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71" r:id="rId5"/>
    <p:sldId id="257" r:id="rId6"/>
    <p:sldId id="260" r:id="rId7"/>
    <p:sldId id="270" r:id="rId8"/>
    <p:sldId id="261" r:id="rId9"/>
    <p:sldId id="263" r:id="rId10"/>
    <p:sldId id="262" r:id="rId11"/>
    <p:sldId id="264" r:id="rId12"/>
    <p:sldId id="272" r:id="rId13"/>
    <p:sldId id="265" r:id="rId14"/>
    <p:sldId id="266" r:id="rId15"/>
    <p:sldId id="279" r:id="rId16"/>
    <p:sldId id="280" r:id="rId17"/>
    <p:sldId id="277" r:id="rId18"/>
    <p:sldId id="278" r:id="rId19"/>
    <p:sldId id="276" r:id="rId20"/>
    <p:sldId id="274" r:id="rId21"/>
    <p:sldId id="267" r:id="rId22"/>
    <p:sldId id="268" r:id="rId23"/>
    <p:sldId id="269" r:id="rId24"/>
    <p:sldId id="275" r:id="rId25"/>
  </p:sldIdLst>
  <p:sldSz cx="9144000" cy="6858000" type="screen4x3"/>
  <p:notesSz cx="6770688" cy="99028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80003F"/>
    <a:srgbClr val="80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B9F795-9936-44A1-8F26-BDF4F1D7C31F}" type="datetimeFigureOut">
              <a:rPr kumimoji="1" lang="ja-JP" altLang="en-US" smtClean="0"/>
              <a:pPr/>
              <a:t>2020/10/7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3588D0-8EE0-4757-9162-E31E1CF1FD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0003F">
                <a:alpha val="10000"/>
              </a:srgbClr>
            </a:gs>
            <a:gs pos="25000">
              <a:srgbClr val="80003F">
                <a:alpha val="70000"/>
              </a:srgbClr>
            </a:gs>
            <a:gs pos="100000">
              <a:srgbClr val="80003F">
                <a:alpha val="50000"/>
              </a:srgb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4307597" y="597322"/>
            <a:ext cx="4538949" cy="61453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9268" y="105545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ＳＥＦジョイント１００ </a:t>
            </a:r>
            <a:br>
              <a:rPr lang="ja-JP" altLang="en-US" sz="48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77744" y="2279592"/>
            <a:ext cx="7854696" cy="704520"/>
          </a:xfrm>
        </p:spPr>
        <p:txBody>
          <a:bodyPr/>
          <a:lstStyle/>
          <a:p>
            <a:pPr algn="ctr"/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～進化した鋼製フィンガージョイント～ </a:t>
            </a:r>
          </a:p>
          <a:p>
            <a:pPr algn="ctr"/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976800" y="3073706"/>
            <a:ext cx="5256584" cy="352539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836" y="3298721"/>
            <a:ext cx="4240513" cy="2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6786392" y="860483"/>
            <a:ext cx="1972023" cy="43239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NEXCO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仕様準拠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131327" y="600785"/>
            <a:ext cx="4627087" cy="432393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ja-JP" altLang="en-US" sz="1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国土交通省 </a:t>
            </a:r>
            <a:r>
              <a:rPr lang="en-US" altLang="ja-JP" sz="1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NETIS</a:t>
            </a:r>
            <a:r>
              <a:rPr lang="ja-JP" altLang="en-US" sz="1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登録 </a:t>
            </a:r>
            <a:r>
              <a:rPr lang="en-US" altLang="ja-JP" sz="1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No.KK-140024-A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710" y="5852998"/>
            <a:ext cx="3928764" cy="59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疲労試験</a:t>
            </a:r>
            <a:endParaRPr kumimoji="1" lang="ja-JP" altLang="en-US" sz="4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729" y="1610796"/>
            <a:ext cx="53197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748700" y="233782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NEXCO</a:t>
            </a:r>
            <a:r>
              <a:rPr lang="ja-JP" altLang="en-US" dirty="0" smtClean="0">
                <a:solidFill>
                  <a:srgbClr val="000000"/>
                </a:solidFill>
              </a:rPr>
              <a:t>設計要領に記載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ja-JP" altLang="en-US" dirty="0" smtClean="0">
                <a:solidFill>
                  <a:srgbClr val="000000"/>
                </a:solidFill>
              </a:rPr>
              <a:t>の疲労耐久性試験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84841" y="2285907"/>
            <a:ext cx="2651773" cy="72008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70561" y="4035850"/>
            <a:ext cx="2084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標準遊間</a:t>
            </a:r>
            <a:r>
              <a:rPr kumimoji="1" lang="en-US" altLang="ja-JP" dirty="0" smtClean="0">
                <a:solidFill>
                  <a:srgbClr val="000000"/>
                </a:solidFill>
                <a:latin typeface="+mj-ea"/>
                <a:ea typeface="+mj-ea"/>
              </a:rPr>
              <a:t>600</a:t>
            </a:r>
            <a:r>
              <a:rPr kumimoji="1"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万回</a:t>
            </a:r>
            <a:endParaRPr kumimoji="1"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＋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最大遊間</a:t>
            </a:r>
            <a:r>
              <a:rPr lang="en-US" altLang="ja-JP" dirty="0" smtClean="0">
                <a:solidFill>
                  <a:srgbClr val="000000"/>
                </a:solidFill>
                <a:latin typeface="+mj-ea"/>
                <a:ea typeface="+mj-ea"/>
              </a:rPr>
              <a:t>360</a:t>
            </a:r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万回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以上の耐久性確保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4583015" y="5310129"/>
            <a:ext cx="859316" cy="330507"/>
          </a:xfrm>
          <a:prstGeom prst="down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25489" y="5675527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最大遊間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67.5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年相当</a:t>
            </a:r>
            <a:endParaRPr lang="en-US" altLang="ja-JP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57" y="3407751"/>
            <a:ext cx="31813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6230670" y="5003499"/>
            <a:ext cx="2675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（参考）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　</a:t>
            </a:r>
            <a:r>
              <a:rPr lang="en-US" altLang="ja-JP" sz="1400" dirty="0" smtClean="0">
                <a:solidFill>
                  <a:srgbClr val="000000"/>
                </a:solidFill>
                <a:latin typeface="+mj-ea"/>
                <a:ea typeface="+mj-ea"/>
              </a:rPr>
              <a:t>NEXCO</a:t>
            </a:r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基準の必要耐用年数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　製品ジョイント：３０年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　鋼製フィンガー：５０年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4216" y="582677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横河ブリッジホールディングス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総合技術研究所 実験センター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ユニット施工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2898" y="4784590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小分割の施工が可能であるため、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取り換え時の交通規制時間の短縮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300" y="2944996"/>
            <a:ext cx="3429000" cy="257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5628665" y="219746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新設橋の場合など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一体施工も可能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24848" y="5562370"/>
            <a:ext cx="12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茨城県　</a:t>
            </a:r>
            <a:r>
              <a:rPr lang="en-US" altLang="ja-JP" sz="1400" dirty="0" smtClean="0">
                <a:solidFill>
                  <a:srgbClr val="000000"/>
                </a:solidFill>
                <a:latin typeface="+mj-ea"/>
                <a:ea typeface="+mj-ea"/>
              </a:rPr>
              <a:t>S</a:t>
            </a:r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橋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1860" y="4436813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  <a:latin typeface="+mj-ea"/>
                <a:ea typeface="+mj-ea"/>
              </a:rPr>
              <a:t>NEXCO</a:t>
            </a:r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中日本　</a:t>
            </a:r>
            <a:r>
              <a:rPr lang="en-US" altLang="ja-JP" sz="1400" dirty="0" smtClean="0">
                <a:solidFill>
                  <a:srgbClr val="000000"/>
                </a:solidFill>
                <a:latin typeface="+mj-ea"/>
                <a:ea typeface="+mj-ea"/>
              </a:rPr>
              <a:t>A</a:t>
            </a:r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橋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03" y="1771632"/>
            <a:ext cx="3932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施工</a:t>
            </a:r>
            <a:r>
              <a:rPr lang="ja-JP" altLang="en-US" sz="4000" dirty="0" smtClean="0"/>
              <a:t>寸法</a:t>
            </a:r>
            <a:endParaRPr kumimoji="1" lang="ja-JP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492" y="1692007"/>
            <a:ext cx="4037143" cy="12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068" y="3627248"/>
            <a:ext cx="5745715" cy="1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コネクタ 13"/>
          <p:cNvCxnSpPr/>
          <p:nvPr/>
        </p:nvCxnSpPr>
        <p:spPr>
          <a:xfrm flipH="1">
            <a:off x="1520327" y="3745735"/>
            <a:ext cx="13440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1520327" y="5242193"/>
            <a:ext cx="1288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553378" y="3756752"/>
            <a:ext cx="0" cy="1487277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5071435" y="5423973"/>
            <a:ext cx="2353934" cy="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078776" y="4968607"/>
            <a:ext cx="0" cy="50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412516" y="4682169"/>
            <a:ext cx="0" cy="79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466047" y="5086809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対</a:t>
            </a:r>
            <a:r>
              <a:rPr lang="en-US" altLang="ja-JP" sz="1400" dirty="0" smtClean="0">
                <a:solidFill>
                  <a:srgbClr val="000000"/>
                </a:solidFill>
                <a:latin typeface="+mj-ea"/>
                <a:ea typeface="+mj-ea"/>
              </a:rPr>
              <a:t>SEF</a:t>
            </a:r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：</a:t>
            </a:r>
            <a:r>
              <a:rPr lang="en-US" altLang="ja-JP" sz="1400" dirty="0" smtClean="0"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倍程度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498779" y="4357859"/>
            <a:ext cx="1758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対</a:t>
            </a:r>
            <a:r>
              <a:rPr lang="en-US" altLang="ja-JP" sz="1400" dirty="0" smtClean="0">
                <a:solidFill>
                  <a:srgbClr val="000000"/>
                </a:solidFill>
                <a:latin typeface="+mj-ea"/>
                <a:ea typeface="+mj-ea"/>
              </a:rPr>
              <a:t>SEF</a:t>
            </a:r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：</a:t>
            </a:r>
            <a:r>
              <a:rPr lang="en-US" altLang="ja-JP" sz="1400" dirty="0" smtClean="0">
                <a:solidFill>
                  <a:srgbClr val="000000"/>
                </a:solidFill>
                <a:latin typeface="+mj-ea"/>
                <a:ea typeface="+mj-ea"/>
              </a:rPr>
              <a:t>1.5</a:t>
            </a:r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倍程度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42801" y="2228677"/>
            <a:ext cx="180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主桁定着不要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ハツリ寸法削減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10199" y="5542918"/>
            <a:ext cx="569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例：</a:t>
            </a:r>
            <a:r>
              <a:rPr lang="en-US" altLang="ja-JP" dirty="0" smtClean="0">
                <a:solidFill>
                  <a:srgbClr val="000000"/>
                </a:solidFill>
                <a:latin typeface="+mj-ea"/>
                <a:ea typeface="+mj-ea"/>
              </a:rPr>
              <a:t>NEXCO</a:t>
            </a:r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タイプ箱形式鋼製フィンガージョイント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コンクリートの施工性向上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6608" y="160071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ジューテンダーを用いた充填性の確認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170" name="図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44" y="3800820"/>
            <a:ext cx="2435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図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704" y="1963088"/>
            <a:ext cx="245745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図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9835" y="2786426"/>
            <a:ext cx="245586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/楕円 8"/>
          <p:cNvSpPr/>
          <p:nvPr/>
        </p:nvSpPr>
        <p:spPr>
          <a:xfrm>
            <a:off x="5056742" y="2236425"/>
            <a:ext cx="1002535" cy="5728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3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69" y="2290208"/>
            <a:ext cx="36766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335"/>
          <p:cNvGrpSpPr>
            <a:grpSpLocks/>
          </p:cNvGrpSpPr>
          <p:nvPr/>
        </p:nvGrpSpPr>
        <p:grpSpPr bwMode="auto">
          <a:xfrm>
            <a:off x="1193456" y="2463246"/>
            <a:ext cx="2352675" cy="760412"/>
            <a:chOff x="2153" y="3539"/>
            <a:chExt cx="1482" cy="479"/>
          </a:xfrm>
        </p:grpSpPr>
        <p:grpSp>
          <p:nvGrpSpPr>
            <p:cNvPr id="13" name="Group 329"/>
            <p:cNvGrpSpPr>
              <a:grpSpLocks/>
            </p:cNvGrpSpPr>
            <p:nvPr/>
          </p:nvGrpSpPr>
          <p:grpSpPr bwMode="auto">
            <a:xfrm>
              <a:off x="3364" y="3544"/>
              <a:ext cx="271" cy="474"/>
              <a:chOff x="5732" y="13497"/>
              <a:chExt cx="677" cy="1185"/>
            </a:xfrm>
          </p:grpSpPr>
          <p:sp>
            <p:nvSpPr>
              <p:cNvPr id="17" name="AutoShape 330"/>
              <p:cNvSpPr>
                <a:spLocks noChangeArrowheads="1"/>
              </p:cNvSpPr>
              <p:nvPr/>
            </p:nvSpPr>
            <p:spPr bwMode="auto">
              <a:xfrm rot="2941783">
                <a:off x="5941" y="13332"/>
                <a:ext cx="304" cy="633"/>
              </a:xfrm>
              <a:prstGeom prst="upArrow">
                <a:avLst>
                  <a:gd name="adj1" fmla="val 50000"/>
                  <a:gd name="adj2" fmla="val 52056"/>
                </a:avLst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8" name="AutoShape 331"/>
              <p:cNvSpPr>
                <a:spLocks noChangeArrowheads="1"/>
              </p:cNvSpPr>
              <p:nvPr/>
            </p:nvSpPr>
            <p:spPr bwMode="auto">
              <a:xfrm>
                <a:off x="5732" y="14049"/>
                <a:ext cx="304" cy="633"/>
              </a:xfrm>
              <a:prstGeom prst="upArrow">
                <a:avLst>
                  <a:gd name="adj1" fmla="val 50000"/>
                  <a:gd name="adj2" fmla="val 52056"/>
                </a:avLst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14" name="Group 332"/>
            <p:cNvGrpSpPr>
              <a:grpSpLocks/>
            </p:cNvGrpSpPr>
            <p:nvPr/>
          </p:nvGrpSpPr>
          <p:grpSpPr bwMode="auto">
            <a:xfrm flipH="1">
              <a:off x="2153" y="3539"/>
              <a:ext cx="271" cy="474"/>
              <a:chOff x="5732" y="13497"/>
              <a:chExt cx="677" cy="1185"/>
            </a:xfrm>
          </p:grpSpPr>
          <p:sp>
            <p:nvSpPr>
              <p:cNvPr id="15" name="AutoShape 333"/>
              <p:cNvSpPr>
                <a:spLocks noChangeArrowheads="1"/>
              </p:cNvSpPr>
              <p:nvPr/>
            </p:nvSpPr>
            <p:spPr bwMode="auto">
              <a:xfrm rot="2941783">
                <a:off x="5941" y="13332"/>
                <a:ext cx="304" cy="633"/>
              </a:xfrm>
              <a:prstGeom prst="upArrow">
                <a:avLst>
                  <a:gd name="adj1" fmla="val 50000"/>
                  <a:gd name="adj2" fmla="val 52056"/>
                </a:avLst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6" name="AutoShape 334"/>
              <p:cNvSpPr>
                <a:spLocks noChangeArrowheads="1"/>
              </p:cNvSpPr>
              <p:nvPr/>
            </p:nvSpPr>
            <p:spPr bwMode="auto">
              <a:xfrm>
                <a:off x="5732" y="14049"/>
                <a:ext cx="304" cy="633"/>
              </a:xfrm>
              <a:prstGeom prst="upArrow">
                <a:avLst>
                  <a:gd name="adj1" fmla="val 50000"/>
                  <a:gd name="adj2" fmla="val 52056"/>
                </a:avLst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</p:grpSp>
      <p:sp>
        <p:nvSpPr>
          <p:cNvPr id="19" name="テキスト ボックス 18"/>
          <p:cNvSpPr txBox="1"/>
          <p:nvPr/>
        </p:nvSpPr>
        <p:spPr>
          <a:xfrm>
            <a:off x="984921" y="5703752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鹿島工場内　施工試験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83046" y="571293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充填状況の確認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9312" y="4182814"/>
            <a:ext cx="24606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テキスト ボックス 20"/>
          <p:cNvSpPr txBox="1"/>
          <p:nvPr/>
        </p:nvSpPr>
        <p:spPr>
          <a:xfrm>
            <a:off x="598598" y="6170880"/>
            <a:ext cx="45191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後打ちコンクリート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σck:24N/mm2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以上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非排水構造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2711" y="179902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基本的には乾式止水材を採用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37" y="2482544"/>
            <a:ext cx="35988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207" y="2455843"/>
            <a:ext cx="3609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下矢印 7"/>
          <p:cNvSpPr/>
          <p:nvPr/>
        </p:nvSpPr>
        <p:spPr>
          <a:xfrm rot="16200000">
            <a:off x="4142342" y="3481329"/>
            <a:ext cx="859316" cy="330507"/>
          </a:xfrm>
          <a:prstGeom prst="down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72312" y="5490437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桁下からの止水材のみの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取り替えが可能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2058" y="4020681"/>
            <a:ext cx="2894012" cy="217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2119658" y="621052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鹿島工場内　施工試験</a:t>
            </a:r>
            <a:endParaRPr lang="en-US" altLang="ja-JP" sz="14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自由度のある部材長・構造詳細①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265" y="2197015"/>
            <a:ext cx="743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長さ</a:t>
            </a:r>
            <a:r>
              <a:rPr lang="en-US" altLang="ja-JP" dirty="0" smtClean="0">
                <a:solidFill>
                  <a:srgbClr val="000000"/>
                </a:solidFill>
                <a:latin typeface="+mj-ea"/>
                <a:ea typeface="+mj-ea"/>
              </a:rPr>
              <a:t>12m</a:t>
            </a:r>
            <a:r>
              <a:rPr lang="ja-JP" altLang="en-US" dirty="0" err="1" smtClean="0">
                <a:solidFill>
                  <a:srgbClr val="000000"/>
                </a:solidFill>
                <a:latin typeface="+mj-ea"/>
                <a:ea typeface="+mj-ea"/>
              </a:rPr>
              <a:t>の耐</a:t>
            </a:r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疲労鋼を工場にストックし、注文後に製造を行います。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716" y="2847339"/>
            <a:ext cx="5434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　工程短縮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　　→耐疲労鋼の材料納期（</a:t>
            </a:r>
            <a:r>
              <a:rPr lang="en-US" altLang="ja-JP" dirty="0" smtClean="0">
                <a:solidFill>
                  <a:srgbClr val="000000"/>
                </a:solidFill>
                <a:latin typeface="+mj-ea"/>
                <a:ea typeface="+mj-ea"/>
              </a:rPr>
              <a:t>4</a:t>
            </a:r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ヶ月）を短縮できる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自由度のある部材長・構造詳細②</a:t>
            </a:r>
            <a:endParaRPr kumimoji="1" lang="ja-JP" altLang="en-US" sz="4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01" y="3108069"/>
            <a:ext cx="3233080" cy="199857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13716" y="1626748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0000"/>
                </a:solidFill>
                <a:latin typeface="+mj-ea"/>
              </a:rPr>
              <a:t>　</a:t>
            </a:r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移動</a:t>
            </a:r>
            <a:r>
              <a:rPr lang="ja-JP" altLang="en-US" dirty="0">
                <a:solidFill>
                  <a:srgbClr val="000000"/>
                </a:solidFill>
                <a:latin typeface="+mj-ea"/>
              </a:rPr>
              <a:t>方向に合わせたフィンガー形状とすることが可能</a:t>
            </a:r>
            <a:endParaRPr lang="en-US" altLang="ja-JP" dirty="0">
              <a:solidFill>
                <a:srgbClr val="000000"/>
              </a:solidFill>
              <a:latin typeface="+mj-ea"/>
            </a:endParaRPr>
          </a:p>
          <a:p>
            <a:r>
              <a:rPr lang="ja-JP" altLang="en-US" dirty="0">
                <a:solidFill>
                  <a:srgbClr val="000000"/>
                </a:solidFill>
                <a:latin typeface="+mj-ea"/>
              </a:rPr>
              <a:t>　　→</a:t>
            </a:r>
            <a:r>
              <a:rPr lang="ja-JP" altLang="en-US" dirty="0">
                <a:solidFill>
                  <a:srgbClr val="FF0000"/>
                </a:solidFill>
                <a:latin typeface="+mj-ea"/>
              </a:rPr>
              <a:t>斜角対応可能</a:t>
            </a:r>
            <a:endParaRPr lang="en-US" altLang="ja-JP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自由度のある部材長・構造詳細②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265" y="1806723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必要最小限の分割数とすることが可能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　→分割数を最小限にすることで、伸縮装置が一体挙動し、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</a:rPr>
              <a:t>後打ち</a:t>
            </a:r>
            <a:endParaRPr lang="en-US" altLang="ja-JP" dirty="0" smtClean="0">
              <a:solidFill>
                <a:srgbClr val="FF0000"/>
              </a:solidFill>
              <a:latin typeface="+mj-ea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+mj-ea"/>
              </a:rPr>
              <a:t>　　コンクリートに悪影響を与えない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561" y="2622360"/>
            <a:ext cx="2990094" cy="318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81" y="2681919"/>
            <a:ext cx="2969520" cy="32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円/楕円 11"/>
          <p:cNvSpPr/>
          <p:nvPr/>
        </p:nvSpPr>
        <p:spPr>
          <a:xfrm>
            <a:off x="1957388" y="3914775"/>
            <a:ext cx="504825" cy="528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309688" y="4257675"/>
            <a:ext cx="504825" cy="528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61988" y="4600575"/>
            <a:ext cx="504825" cy="528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stCxn id="12" idx="5"/>
            <a:endCxn id="25" idx="0"/>
          </p:cNvCxnSpPr>
          <p:nvPr/>
        </p:nvCxnSpPr>
        <p:spPr>
          <a:xfrm>
            <a:off x="2388283" y="4365996"/>
            <a:ext cx="1046407" cy="984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4" idx="5"/>
            <a:endCxn id="25" idx="0"/>
          </p:cNvCxnSpPr>
          <p:nvPr/>
        </p:nvCxnSpPr>
        <p:spPr>
          <a:xfrm>
            <a:off x="1740583" y="4708896"/>
            <a:ext cx="1694107" cy="641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5" idx="5"/>
            <a:endCxn id="25" idx="0"/>
          </p:cNvCxnSpPr>
          <p:nvPr/>
        </p:nvCxnSpPr>
        <p:spPr>
          <a:xfrm>
            <a:off x="1092883" y="5051796"/>
            <a:ext cx="2341807" cy="298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264865" y="5350023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伸縮装置を小分割することも可能だが、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活荷重・温度変化等の影響により後打ち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コンクリートに悪影響を与える可能性が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ある。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11565" y="5083323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必要最小限の分割数と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することで、後打ちコ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ンクリートと一体挙動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自由度のある部材長・構造詳細③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265" y="1806723"/>
            <a:ext cx="7571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地覆構造は鋼板による溶接構造であるため、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</a:rPr>
              <a:t>各橋梁に合わせた地覆構造</a:t>
            </a:r>
            <a:endParaRPr lang="en-US" altLang="ja-JP" dirty="0" smtClean="0">
              <a:solidFill>
                <a:srgbClr val="FF0000"/>
              </a:solidFill>
              <a:latin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とすることが可能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　→止水性、景観性向上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25738"/>
            <a:ext cx="3646635" cy="271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762250"/>
            <a:ext cx="3616460" cy="270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188665" y="545162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＜地覆一体タイプ＞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55865" y="547702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＜ハツリ量低減タイプ＞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</a:rPr>
              <a:t>必要最小限の地覆</a:t>
            </a:r>
            <a:endParaRPr lang="en-US" altLang="ja-JP" dirty="0" smtClean="0">
              <a:solidFill>
                <a:srgbClr val="000000"/>
              </a:solidFill>
              <a:latin typeface="+mj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桁端部の維持管理性能の向上</a:t>
            </a:r>
            <a:endParaRPr kumimoji="1" lang="ja-JP" alt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3" y="1805137"/>
            <a:ext cx="3255271" cy="403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4351117" y="1927909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従来鋼製フィンガージョイントと同様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の構造形式であるため、通常の製品ジ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ョイントよりも移動量に対する適用遊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間が大きい。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581" y="3233489"/>
            <a:ext cx="5334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直線矢印コネクタ 14"/>
          <p:cNvCxnSpPr/>
          <p:nvPr/>
        </p:nvCxnSpPr>
        <p:spPr>
          <a:xfrm>
            <a:off x="1366092" y="3723701"/>
            <a:ext cx="649995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363710" y="32811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遊間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64539" y="5231133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適用遊間を大きくとることができれば、桁端の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通気性、点検性が向上する。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鋼製フィンガージョイントの種類</a:t>
            </a:r>
            <a:endParaRPr kumimoji="1" lang="ja-JP" alt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4234138" cy="118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54035"/>
            <a:ext cx="3839117" cy="11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09120"/>
            <a:ext cx="4192990" cy="15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47767" y="2021777"/>
            <a:ext cx="18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【I</a:t>
            </a:r>
            <a:r>
              <a:rPr kumimoji="1" lang="ja-JP" altLang="en-US" dirty="0" smtClean="0">
                <a:solidFill>
                  <a:srgbClr val="000000"/>
                </a:solidFill>
              </a:rPr>
              <a:t>断面タイプ</a:t>
            </a:r>
            <a:r>
              <a:rPr lang="en-US" altLang="ja-JP" dirty="0" smtClean="0">
                <a:solidFill>
                  <a:srgbClr val="000000"/>
                </a:solidFill>
              </a:rPr>
              <a:t>】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7767" y="4055968"/>
            <a:ext cx="20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【</a:t>
            </a:r>
            <a:r>
              <a:rPr kumimoji="1" lang="ja-JP" altLang="en-US" dirty="0" smtClean="0">
                <a:solidFill>
                  <a:srgbClr val="000000"/>
                </a:solidFill>
              </a:rPr>
              <a:t>箱断面タイプ</a:t>
            </a:r>
            <a:r>
              <a:rPr lang="en-US" altLang="ja-JP" dirty="0" smtClean="0">
                <a:solidFill>
                  <a:srgbClr val="000000"/>
                </a:solidFill>
              </a:rPr>
              <a:t>】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3362325" y="2740819"/>
            <a:ext cx="1447800" cy="971550"/>
          </a:xfrm>
          <a:custGeom>
            <a:avLst/>
            <a:gdLst>
              <a:gd name="connsiteX0" fmla="*/ 569119 w 1447800"/>
              <a:gd name="connsiteY0" fmla="*/ 0 h 971550"/>
              <a:gd name="connsiteX1" fmla="*/ 571500 w 1447800"/>
              <a:gd name="connsiteY1" fmla="*/ 290512 h 971550"/>
              <a:gd name="connsiteX2" fmla="*/ 0 w 1447800"/>
              <a:gd name="connsiteY2" fmla="*/ 290512 h 971550"/>
              <a:gd name="connsiteX3" fmla="*/ 0 w 1447800"/>
              <a:gd name="connsiteY3" fmla="*/ 926306 h 971550"/>
              <a:gd name="connsiteX4" fmla="*/ 419100 w 1447800"/>
              <a:gd name="connsiteY4" fmla="*/ 928687 h 971550"/>
              <a:gd name="connsiteX5" fmla="*/ 419100 w 1447800"/>
              <a:gd name="connsiteY5" fmla="*/ 969169 h 971550"/>
              <a:gd name="connsiteX6" fmla="*/ 1445419 w 1447800"/>
              <a:gd name="connsiteY6" fmla="*/ 971550 h 971550"/>
              <a:gd name="connsiteX7" fmla="*/ 1447800 w 1447800"/>
              <a:gd name="connsiteY7" fmla="*/ 4762 h 971550"/>
              <a:gd name="connsiteX8" fmla="*/ 569119 w 1447800"/>
              <a:gd name="connsiteY8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00" h="971550">
                <a:moveTo>
                  <a:pt x="569119" y="0"/>
                </a:moveTo>
                <a:cubicBezTo>
                  <a:pt x="569913" y="96837"/>
                  <a:pt x="570706" y="193675"/>
                  <a:pt x="571500" y="290512"/>
                </a:cubicBezTo>
                <a:lnTo>
                  <a:pt x="0" y="290512"/>
                </a:lnTo>
                <a:lnTo>
                  <a:pt x="0" y="926306"/>
                </a:lnTo>
                <a:lnTo>
                  <a:pt x="419100" y="928687"/>
                </a:lnTo>
                <a:lnTo>
                  <a:pt x="419100" y="969169"/>
                </a:lnTo>
                <a:lnTo>
                  <a:pt x="1445419" y="971550"/>
                </a:lnTo>
                <a:cubicBezTo>
                  <a:pt x="1446213" y="649287"/>
                  <a:pt x="1447006" y="327025"/>
                  <a:pt x="1447800" y="4762"/>
                </a:cubicBezTo>
                <a:lnTo>
                  <a:pt x="569119" y="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62722" y="2886844"/>
            <a:ext cx="576064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 flipH="1">
            <a:off x="740568" y="2747963"/>
            <a:ext cx="1469232" cy="926306"/>
          </a:xfrm>
          <a:custGeom>
            <a:avLst/>
            <a:gdLst>
              <a:gd name="connsiteX0" fmla="*/ 569119 w 1447800"/>
              <a:gd name="connsiteY0" fmla="*/ 0 h 971550"/>
              <a:gd name="connsiteX1" fmla="*/ 571500 w 1447800"/>
              <a:gd name="connsiteY1" fmla="*/ 290512 h 971550"/>
              <a:gd name="connsiteX2" fmla="*/ 0 w 1447800"/>
              <a:gd name="connsiteY2" fmla="*/ 290512 h 971550"/>
              <a:gd name="connsiteX3" fmla="*/ 0 w 1447800"/>
              <a:gd name="connsiteY3" fmla="*/ 926306 h 971550"/>
              <a:gd name="connsiteX4" fmla="*/ 419100 w 1447800"/>
              <a:gd name="connsiteY4" fmla="*/ 928687 h 971550"/>
              <a:gd name="connsiteX5" fmla="*/ 419100 w 1447800"/>
              <a:gd name="connsiteY5" fmla="*/ 969169 h 971550"/>
              <a:gd name="connsiteX6" fmla="*/ 1445419 w 1447800"/>
              <a:gd name="connsiteY6" fmla="*/ 971550 h 971550"/>
              <a:gd name="connsiteX7" fmla="*/ 1447800 w 1447800"/>
              <a:gd name="connsiteY7" fmla="*/ 4762 h 971550"/>
              <a:gd name="connsiteX8" fmla="*/ 569119 w 1447800"/>
              <a:gd name="connsiteY8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00" h="971550">
                <a:moveTo>
                  <a:pt x="569119" y="0"/>
                </a:moveTo>
                <a:cubicBezTo>
                  <a:pt x="569913" y="96837"/>
                  <a:pt x="570706" y="193675"/>
                  <a:pt x="571500" y="290512"/>
                </a:cubicBezTo>
                <a:lnTo>
                  <a:pt x="0" y="290512"/>
                </a:lnTo>
                <a:lnTo>
                  <a:pt x="0" y="926306"/>
                </a:lnTo>
                <a:lnTo>
                  <a:pt x="419100" y="928687"/>
                </a:lnTo>
                <a:lnTo>
                  <a:pt x="419100" y="969169"/>
                </a:lnTo>
                <a:lnTo>
                  <a:pt x="1445419" y="971550"/>
                </a:lnTo>
                <a:cubicBezTo>
                  <a:pt x="1446213" y="649287"/>
                  <a:pt x="1447006" y="327025"/>
                  <a:pt x="1447800" y="4762"/>
                </a:cubicBezTo>
                <a:lnTo>
                  <a:pt x="569119" y="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flipH="1">
            <a:off x="1626790" y="2889226"/>
            <a:ext cx="576064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図形 17"/>
          <p:cNvCxnSpPr/>
          <p:nvPr/>
        </p:nvCxnSpPr>
        <p:spPr>
          <a:xfrm rot="16200000" flipV="1">
            <a:off x="4763837" y="2148277"/>
            <a:ext cx="173360" cy="1805166"/>
          </a:xfrm>
          <a:prstGeom prst="curvedConnector4">
            <a:avLst>
              <a:gd name="adj1" fmla="val -131864"/>
              <a:gd name="adj2" fmla="val 5797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413171" y="2123582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経済性に優れるが、充填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不良が発生しやすい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　⇒　耐久性に劣る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404003" y="2082800"/>
            <a:ext cx="2803563" cy="10541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438525" y="4552950"/>
            <a:ext cx="1040606" cy="92154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718185" y="4550568"/>
            <a:ext cx="1039178" cy="89344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599623" y="4536280"/>
            <a:ext cx="1101090" cy="94535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609523" y="4552948"/>
            <a:ext cx="1101090" cy="92392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093914"/>
            <a:ext cx="8712200" cy="175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歩車道一体タイプの止水材</a:t>
            </a:r>
            <a:endParaRPr kumimoji="1" lang="ja-JP" alt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861" y="4578946"/>
            <a:ext cx="8230988" cy="6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318943" y="1894858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＜</a:t>
            </a:r>
            <a:r>
              <a:rPr lang="en-US" altLang="ja-JP" dirty="0" smtClean="0">
                <a:solidFill>
                  <a:srgbClr val="000000"/>
                </a:solidFill>
                <a:latin typeface="+mj-ea"/>
                <a:ea typeface="+mj-ea"/>
              </a:rPr>
              <a:t>SEF</a:t>
            </a:r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ジョイント</a:t>
            </a:r>
            <a:r>
              <a:rPr lang="en-US" altLang="ja-JP" dirty="0" smtClean="0">
                <a:solidFill>
                  <a:srgbClr val="000000"/>
                </a:solidFill>
                <a:latin typeface="+mj-ea"/>
                <a:ea typeface="+mj-ea"/>
              </a:rPr>
              <a:t>100</a:t>
            </a:r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＞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7105" y="3964191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＜一般的な製品ジョイント＞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291509" y="4417764"/>
            <a:ext cx="1112704" cy="8813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923209" y="2839291"/>
            <a:ext cx="1112704" cy="8813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10050" y="361563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FF"/>
                </a:solidFill>
                <a:latin typeface="+mj-ea"/>
                <a:ea typeface="+mj-ea"/>
              </a:rPr>
              <a:t>歩車道境界部もジョイントが連続</a:t>
            </a:r>
            <a:endParaRPr lang="en-US" altLang="ja-JP" dirty="0" smtClean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14413" y="5328449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FF"/>
                </a:solidFill>
                <a:latin typeface="+mj-ea"/>
                <a:ea typeface="+mj-ea"/>
              </a:rPr>
              <a:t>歩車道境界で製品が連続していない</a:t>
            </a:r>
            <a:endParaRPr lang="en-US" altLang="ja-JP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ja-JP" altLang="en-US" dirty="0" smtClean="0">
                <a:solidFill>
                  <a:srgbClr val="0000FF"/>
                </a:solidFill>
                <a:latin typeface="+mj-ea"/>
                <a:ea typeface="+mj-ea"/>
              </a:rPr>
              <a:t>現場で弾性シール材などで間詰必要</a:t>
            </a:r>
            <a:endParaRPr lang="en-US" altLang="ja-JP" dirty="0" smtClean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22" name="下矢印 21"/>
          <p:cNvSpPr/>
          <p:nvPr/>
        </p:nvSpPr>
        <p:spPr>
          <a:xfrm rot="16200000">
            <a:off x="5398267" y="5519450"/>
            <a:ext cx="859316" cy="330507"/>
          </a:xfrm>
          <a:prstGeom prst="down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58060" y="554475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止水性能が劣る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49" y="1034241"/>
            <a:ext cx="6252501" cy="48152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経済性（初期コスト）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24695" y="5813240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  <a:latin typeface="+mj-ea"/>
                <a:ea typeface="+mj-ea"/>
              </a:rPr>
              <a:t>※</a:t>
            </a:r>
            <a:r>
              <a:rPr lang="ja-JP" altLang="en-US" sz="1600" dirty="0" smtClean="0">
                <a:solidFill>
                  <a:srgbClr val="000000"/>
                </a:solidFill>
                <a:latin typeface="+mj-ea"/>
                <a:ea typeface="+mj-ea"/>
              </a:rPr>
              <a:t>施工費は直工による概算</a:t>
            </a:r>
            <a:endParaRPr lang="en-US" altLang="ja-JP" sz="16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27" y="6200223"/>
            <a:ext cx="2961561" cy="421200"/>
          </a:xfrm>
          <a:prstGeom prst="rect">
            <a:avLst/>
          </a:prstGeom>
        </p:spPr>
      </p:pic>
      <p:sp>
        <p:nvSpPr>
          <p:cNvPr id="11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49" y="969399"/>
            <a:ext cx="6252501" cy="49192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経済性（ＬＣＣ）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24695" y="5816659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  <a:latin typeface="+mj-ea"/>
                <a:ea typeface="+mj-ea"/>
              </a:rPr>
              <a:t>※</a:t>
            </a:r>
            <a:r>
              <a:rPr lang="ja-JP" altLang="en-US" sz="1600" dirty="0" smtClean="0">
                <a:solidFill>
                  <a:srgbClr val="000000"/>
                </a:solidFill>
                <a:latin typeface="+mj-ea"/>
                <a:ea typeface="+mj-ea"/>
              </a:rPr>
              <a:t>施工費は直工による概算</a:t>
            </a:r>
            <a:endParaRPr lang="en-US" altLang="ja-JP" sz="16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27" y="6200223"/>
            <a:ext cx="2961561" cy="421200"/>
          </a:xfrm>
          <a:prstGeom prst="rect">
            <a:avLst/>
          </a:prstGeom>
        </p:spPr>
      </p:pic>
      <p:sp>
        <p:nvSpPr>
          <p:cNvPr id="1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F53588D0-8EE0-4757-9162-E31E1CF1FDA8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15" name="左右矢印 14"/>
          <p:cNvSpPr/>
          <p:nvPr/>
        </p:nvSpPr>
        <p:spPr>
          <a:xfrm>
            <a:off x="3534937" y="4003287"/>
            <a:ext cx="3523784" cy="323385"/>
          </a:xfrm>
          <a:prstGeom prst="leftRight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90648" y="3637065"/>
            <a:ext cx="28680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  <a:latin typeface="+mj-ea"/>
                <a:ea typeface="+mj-ea"/>
              </a:rPr>
              <a:t>SEF</a:t>
            </a:r>
            <a:r>
              <a:rPr lang="ja-JP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ジョイントが優れる領域</a:t>
            </a:r>
            <a:endParaRPr lang="en-US" altLang="ja-JP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その他オプション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46939" y="1892357"/>
            <a:ext cx="48013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・高防食仕様（溶射）</a:t>
            </a:r>
            <a:endParaRPr lang="en-US" altLang="ja-JP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ja-JP" sz="2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・滑り止め仕様</a:t>
            </a:r>
            <a:endParaRPr lang="en-US" altLang="ja-JP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ja-JP" sz="2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・積雪地域仕様（スノープラウタイプ）</a:t>
            </a:r>
            <a:endParaRPr lang="en-US" altLang="ja-JP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ja-JP" sz="2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・鋼床版対応</a:t>
            </a:r>
            <a:endParaRPr lang="en-US" altLang="ja-JP" sz="20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512" y="3026226"/>
            <a:ext cx="2424112" cy="135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4086" y="4251435"/>
            <a:ext cx="3196039" cy="146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340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実績</a:t>
            </a:r>
            <a:endParaRPr kumimoji="1" lang="ja-JP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406" y="1814059"/>
            <a:ext cx="5350782" cy="22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鋼製フィンガージョイントの損傷</a:t>
            </a:r>
            <a:endParaRPr kumimoji="1" lang="ja-JP" alt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2664296" cy="200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97152"/>
            <a:ext cx="4770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グループ化 13"/>
          <p:cNvGrpSpPr/>
          <p:nvPr/>
        </p:nvGrpSpPr>
        <p:grpSpPr>
          <a:xfrm>
            <a:off x="4427984" y="1772816"/>
            <a:ext cx="3786758" cy="3009746"/>
            <a:chOff x="4572000" y="3018438"/>
            <a:chExt cx="3786758" cy="300974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3284984"/>
              <a:ext cx="371475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048843" y="3573016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rgbClr val="000000"/>
                  </a:solidFill>
                </a:rPr>
                <a:t>①</a:t>
              </a:r>
              <a:endParaRPr kumimoji="1" lang="ja-JP" alt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724128" y="5373216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rgbClr val="000000"/>
                  </a:solidFill>
                </a:rPr>
                <a:t>②</a:t>
              </a:r>
              <a:endParaRPr kumimoji="1" lang="ja-JP" alt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724128" y="3018438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rgbClr val="000000"/>
                  </a:solidFill>
                </a:rPr>
                <a:t>③</a:t>
              </a:r>
              <a:endParaRPr kumimoji="1" lang="ja-JP" alt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572000" y="3429000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rgbClr val="000000"/>
                  </a:solidFill>
                </a:rPr>
                <a:t>④</a:t>
              </a:r>
              <a:endParaRPr kumimoji="1" lang="ja-JP" alt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395536" y="5949280"/>
            <a:ext cx="7834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0000"/>
                </a:solidFill>
              </a:rPr>
              <a:t>（参考文献）</a:t>
            </a:r>
            <a:r>
              <a:rPr lang="en-US" altLang="ja-JP" sz="1400" dirty="0" err="1" smtClean="0">
                <a:solidFill>
                  <a:srgbClr val="000000"/>
                </a:solidFill>
              </a:rPr>
              <a:t>S.Ono</a:t>
            </a:r>
            <a:r>
              <a:rPr lang="en-US" altLang="ja-JP" sz="1400" dirty="0" smtClean="0">
                <a:solidFill>
                  <a:srgbClr val="000000"/>
                </a:solidFill>
              </a:rPr>
              <a:t>, </a:t>
            </a:r>
            <a:r>
              <a:rPr lang="en-US" altLang="ja-JP" sz="1400" dirty="0" err="1" smtClean="0">
                <a:solidFill>
                  <a:srgbClr val="000000"/>
                </a:solidFill>
              </a:rPr>
              <a:t>S.Sakai</a:t>
            </a:r>
            <a:r>
              <a:rPr lang="en-US" altLang="ja-JP" sz="1400" dirty="0" smtClean="0">
                <a:solidFill>
                  <a:srgbClr val="000000"/>
                </a:solidFill>
              </a:rPr>
              <a:t> </a:t>
            </a:r>
            <a:r>
              <a:rPr lang="ja-JP" altLang="en-US" sz="1400" dirty="0" smtClean="0">
                <a:solidFill>
                  <a:srgbClr val="000000"/>
                </a:solidFill>
              </a:rPr>
              <a:t>＆</a:t>
            </a:r>
            <a:r>
              <a:rPr lang="en-US" altLang="ja-JP" sz="1400" dirty="0" smtClean="0">
                <a:solidFill>
                  <a:srgbClr val="00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000000"/>
                </a:solidFill>
              </a:rPr>
              <a:t>T.Imamura</a:t>
            </a:r>
            <a:r>
              <a:rPr lang="ja-JP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</a:rPr>
              <a:t>:</a:t>
            </a:r>
            <a:r>
              <a:rPr lang="ja-JP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</a:rPr>
              <a:t>Fatigue evaluation of steel finger type expansion</a:t>
            </a:r>
          </a:p>
          <a:p>
            <a:r>
              <a:rPr lang="en-US" altLang="ja-JP" sz="1400" dirty="0" smtClean="0">
                <a:solidFill>
                  <a:srgbClr val="000000"/>
                </a:solidFill>
              </a:rPr>
              <a:t> joints for highway</a:t>
            </a:r>
            <a:r>
              <a:rPr lang="ja-JP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</a:rPr>
              <a:t>bridges</a:t>
            </a:r>
            <a:r>
              <a:rPr lang="ja-JP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</a:rPr>
              <a:t>:</a:t>
            </a:r>
            <a:r>
              <a:rPr lang="ja-JP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</a:rPr>
              <a:t>IABMAS2010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763688" y="2780928"/>
            <a:ext cx="648072" cy="1512168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曲線コネクタ 17"/>
          <p:cNvCxnSpPr>
            <a:stCxn id="16" idx="2"/>
          </p:cNvCxnSpPr>
          <p:nvPr/>
        </p:nvCxnSpPr>
        <p:spPr>
          <a:xfrm rot="16200000" flipH="1">
            <a:off x="1925706" y="4455114"/>
            <a:ext cx="648072" cy="324036"/>
          </a:xfrm>
          <a:prstGeom prst="curvedConnector3">
            <a:avLst>
              <a:gd name="adj1" fmla="val 50000"/>
            </a:avLst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鋼製フィンガージョイントの種類</a:t>
            </a:r>
            <a:endParaRPr kumimoji="1" lang="ja-JP" alt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4234138" cy="118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54035"/>
            <a:ext cx="3839117" cy="11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09120"/>
            <a:ext cx="4192990" cy="15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47767" y="2021777"/>
            <a:ext cx="18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【I</a:t>
            </a:r>
            <a:r>
              <a:rPr kumimoji="1" lang="ja-JP" altLang="en-US" dirty="0" smtClean="0">
                <a:solidFill>
                  <a:srgbClr val="000000"/>
                </a:solidFill>
              </a:rPr>
              <a:t>断面タイプ</a:t>
            </a:r>
            <a:r>
              <a:rPr lang="en-US" altLang="ja-JP" dirty="0" smtClean="0">
                <a:solidFill>
                  <a:srgbClr val="000000"/>
                </a:solidFill>
              </a:rPr>
              <a:t>】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7767" y="4055968"/>
            <a:ext cx="20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【</a:t>
            </a:r>
            <a:r>
              <a:rPr kumimoji="1" lang="ja-JP" altLang="en-US" dirty="0" smtClean="0">
                <a:solidFill>
                  <a:srgbClr val="000000"/>
                </a:solidFill>
              </a:rPr>
              <a:t>箱断面タイプ</a:t>
            </a:r>
            <a:r>
              <a:rPr lang="en-US" altLang="ja-JP" dirty="0" smtClean="0">
                <a:solidFill>
                  <a:srgbClr val="000000"/>
                </a:solidFill>
              </a:rPr>
              <a:t>】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3362325" y="2740819"/>
            <a:ext cx="1447800" cy="971550"/>
          </a:xfrm>
          <a:custGeom>
            <a:avLst/>
            <a:gdLst>
              <a:gd name="connsiteX0" fmla="*/ 569119 w 1447800"/>
              <a:gd name="connsiteY0" fmla="*/ 0 h 971550"/>
              <a:gd name="connsiteX1" fmla="*/ 571500 w 1447800"/>
              <a:gd name="connsiteY1" fmla="*/ 290512 h 971550"/>
              <a:gd name="connsiteX2" fmla="*/ 0 w 1447800"/>
              <a:gd name="connsiteY2" fmla="*/ 290512 h 971550"/>
              <a:gd name="connsiteX3" fmla="*/ 0 w 1447800"/>
              <a:gd name="connsiteY3" fmla="*/ 926306 h 971550"/>
              <a:gd name="connsiteX4" fmla="*/ 419100 w 1447800"/>
              <a:gd name="connsiteY4" fmla="*/ 928687 h 971550"/>
              <a:gd name="connsiteX5" fmla="*/ 419100 w 1447800"/>
              <a:gd name="connsiteY5" fmla="*/ 969169 h 971550"/>
              <a:gd name="connsiteX6" fmla="*/ 1445419 w 1447800"/>
              <a:gd name="connsiteY6" fmla="*/ 971550 h 971550"/>
              <a:gd name="connsiteX7" fmla="*/ 1447800 w 1447800"/>
              <a:gd name="connsiteY7" fmla="*/ 4762 h 971550"/>
              <a:gd name="connsiteX8" fmla="*/ 569119 w 1447800"/>
              <a:gd name="connsiteY8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00" h="971550">
                <a:moveTo>
                  <a:pt x="569119" y="0"/>
                </a:moveTo>
                <a:cubicBezTo>
                  <a:pt x="569913" y="96837"/>
                  <a:pt x="570706" y="193675"/>
                  <a:pt x="571500" y="290512"/>
                </a:cubicBezTo>
                <a:lnTo>
                  <a:pt x="0" y="290512"/>
                </a:lnTo>
                <a:lnTo>
                  <a:pt x="0" y="926306"/>
                </a:lnTo>
                <a:lnTo>
                  <a:pt x="419100" y="928687"/>
                </a:lnTo>
                <a:lnTo>
                  <a:pt x="419100" y="969169"/>
                </a:lnTo>
                <a:lnTo>
                  <a:pt x="1445419" y="971550"/>
                </a:lnTo>
                <a:cubicBezTo>
                  <a:pt x="1446213" y="649287"/>
                  <a:pt x="1447006" y="327025"/>
                  <a:pt x="1447800" y="4762"/>
                </a:cubicBezTo>
                <a:lnTo>
                  <a:pt x="569119" y="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62722" y="2886844"/>
            <a:ext cx="576064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 flipH="1">
            <a:off x="740568" y="2747963"/>
            <a:ext cx="1469232" cy="926306"/>
          </a:xfrm>
          <a:custGeom>
            <a:avLst/>
            <a:gdLst>
              <a:gd name="connsiteX0" fmla="*/ 569119 w 1447800"/>
              <a:gd name="connsiteY0" fmla="*/ 0 h 971550"/>
              <a:gd name="connsiteX1" fmla="*/ 571500 w 1447800"/>
              <a:gd name="connsiteY1" fmla="*/ 290512 h 971550"/>
              <a:gd name="connsiteX2" fmla="*/ 0 w 1447800"/>
              <a:gd name="connsiteY2" fmla="*/ 290512 h 971550"/>
              <a:gd name="connsiteX3" fmla="*/ 0 w 1447800"/>
              <a:gd name="connsiteY3" fmla="*/ 926306 h 971550"/>
              <a:gd name="connsiteX4" fmla="*/ 419100 w 1447800"/>
              <a:gd name="connsiteY4" fmla="*/ 928687 h 971550"/>
              <a:gd name="connsiteX5" fmla="*/ 419100 w 1447800"/>
              <a:gd name="connsiteY5" fmla="*/ 969169 h 971550"/>
              <a:gd name="connsiteX6" fmla="*/ 1445419 w 1447800"/>
              <a:gd name="connsiteY6" fmla="*/ 971550 h 971550"/>
              <a:gd name="connsiteX7" fmla="*/ 1447800 w 1447800"/>
              <a:gd name="connsiteY7" fmla="*/ 4762 h 971550"/>
              <a:gd name="connsiteX8" fmla="*/ 569119 w 1447800"/>
              <a:gd name="connsiteY8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00" h="971550">
                <a:moveTo>
                  <a:pt x="569119" y="0"/>
                </a:moveTo>
                <a:cubicBezTo>
                  <a:pt x="569913" y="96837"/>
                  <a:pt x="570706" y="193675"/>
                  <a:pt x="571500" y="290512"/>
                </a:cubicBezTo>
                <a:lnTo>
                  <a:pt x="0" y="290512"/>
                </a:lnTo>
                <a:lnTo>
                  <a:pt x="0" y="926306"/>
                </a:lnTo>
                <a:lnTo>
                  <a:pt x="419100" y="928687"/>
                </a:lnTo>
                <a:lnTo>
                  <a:pt x="419100" y="969169"/>
                </a:lnTo>
                <a:lnTo>
                  <a:pt x="1445419" y="971550"/>
                </a:lnTo>
                <a:cubicBezTo>
                  <a:pt x="1446213" y="649287"/>
                  <a:pt x="1447006" y="327025"/>
                  <a:pt x="1447800" y="4762"/>
                </a:cubicBezTo>
                <a:lnTo>
                  <a:pt x="569119" y="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flipH="1">
            <a:off x="1626790" y="2889226"/>
            <a:ext cx="576064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図形 17"/>
          <p:cNvCxnSpPr/>
          <p:nvPr/>
        </p:nvCxnSpPr>
        <p:spPr>
          <a:xfrm rot="16200000" flipV="1">
            <a:off x="4763837" y="2148277"/>
            <a:ext cx="173360" cy="1805166"/>
          </a:xfrm>
          <a:prstGeom prst="curvedConnector4">
            <a:avLst>
              <a:gd name="adj1" fmla="val -131864"/>
              <a:gd name="adj2" fmla="val 5797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16863" y="5743694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構成部材が多い　　⇒　経済性に劣る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断面寸法が大きい　⇒　取り替え施工が困難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07695" y="5703570"/>
            <a:ext cx="4819650" cy="7124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13171" y="2491882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充填不良が発生しやすい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　⇒　耐久性に劣る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404003" y="2451758"/>
            <a:ext cx="2803563" cy="7124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438525" y="4552950"/>
            <a:ext cx="1040606" cy="92154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718185" y="4550568"/>
            <a:ext cx="1039178" cy="89344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599623" y="4536280"/>
            <a:ext cx="1101090" cy="94535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609523" y="4552948"/>
            <a:ext cx="1101090" cy="92392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伸縮装置の種類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66110" y="268071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鋼製フィンガージョイント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343025" y="2644713"/>
            <a:ext cx="6600825" cy="4318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矢印 15"/>
          <p:cNvSpPr/>
          <p:nvPr/>
        </p:nvSpPr>
        <p:spPr>
          <a:xfrm>
            <a:off x="2051720" y="1841088"/>
            <a:ext cx="1368152" cy="576064"/>
          </a:xfrm>
          <a:prstGeom prst="leftArrow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矢印 19"/>
          <p:cNvSpPr/>
          <p:nvPr/>
        </p:nvSpPr>
        <p:spPr>
          <a:xfrm flipH="1">
            <a:off x="5508104" y="1841088"/>
            <a:ext cx="1368152" cy="576064"/>
          </a:xfrm>
          <a:prstGeom prst="leftArrow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42164" y="186751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1"/>
                </a:solidFill>
              </a:rPr>
              <a:t>移動量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59632" y="180595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accent1"/>
                </a:solidFill>
              </a:rPr>
              <a:t>大</a:t>
            </a:r>
            <a:endParaRPr kumimoji="1" lang="ja-JP" altLang="en-US" sz="3600" dirty="0">
              <a:solidFill>
                <a:schemeClr val="accent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20272" y="186751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1"/>
                </a:solidFill>
              </a:rPr>
              <a:t>小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12358" y="320459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</a:rPr>
              <a:t>ビーム型</a:t>
            </a:r>
            <a:r>
              <a:rPr kumimoji="1" lang="ja-JP" altLang="en-US" dirty="0" smtClean="0">
                <a:solidFill>
                  <a:srgbClr val="000000"/>
                </a:solidFill>
              </a:rPr>
              <a:t>ジョイント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338262" y="3168588"/>
            <a:ext cx="6610350" cy="4318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08925" y="435711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ゴム系ジョイント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524375" y="4321113"/>
            <a:ext cx="3400425" cy="4318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02993" y="49000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鋼製ジョイント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074489" y="4864038"/>
            <a:ext cx="2857500" cy="4318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15140" y="544296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埋設ジョイント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6040934" y="5406963"/>
            <a:ext cx="1902916" cy="4318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3335953" y="3730563"/>
            <a:ext cx="2779216" cy="43186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10159" y="376656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ＳＥＦジョイント１００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ＳＥＦジョイント１００の構造概要</a:t>
            </a:r>
            <a:endParaRPr kumimoji="1" lang="ja-JP" altLang="en-US" sz="4000" dirty="0"/>
          </a:p>
        </p:txBody>
      </p:sp>
      <p:pic>
        <p:nvPicPr>
          <p:cNvPr id="4" name="Picture 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530956"/>
            <a:ext cx="532288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09"/>
          <p:cNvSpPr txBox="1">
            <a:spLocks noChangeArrowheads="1"/>
          </p:cNvSpPr>
          <p:nvPr/>
        </p:nvSpPr>
        <p:spPr bwMode="auto">
          <a:xfrm>
            <a:off x="3286125" y="4670906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Arial" charset="0"/>
              </a:rPr>
              <a:t>非排水構造 </a:t>
            </a:r>
          </a:p>
        </p:txBody>
      </p:sp>
      <p:sp>
        <p:nvSpPr>
          <p:cNvPr id="6" name="Text Box 311"/>
          <p:cNvSpPr txBox="1">
            <a:spLocks noChangeArrowheads="1"/>
          </p:cNvSpPr>
          <p:nvPr/>
        </p:nvSpPr>
        <p:spPr bwMode="auto">
          <a:xfrm>
            <a:off x="6465888" y="2562706"/>
            <a:ext cx="204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ＭＳ Ｐゴシック" charset="-128"/>
              </a:rPr>
              <a:t>コンクリート床版 </a:t>
            </a:r>
          </a:p>
        </p:txBody>
      </p:sp>
      <p:sp>
        <p:nvSpPr>
          <p:cNvPr id="7" name="Line 312"/>
          <p:cNvSpPr>
            <a:spLocks noChangeShapeType="1"/>
          </p:cNvSpPr>
          <p:nvPr/>
        </p:nvSpPr>
        <p:spPr bwMode="auto">
          <a:xfrm>
            <a:off x="6461125" y="2884968"/>
            <a:ext cx="1952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" name="Line 313"/>
          <p:cNvSpPr>
            <a:spLocks noChangeShapeType="1"/>
          </p:cNvSpPr>
          <p:nvPr/>
        </p:nvSpPr>
        <p:spPr bwMode="auto">
          <a:xfrm flipH="1">
            <a:off x="6172200" y="2884968"/>
            <a:ext cx="288925" cy="469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" name="Text Box 315"/>
          <p:cNvSpPr txBox="1">
            <a:spLocks noChangeArrowheads="1"/>
          </p:cNvSpPr>
          <p:nvPr/>
        </p:nvSpPr>
        <p:spPr bwMode="auto">
          <a:xfrm>
            <a:off x="1295400" y="5377343"/>
            <a:ext cx="3062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Arial" charset="0"/>
              </a:rPr>
              <a:t>ずれ止め（孔あき鋼板ジベル）</a:t>
            </a:r>
          </a:p>
        </p:txBody>
      </p:sp>
      <p:sp>
        <p:nvSpPr>
          <p:cNvPr id="10" name="Line 316"/>
          <p:cNvSpPr>
            <a:spLocks noChangeShapeType="1"/>
          </p:cNvSpPr>
          <p:nvPr/>
        </p:nvSpPr>
        <p:spPr bwMode="auto">
          <a:xfrm flipH="1">
            <a:off x="938213" y="5725006"/>
            <a:ext cx="3322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Line 317"/>
          <p:cNvSpPr>
            <a:spLocks noChangeShapeType="1"/>
          </p:cNvSpPr>
          <p:nvPr/>
        </p:nvSpPr>
        <p:spPr bwMode="auto">
          <a:xfrm flipV="1">
            <a:off x="938213" y="4396268"/>
            <a:ext cx="1417637" cy="13287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" name="Text Box 319"/>
          <p:cNvSpPr txBox="1">
            <a:spLocks noChangeArrowheads="1"/>
          </p:cNvSpPr>
          <p:nvPr/>
        </p:nvSpPr>
        <p:spPr bwMode="auto">
          <a:xfrm>
            <a:off x="4686300" y="5526568"/>
            <a:ext cx="77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Arial" charset="0"/>
              </a:rPr>
              <a:t>ウェブ</a:t>
            </a:r>
          </a:p>
        </p:txBody>
      </p:sp>
      <p:sp>
        <p:nvSpPr>
          <p:cNvPr id="13" name="Line 320"/>
          <p:cNvSpPr>
            <a:spLocks noChangeShapeType="1"/>
          </p:cNvSpPr>
          <p:nvPr/>
        </p:nvSpPr>
        <p:spPr bwMode="auto">
          <a:xfrm flipH="1">
            <a:off x="4605338" y="5855181"/>
            <a:ext cx="788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" name="Line 321"/>
          <p:cNvSpPr>
            <a:spLocks noChangeShapeType="1"/>
          </p:cNvSpPr>
          <p:nvPr/>
        </p:nvSpPr>
        <p:spPr bwMode="auto">
          <a:xfrm flipV="1">
            <a:off x="4605338" y="4916968"/>
            <a:ext cx="171450" cy="938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323"/>
          <p:cNvSpPr txBox="1">
            <a:spLocks noChangeArrowheads="1"/>
          </p:cNvSpPr>
          <p:nvPr/>
        </p:nvSpPr>
        <p:spPr bwMode="auto">
          <a:xfrm>
            <a:off x="4125913" y="2357918"/>
            <a:ext cx="1697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Arial" charset="0"/>
              </a:rPr>
              <a:t>フェイスプレート</a:t>
            </a:r>
          </a:p>
        </p:txBody>
      </p:sp>
      <p:sp>
        <p:nvSpPr>
          <p:cNvPr id="16" name="Line 324"/>
          <p:cNvSpPr>
            <a:spLocks noChangeShapeType="1"/>
          </p:cNvSpPr>
          <p:nvPr/>
        </p:nvSpPr>
        <p:spPr bwMode="auto">
          <a:xfrm flipH="1">
            <a:off x="4160838" y="2667481"/>
            <a:ext cx="1819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" name="Line 325"/>
          <p:cNvSpPr>
            <a:spLocks noChangeShapeType="1"/>
          </p:cNvSpPr>
          <p:nvPr/>
        </p:nvSpPr>
        <p:spPr bwMode="auto">
          <a:xfrm flipH="1">
            <a:off x="5597525" y="2667481"/>
            <a:ext cx="382588" cy="468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96001" y="5475184"/>
            <a:ext cx="27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（特許</a:t>
            </a:r>
            <a:r>
              <a:rPr lang="ja-JP" altLang="en-US" b="1" dirty="0">
                <a:solidFill>
                  <a:srgbClr val="000000"/>
                </a:solidFill>
                <a:latin typeface="+mn-ea"/>
              </a:rPr>
              <a:t>第</a:t>
            </a:r>
            <a:r>
              <a:rPr lang="en-US" altLang="ja-JP" b="1" dirty="0">
                <a:solidFill>
                  <a:srgbClr val="000000"/>
                </a:solidFill>
                <a:latin typeface="+mn-ea"/>
              </a:rPr>
              <a:t>6243113</a:t>
            </a:r>
            <a:r>
              <a:rPr lang="ja-JP" altLang="en-US" b="1" dirty="0" smtClean="0">
                <a:solidFill>
                  <a:srgbClr val="000000"/>
                </a:solidFill>
                <a:latin typeface="+mn-ea"/>
              </a:rPr>
              <a:t>号</a:t>
            </a:r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）</a:t>
            </a:r>
            <a:endParaRPr kumimoji="1" lang="en-US" altLang="ja-JP" dirty="0" smtClean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6063" y="3342766"/>
            <a:ext cx="3360737" cy="252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824" y="1896199"/>
            <a:ext cx="3597275" cy="27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ＳＥＦジョイント１００の構造概要</a:t>
            </a:r>
            <a:endParaRPr kumimoji="1" lang="ja-JP" altLang="en-US" sz="4000" dirty="0"/>
          </a:p>
        </p:txBody>
      </p:sp>
      <p:sp>
        <p:nvSpPr>
          <p:cNvPr id="5" name="Text Box 309"/>
          <p:cNvSpPr txBox="1">
            <a:spLocks noChangeArrowheads="1"/>
          </p:cNvSpPr>
          <p:nvPr/>
        </p:nvSpPr>
        <p:spPr bwMode="auto">
          <a:xfrm>
            <a:off x="7273925" y="2715106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Arial" charset="0"/>
              </a:rPr>
              <a:t>非排水構造 </a:t>
            </a:r>
          </a:p>
        </p:txBody>
      </p:sp>
      <p:sp>
        <p:nvSpPr>
          <p:cNvPr id="7" name="Line 312"/>
          <p:cNvSpPr>
            <a:spLocks noChangeShapeType="1"/>
          </p:cNvSpPr>
          <p:nvPr/>
        </p:nvSpPr>
        <p:spPr bwMode="auto">
          <a:xfrm>
            <a:off x="7210425" y="3050068"/>
            <a:ext cx="142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8" name="Line 313"/>
          <p:cNvSpPr>
            <a:spLocks noChangeShapeType="1"/>
          </p:cNvSpPr>
          <p:nvPr/>
        </p:nvSpPr>
        <p:spPr bwMode="auto">
          <a:xfrm flipH="1">
            <a:off x="6743699" y="3050068"/>
            <a:ext cx="466725" cy="13568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9" name="Text Box 315"/>
          <p:cNvSpPr txBox="1">
            <a:spLocks noChangeArrowheads="1"/>
          </p:cNvSpPr>
          <p:nvPr/>
        </p:nvSpPr>
        <p:spPr bwMode="auto">
          <a:xfrm>
            <a:off x="1104900" y="5377343"/>
            <a:ext cx="3416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Arial" charset="0"/>
              </a:rPr>
              <a:t>ずれ止め（孔あき鋼板ジベル）</a:t>
            </a:r>
          </a:p>
        </p:txBody>
      </p:sp>
      <p:sp>
        <p:nvSpPr>
          <p:cNvPr id="10" name="Line 316"/>
          <p:cNvSpPr>
            <a:spLocks noChangeShapeType="1"/>
          </p:cNvSpPr>
          <p:nvPr/>
        </p:nvSpPr>
        <p:spPr bwMode="auto">
          <a:xfrm flipH="1">
            <a:off x="938213" y="5725006"/>
            <a:ext cx="33226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Line 317"/>
          <p:cNvSpPr>
            <a:spLocks noChangeShapeType="1"/>
          </p:cNvSpPr>
          <p:nvPr/>
        </p:nvSpPr>
        <p:spPr bwMode="auto">
          <a:xfrm flipV="1">
            <a:off x="938213" y="3517900"/>
            <a:ext cx="1093787" cy="220710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" name="Text Box 319"/>
          <p:cNvSpPr txBox="1">
            <a:spLocks noChangeArrowheads="1"/>
          </p:cNvSpPr>
          <p:nvPr/>
        </p:nvSpPr>
        <p:spPr bwMode="auto">
          <a:xfrm>
            <a:off x="3314700" y="486616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Arial" charset="0"/>
              </a:rPr>
              <a:t>ウェブ</a:t>
            </a:r>
          </a:p>
        </p:txBody>
      </p:sp>
      <p:sp>
        <p:nvSpPr>
          <p:cNvPr id="13" name="Line 320"/>
          <p:cNvSpPr>
            <a:spLocks noChangeShapeType="1"/>
          </p:cNvSpPr>
          <p:nvPr/>
        </p:nvSpPr>
        <p:spPr bwMode="auto">
          <a:xfrm flipH="1">
            <a:off x="3233738" y="5194781"/>
            <a:ext cx="7889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" name="Line 321"/>
          <p:cNvSpPr>
            <a:spLocks noChangeShapeType="1"/>
          </p:cNvSpPr>
          <p:nvPr/>
        </p:nvSpPr>
        <p:spPr bwMode="auto">
          <a:xfrm flipV="1">
            <a:off x="3233738" y="3848099"/>
            <a:ext cx="627062" cy="134668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323"/>
          <p:cNvSpPr txBox="1">
            <a:spLocks noChangeArrowheads="1"/>
          </p:cNvSpPr>
          <p:nvPr/>
        </p:nvSpPr>
        <p:spPr bwMode="auto">
          <a:xfrm>
            <a:off x="4837113" y="1976918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Arial" charset="0"/>
              </a:rPr>
              <a:t>フェイスプレート</a:t>
            </a:r>
          </a:p>
        </p:txBody>
      </p:sp>
      <p:sp>
        <p:nvSpPr>
          <p:cNvPr id="16" name="Line 324"/>
          <p:cNvSpPr>
            <a:spLocks noChangeShapeType="1"/>
          </p:cNvSpPr>
          <p:nvPr/>
        </p:nvSpPr>
        <p:spPr bwMode="auto">
          <a:xfrm flipH="1">
            <a:off x="4872038" y="2286481"/>
            <a:ext cx="18192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7" name="Line 325"/>
          <p:cNvSpPr>
            <a:spLocks noChangeShapeType="1"/>
          </p:cNvSpPr>
          <p:nvPr/>
        </p:nvSpPr>
        <p:spPr bwMode="auto">
          <a:xfrm flipH="1">
            <a:off x="4292599" y="2286480"/>
            <a:ext cx="579439" cy="6599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608" y="3027671"/>
            <a:ext cx="55816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寸法表</a:t>
            </a:r>
            <a:endParaRPr kumimoji="1" lang="ja-JP" altLang="en-US" sz="4000" dirty="0"/>
          </a:p>
        </p:txBody>
      </p:sp>
      <p:pic>
        <p:nvPicPr>
          <p:cNvPr id="8" name="Picture 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4" y="1124849"/>
            <a:ext cx="5336921" cy="19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37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耐疲労鋼</a:t>
            </a:r>
            <a:endParaRPr kumimoji="1" lang="ja-JP" altLang="en-US" sz="4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69080" y="1835401"/>
            <a:ext cx="5493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フェライトとベイナイトとの二層組織の適切な制御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により、特に定めた性能評価基準を満たす疲労き裂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</a:rPr>
              <a:t>進展特性を有する鋼板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619" y="2808212"/>
            <a:ext cx="4455978" cy="29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395536" y="5761993"/>
            <a:ext cx="7536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0000"/>
                </a:solidFill>
              </a:rPr>
              <a:t>（参考文献）誉田他 </a:t>
            </a:r>
            <a:r>
              <a:rPr kumimoji="1" lang="en-US" altLang="ja-JP" sz="1400" dirty="0" smtClean="0">
                <a:solidFill>
                  <a:srgbClr val="000000"/>
                </a:solidFill>
              </a:rPr>
              <a:t>:</a:t>
            </a:r>
            <a:r>
              <a:rPr kumimoji="1" lang="ja-JP" altLang="en-US" sz="1400" dirty="0" smtClean="0">
                <a:solidFill>
                  <a:srgbClr val="000000"/>
                </a:solidFill>
              </a:rPr>
              <a:t> 溶接鋼構造物の疲労強度向上を可能にした耐疲労鋼の開発 </a:t>
            </a:r>
            <a:r>
              <a:rPr kumimoji="1" lang="en-US" altLang="ja-JP" sz="1400" dirty="0" smtClean="0">
                <a:solidFill>
                  <a:srgbClr val="000000"/>
                </a:solidFill>
              </a:rPr>
              <a:t>:</a:t>
            </a:r>
            <a:r>
              <a:rPr kumimoji="1" lang="ja-JP" altLang="en-US" sz="1400" dirty="0" smtClean="0">
                <a:solidFill>
                  <a:srgbClr val="000000"/>
                </a:solidFill>
              </a:rPr>
              <a:t> ふぇらむ</a:t>
            </a:r>
            <a:endParaRPr kumimoji="1" lang="en-US" altLang="ja-JP" sz="1400" dirty="0" smtClean="0">
              <a:solidFill>
                <a:srgbClr val="000000"/>
              </a:solidFill>
            </a:endParaRPr>
          </a:p>
          <a:p>
            <a:r>
              <a:rPr kumimoji="1" lang="ja-JP" altLang="en-US" sz="14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0000"/>
                </a:solidFill>
              </a:rPr>
              <a:t>Vol.16</a:t>
            </a:r>
            <a:r>
              <a:rPr kumimoji="1" lang="ja-JP" altLang="en-US" sz="14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0000"/>
                </a:solidFill>
              </a:rPr>
              <a:t>(2011)</a:t>
            </a:r>
            <a:r>
              <a:rPr kumimoji="1" lang="ja-JP" altLang="en-US" sz="14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0000"/>
                </a:solidFill>
              </a:rPr>
              <a:t>No.6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27" y="6238643"/>
            <a:ext cx="2961561" cy="4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YSBC">
      <a:dk1>
        <a:srgbClr val="80003F"/>
      </a:dk1>
      <a:lt1>
        <a:sysClr val="window" lastClr="FFFFFF"/>
      </a:lt1>
      <a:dk2>
        <a:srgbClr val="80003F"/>
      </a:dk2>
      <a:lt2>
        <a:srgbClr val="FFFFFF"/>
      </a:lt2>
      <a:accent1>
        <a:srgbClr val="40001F"/>
      </a:accent1>
      <a:accent2>
        <a:srgbClr val="80003F"/>
      </a:accent2>
      <a:accent3>
        <a:srgbClr val="80003F"/>
      </a:accent3>
      <a:accent4>
        <a:srgbClr val="80003F"/>
      </a:accent4>
      <a:accent5>
        <a:srgbClr val="80003F"/>
      </a:accent5>
      <a:accent6>
        <a:srgbClr val="80003F"/>
      </a:accent6>
      <a:hlink>
        <a:srgbClr val="80003F"/>
      </a:hlink>
      <a:folHlink>
        <a:srgbClr val="80003F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rgbClr val="FFC000"/>
        </a:solidFill>
        <a:ln>
          <a:solidFill>
            <a:srgbClr val="00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1959</TotalTime>
  <Words>648</Words>
  <Application>Microsoft Office PowerPoint</Application>
  <PresentationFormat>画面に合わせる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HG丸ｺﾞｼｯｸM-PRO</vt:lpstr>
      <vt:lpstr>ＭＳ Ｐゴシック</vt:lpstr>
      <vt:lpstr>Arial</vt:lpstr>
      <vt:lpstr>Trebuchet MS</vt:lpstr>
      <vt:lpstr>Wingdings 2</vt:lpstr>
      <vt:lpstr>リゾート</vt:lpstr>
      <vt:lpstr>ＳＥＦジョイント１００  </vt:lpstr>
      <vt:lpstr>鋼製フィンガージョイントの種類</vt:lpstr>
      <vt:lpstr>鋼製フィンガージョイントの損傷</vt:lpstr>
      <vt:lpstr>鋼製フィンガージョイントの種類</vt:lpstr>
      <vt:lpstr>伸縮装置の種類</vt:lpstr>
      <vt:lpstr>ＳＥＦジョイント１００の構造概要</vt:lpstr>
      <vt:lpstr>ＳＥＦジョイント１００の構造概要</vt:lpstr>
      <vt:lpstr>寸法表</vt:lpstr>
      <vt:lpstr>耐疲労鋼</vt:lpstr>
      <vt:lpstr>疲労試験</vt:lpstr>
      <vt:lpstr>ユニット施工</vt:lpstr>
      <vt:lpstr>施工寸法</vt:lpstr>
      <vt:lpstr>コンクリートの施工性向上</vt:lpstr>
      <vt:lpstr>非排水構造</vt:lpstr>
      <vt:lpstr>自由度のある部材長・構造詳細①</vt:lpstr>
      <vt:lpstr>自由度のある部材長・構造詳細②</vt:lpstr>
      <vt:lpstr>自由度のある部材長・構造詳細②</vt:lpstr>
      <vt:lpstr>自由度のある部材長・構造詳細③</vt:lpstr>
      <vt:lpstr>桁端部の維持管理性能の向上</vt:lpstr>
      <vt:lpstr>歩車道一体タイプの止水材</vt:lpstr>
      <vt:lpstr>経済性（初期コスト）</vt:lpstr>
      <vt:lpstr>経済性（ＬＣＣ）</vt:lpstr>
      <vt:lpstr>その他オプション</vt:lpstr>
      <vt:lpstr>実績</vt:lpstr>
    </vt:vector>
  </TitlesOfParts>
  <Company>YSBC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ＳＥＦジョイント１００</dc:title>
  <dc:creator>松野 正見</dc:creator>
  <cp:lastModifiedBy>松野 正見</cp:lastModifiedBy>
  <cp:revision>172</cp:revision>
  <cp:lastPrinted>2019-03-31T11:20:55Z</cp:lastPrinted>
  <dcterms:created xsi:type="dcterms:W3CDTF">2014-07-18T00:33:20Z</dcterms:created>
  <dcterms:modified xsi:type="dcterms:W3CDTF">2020-10-07T08:30:46Z</dcterms:modified>
</cp:coreProperties>
</file>