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475" r:id="rId2"/>
    <p:sldId id="442" r:id="rId3"/>
    <p:sldId id="478" r:id="rId4"/>
    <p:sldId id="257" r:id="rId5"/>
    <p:sldId id="480" r:id="rId6"/>
    <p:sldId id="259" r:id="rId7"/>
    <p:sldId id="260" r:id="rId8"/>
    <p:sldId id="261" r:id="rId9"/>
    <p:sldId id="493" r:id="rId10"/>
    <p:sldId id="263" r:id="rId11"/>
    <p:sldId id="264" r:id="rId12"/>
    <p:sldId id="265" r:id="rId13"/>
    <p:sldId id="482" r:id="rId14"/>
    <p:sldId id="483" r:id="rId15"/>
    <p:sldId id="486" r:id="rId16"/>
    <p:sldId id="487" r:id="rId17"/>
    <p:sldId id="488" r:id="rId18"/>
    <p:sldId id="492" r:id="rId19"/>
    <p:sldId id="490" r:id="rId20"/>
    <p:sldId id="269" r:id="rId21"/>
  </p:sldIdLst>
  <p:sldSz cx="9144000" cy="6858000" type="screen4x3"/>
  <p:notesSz cx="7104063" cy="102346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9028"/>
    <a:srgbClr val="69A02C"/>
    <a:srgbClr val="619428"/>
    <a:srgbClr val="4F7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6" d="100"/>
          <a:sy n="96" d="100"/>
        </p:scale>
        <p:origin x="645" y="4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786"/>
    </p:cViewPr>
  </p:sorterViewPr>
  <p:notesViewPr>
    <p:cSldViewPr snapToGrid="0" snapToObjects="1">
      <p:cViewPr varScale="1">
        <p:scale>
          <a:sx n="59" d="100"/>
          <a:sy n="59" d="100"/>
        </p:scale>
        <p:origin x="325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F545E3D6-809F-4A87-AE5A-F81A7D07D969}" type="datetimeFigureOut">
              <a:rPr kumimoji="1" lang="ja-JP" altLang="en-US" smtClean="0"/>
              <a:t>2020/9/3</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54E06FA-15C7-4D55-93FD-6A0ADB4CB12A}" type="slidenum">
              <a:rPr kumimoji="1" lang="ja-JP" altLang="en-US" smtClean="0"/>
              <a:t>‹#›</a:t>
            </a:fld>
            <a:endParaRPr kumimoji="1" lang="ja-JP" altLang="en-US"/>
          </a:p>
        </p:txBody>
      </p:sp>
    </p:spTree>
    <p:extLst>
      <p:ext uri="{BB962C8B-B14F-4D97-AF65-F5344CB8AC3E}">
        <p14:creationId xmlns:p14="http://schemas.microsoft.com/office/powerpoint/2010/main" val="33625494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9363" y="1279525"/>
            <a:ext cx="4605337" cy="3454400"/>
          </a:xfrm>
        </p:spPr>
      </p:sp>
      <p:sp>
        <p:nvSpPr>
          <p:cNvPr id="3" name="ノート プレースホルダー 2"/>
          <p:cNvSpPr>
            <a:spLocks noGrp="1"/>
          </p:cNvSpPr>
          <p:nvPr>
            <p:ph type="body" idx="1"/>
          </p:nvPr>
        </p:nvSpPr>
        <p:spPr>
          <a:xfrm>
            <a:off x="710405" y="4819900"/>
            <a:ext cx="5683250" cy="2621910"/>
          </a:xfrm>
        </p:spPr>
        <p:txBody>
          <a:bodyPr/>
          <a:lstStyle/>
          <a:p>
            <a:r>
              <a:rPr kumimoji="1" lang="en-US" altLang="ja-JP" dirty="0"/>
              <a:t>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5C68ABA-CD06-4275-B52D-DFFFCF5D07FD}" type="slidenum">
              <a:rPr lang="ja-JP" altLang="en-US" smtClean="0"/>
              <a:pPr>
                <a:defRPr/>
              </a:pPr>
              <a:t>1</a:t>
            </a:fld>
            <a:endParaRPr lang="ja-JP" altLang="en-US"/>
          </a:p>
        </p:txBody>
      </p:sp>
      <p:sp>
        <p:nvSpPr>
          <p:cNvPr id="6" name="正方形/長方形 5">
            <a:extLst>
              <a:ext uri="{FF2B5EF4-FFF2-40B4-BE49-F238E27FC236}">
                <a16:creationId xmlns:a16="http://schemas.microsoft.com/office/drawing/2014/main" id="{72CD9756-D946-4029-A8CA-032358CA0173}"/>
              </a:ext>
            </a:extLst>
          </p:cNvPr>
          <p:cNvSpPr/>
          <p:nvPr/>
        </p:nvSpPr>
        <p:spPr>
          <a:xfrm>
            <a:off x="1040752" y="5106476"/>
            <a:ext cx="5022557" cy="2092881"/>
          </a:xfrm>
          <a:prstGeom prst="rect">
            <a:avLst/>
          </a:prstGeom>
        </p:spPr>
        <p:txBody>
          <a:bodyPr wrap="square">
            <a:spAutoFit/>
          </a:bodyPr>
          <a:lstStyle/>
          <a:p>
            <a:pPr lvl="0" defTabSz="914400"/>
            <a:r>
              <a:rPr lang="ja-JP" altLang="en-US" sz="1300" dirty="0">
                <a:solidFill>
                  <a:prstClr val="black"/>
                </a:solidFill>
              </a:rPr>
              <a:t>旭イノベックス　〇〇課の○○です。</a:t>
            </a:r>
            <a:endParaRPr lang="en-US" altLang="ja-JP" sz="1300" dirty="0">
              <a:solidFill>
                <a:prstClr val="black"/>
              </a:solidFill>
            </a:endParaRPr>
          </a:p>
          <a:p>
            <a:pPr lvl="0" defTabSz="914400"/>
            <a:endParaRPr lang="en-US" altLang="ja-JP" sz="1300" dirty="0">
              <a:solidFill>
                <a:prstClr val="black"/>
              </a:solidFill>
            </a:endParaRPr>
          </a:p>
          <a:p>
            <a:pPr lvl="0" defTabSz="914400"/>
            <a:r>
              <a:rPr lang="ja-JP" altLang="en-US" sz="1300" dirty="0">
                <a:solidFill>
                  <a:prstClr val="black"/>
                </a:solidFill>
              </a:rPr>
              <a:t>それでは、</a:t>
            </a:r>
            <a:r>
              <a:rPr lang="ja-JP" altLang="en-US" sz="1300" dirty="0">
                <a:solidFill>
                  <a:prstClr val="black"/>
                </a:solidFill>
                <a:latin typeface="ＭＳ Ｐゴシック" panose="020B0600070205080204" pitchFamily="50" charset="-128"/>
              </a:rPr>
              <a:t>「下部水密可動式 無動力自動開閉ゲート」</a:t>
            </a:r>
            <a:endParaRPr lang="en-US" altLang="ja-JP" sz="1300" dirty="0">
              <a:solidFill>
                <a:prstClr val="black"/>
              </a:solidFill>
              <a:latin typeface="ＭＳ Ｐゴシック" panose="020B0600070205080204" pitchFamily="50" charset="-128"/>
            </a:endParaRPr>
          </a:p>
          <a:p>
            <a:pPr lvl="0" defTabSz="914400"/>
            <a:r>
              <a:rPr lang="ja-JP" altLang="en-US" sz="1300" dirty="0">
                <a:solidFill>
                  <a:prstClr val="black"/>
                </a:solidFill>
              </a:rPr>
              <a:t>　　　　</a:t>
            </a:r>
            <a:endParaRPr lang="en-US" altLang="ja-JP" sz="1300" dirty="0">
              <a:solidFill>
                <a:prstClr val="black"/>
              </a:solidFill>
            </a:endParaRPr>
          </a:p>
          <a:p>
            <a:pPr lvl="0" defTabSz="914400"/>
            <a:r>
              <a:rPr lang="ja-JP" altLang="en-US" sz="1300" dirty="0">
                <a:solidFill>
                  <a:prstClr val="black"/>
                </a:solidFill>
              </a:rPr>
              <a:t>　　　　　「オートゲートステップレス　バタフライフロート」</a:t>
            </a:r>
            <a:endParaRPr lang="en-US" altLang="ja-JP" sz="1300" dirty="0">
              <a:solidFill>
                <a:prstClr val="black"/>
              </a:solidFill>
            </a:endParaRPr>
          </a:p>
          <a:p>
            <a:pPr lvl="0" defTabSz="914400"/>
            <a:r>
              <a:rPr lang="en-US" altLang="ja-JP" sz="1300" dirty="0">
                <a:solidFill>
                  <a:prstClr val="black"/>
                </a:solidFill>
              </a:rPr>
              <a:t>	</a:t>
            </a:r>
          </a:p>
          <a:p>
            <a:pPr lvl="0" defTabSz="914400"/>
            <a:r>
              <a:rPr lang="ja-JP" altLang="en-US" sz="1300" dirty="0">
                <a:solidFill>
                  <a:prstClr val="black"/>
                </a:solidFill>
              </a:rPr>
              <a:t>について説明致します。</a:t>
            </a:r>
            <a:endParaRPr lang="en-US" altLang="ja-JP" sz="1300" dirty="0">
              <a:solidFill>
                <a:prstClr val="black"/>
              </a:solidFill>
            </a:endParaRPr>
          </a:p>
          <a:p>
            <a:pPr lvl="0" defTabSz="914400"/>
            <a:endParaRPr lang="en-US" altLang="ja-JP" sz="1300" dirty="0">
              <a:solidFill>
                <a:prstClr val="black"/>
              </a:solidFill>
            </a:endParaRPr>
          </a:p>
          <a:p>
            <a:pPr lvl="0" defTabSz="914400"/>
            <a:endParaRPr lang="en-US" altLang="ja-JP" sz="1300" dirty="0">
              <a:solidFill>
                <a:prstClr val="black"/>
              </a:solidFill>
            </a:endParaRPr>
          </a:p>
          <a:p>
            <a:pPr lvl="0" defTabSz="914400"/>
            <a:r>
              <a:rPr lang="ja-JP" altLang="en-US" sz="1300" dirty="0">
                <a:solidFill>
                  <a:prstClr val="black"/>
                </a:solidFill>
              </a:rPr>
              <a:t>よろしくお願い致します。</a:t>
            </a:r>
            <a:endParaRPr lang="en-US" altLang="ja-JP" sz="1300" dirty="0">
              <a:solidFill>
                <a:prstClr val="black"/>
              </a:solidFill>
            </a:endParaRPr>
          </a:p>
        </p:txBody>
      </p:sp>
    </p:spTree>
    <p:extLst>
      <p:ext uri="{BB962C8B-B14F-4D97-AF65-F5344CB8AC3E}">
        <p14:creationId xmlns:p14="http://schemas.microsoft.com/office/powerpoint/2010/main" val="3962446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次に排水時の開動作について説明します。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10</a:t>
            </a:fld>
            <a:endParaRPr kumimoji="1" lang="ja-JP" altLang="en-US"/>
          </a:p>
        </p:txBody>
      </p:sp>
    </p:spTree>
    <p:extLst>
      <p:ext uri="{BB962C8B-B14F-4D97-AF65-F5344CB8AC3E}">
        <p14:creationId xmlns:p14="http://schemas.microsoft.com/office/powerpoint/2010/main" val="525466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C00000"/>
                </a:solidFill>
              </a:rPr>
              <a:t>外水位低下</a:t>
            </a:r>
            <a:endParaRPr lang="en-US" altLang="ja-JP" dirty="0">
              <a:solidFill>
                <a:srgbClr val="C00000"/>
              </a:solidFill>
            </a:endParaRPr>
          </a:p>
          <a:p>
            <a:endParaRPr lang="en-US" altLang="ja-JP" dirty="0"/>
          </a:p>
          <a:p>
            <a:r>
              <a:rPr lang="ja-JP" altLang="en-US" sz="1300" dirty="0"/>
              <a:t>増水が収まり、外水位が内水位より低くなると</a:t>
            </a:r>
            <a:endParaRPr lang="en-US" altLang="ja-JP" sz="1300" dirty="0"/>
          </a:p>
          <a:p>
            <a:endParaRPr lang="en-US" altLang="ja-JP" sz="1300" dirty="0"/>
          </a:p>
          <a:p>
            <a:r>
              <a:rPr lang="ja-JP" altLang="en-US" sz="1300" dirty="0"/>
              <a:t>水位差により下端揺動ゴムが開きます。</a:t>
            </a:r>
            <a:endParaRPr lang="en-US" altLang="ja-JP" sz="1300" dirty="0"/>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11</a:t>
            </a:fld>
            <a:endParaRPr kumimoji="1" lang="ja-JP" altLang="en-US"/>
          </a:p>
        </p:txBody>
      </p:sp>
    </p:spTree>
    <p:extLst>
      <p:ext uri="{BB962C8B-B14F-4D97-AF65-F5344CB8AC3E}">
        <p14:creationId xmlns:p14="http://schemas.microsoft.com/office/powerpoint/2010/main" val="3838514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下端揺動ゴムが開くと同時に扉体も開き始め</a:t>
            </a:r>
            <a:endParaRPr lang="en-US" altLang="ja-JP" sz="1300" dirty="0"/>
          </a:p>
          <a:p>
            <a:endParaRPr lang="en-US" altLang="ja-JP" sz="1300" dirty="0"/>
          </a:p>
          <a:p>
            <a:r>
              <a:rPr lang="ja-JP" altLang="en-US" sz="1300" dirty="0"/>
              <a:t>ゲートは、バランスウェイトの効果で大きく開放されて</a:t>
            </a:r>
            <a:endParaRPr lang="en-US" altLang="ja-JP" sz="1300" dirty="0"/>
          </a:p>
          <a:p>
            <a:endParaRPr lang="en-US" altLang="ja-JP" sz="1300" dirty="0"/>
          </a:p>
          <a:p>
            <a:r>
              <a:rPr lang="ja-JP" altLang="en-US" sz="1300" dirty="0"/>
              <a:t>排水を行います。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12</a:t>
            </a:fld>
            <a:endParaRPr kumimoji="1" lang="ja-JP" altLang="en-US"/>
          </a:p>
        </p:txBody>
      </p:sp>
    </p:spTree>
    <p:extLst>
      <p:ext uri="{BB962C8B-B14F-4D97-AF65-F5344CB8AC3E}">
        <p14:creationId xmlns:p14="http://schemas.microsoft.com/office/powerpoint/2010/main" val="243943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3584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lvl="0" fontAlgn="base">
              <a:spcBef>
                <a:spcPct val="0"/>
              </a:spcBef>
              <a:spcAft>
                <a:spcPct val="0"/>
              </a:spcAft>
              <a:defRPr/>
            </a:pPr>
            <a:r>
              <a:rPr lang="ja-JP" altLang="en-US" sz="1300" dirty="0">
                <a:solidFill>
                  <a:prstClr val="black"/>
                </a:solidFill>
              </a:rPr>
              <a:t>これは扉体の側面図です。</a:t>
            </a:r>
          </a:p>
          <a:p>
            <a:pPr lvl="0" fontAlgn="base">
              <a:spcBef>
                <a:spcPct val="0"/>
              </a:spcBef>
              <a:spcAft>
                <a:spcPct val="0"/>
              </a:spcAft>
              <a:defRPr/>
            </a:pPr>
            <a:endParaRPr lang="ja-JP" altLang="en-US" sz="1300" dirty="0">
              <a:solidFill>
                <a:prstClr val="black"/>
              </a:solidFill>
            </a:endParaRPr>
          </a:p>
          <a:p>
            <a:pPr lvl="0">
              <a:spcBef>
                <a:spcPct val="0"/>
              </a:spcBef>
            </a:pPr>
            <a:r>
              <a:rPr lang="ja-JP" altLang="en-US" sz="1300" dirty="0">
                <a:solidFill>
                  <a:prstClr val="black"/>
                </a:solidFill>
              </a:rPr>
              <a:t>下端揺動ゴムは、扉体が初期開度のときは扉体内部に設置された</a:t>
            </a:r>
            <a:endParaRPr lang="en-US" altLang="ja-JP" sz="1300" dirty="0">
              <a:solidFill>
                <a:prstClr val="black"/>
              </a:solidFill>
            </a:endParaRPr>
          </a:p>
          <a:p>
            <a:pPr lvl="0">
              <a:spcBef>
                <a:spcPct val="0"/>
              </a:spcBef>
            </a:pPr>
            <a:r>
              <a:rPr lang="ja-JP" altLang="en-US" sz="1300" dirty="0">
                <a:solidFill>
                  <a:prstClr val="black"/>
                </a:solidFill>
              </a:rPr>
              <a:t>内部フロートの自重により上に持ち上がっており</a:t>
            </a:r>
            <a:endParaRPr lang="en-US" altLang="ja-JP" sz="1300" dirty="0">
              <a:solidFill>
                <a:prstClr val="black"/>
              </a:solidFill>
            </a:endParaRPr>
          </a:p>
          <a:p>
            <a:pPr lvl="0">
              <a:spcBef>
                <a:spcPct val="0"/>
              </a:spcBef>
            </a:pPr>
            <a:r>
              <a:rPr lang="ja-JP" altLang="en-US" sz="1300" dirty="0">
                <a:solidFill>
                  <a:prstClr val="black"/>
                </a:solidFill>
              </a:rPr>
              <a:t>水路底部とのスキマを作っています。</a:t>
            </a:r>
          </a:p>
          <a:p>
            <a:pPr lvl="0">
              <a:spcBef>
                <a:spcPct val="0"/>
              </a:spcBef>
            </a:pPr>
            <a:endParaRPr lang="ja-JP" altLang="en-US" sz="1300" dirty="0">
              <a:solidFill>
                <a:prstClr val="black"/>
              </a:solidFill>
            </a:endParaRPr>
          </a:p>
          <a:p>
            <a:pPr lvl="0">
              <a:spcBef>
                <a:spcPct val="0"/>
              </a:spcBef>
            </a:pPr>
            <a:r>
              <a:rPr lang="ja-JP" altLang="en-US" sz="1300" dirty="0">
                <a:solidFill>
                  <a:prstClr val="black"/>
                </a:solidFill>
              </a:rPr>
              <a:t>水位が上昇すると、初めに扉体が背面フロートの浮力により</a:t>
            </a:r>
            <a:endParaRPr lang="en-US" altLang="ja-JP" sz="1300" dirty="0">
              <a:solidFill>
                <a:prstClr val="black"/>
              </a:solidFill>
            </a:endParaRPr>
          </a:p>
          <a:p>
            <a:pPr lvl="0">
              <a:spcBef>
                <a:spcPct val="0"/>
              </a:spcBef>
            </a:pPr>
            <a:r>
              <a:rPr lang="ja-JP" altLang="en-US" sz="1300" dirty="0">
                <a:solidFill>
                  <a:prstClr val="black"/>
                </a:solidFill>
              </a:rPr>
              <a:t>吐口高さの約</a:t>
            </a:r>
            <a:r>
              <a:rPr lang="en-US" altLang="ja-JP" sz="1300" dirty="0">
                <a:solidFill>
                  <a:prstClr val="black"/>
                </a:solidFill>
              </a:rPr>
              <a:t>7</a:t>
            </a:r>
            <a:r>
              <a:rPr lang="ja-JP" altLang="en-US" sz="1300" dirty="0">
                <a:solidFill>
                  <a:prstClr val="black"/>
                </a:solidFill>
              </a:rPr>
              <a:t>割の水深で閉まります。</a:t>
            </a:r>
          </a:p>
          <a:p>
            <a:pPr lvl="0">
              <a:spcBef>
                <a:spcPct val="0"/>
              </a:spcBef>
            </a:pPr>
            <a:endParaRPr lang="ja-JP" altLang="en-US" sz="1300" dirty="0">
              <a:solidFill>
                <a:prstClr val="black"/>
              </a:solidFill>
            </a:endParaRPr>
          </a:p>
          <a:p>
            <a:pPr lvl="0">
              <a:spcBef>
                <a:spcPct val="0"/>
              </a:spcBef>
            </a:pPr>
            <a:r>
              <a:rPr lang="ja-JP" altLang="en-US" sz="1300" dirty="0">
                <a:solidFill>
                  <a:prstClr val="black"/>
                </a:solidFill>
              </a:rPr>
              <a:t>このとき下端揺動ゴムは持ち上がったままなので、</a:t>
            </a:r>
            <a:endParaRPr lang="en-US" altLang="ja-JP" sz="1300" dirty="0">
              <a:solidFill>
                <a:prstClr val="black"/>
              </a:solidFill>
            </a:endParaRPr>
          </a:p>
          <a:p>
            <a:pPr lvl="0">
              <a:spcBef>
                <a:spcPct val="0"/>
              </a:spcBef>
            </a:pPr>
            <a:r>
              <a:rPr lang="ja-JP" altLang="en-US" sz="1300" dirty="0">
                <a:solidFill>
                  <a:prstClr val="black"/>
                </a:solidFill>
              </a:rPr>
              <a:t>下端揺動ゴムが水路底部に接する事なく扉体が閉まります。</a:t>
            </a:r>
            <a:endParaRPr lang="en-US" altLang="ja-JP" sz="1300" dirty="0">
              <a:solidFill>
                <a:prstClr val="black"/>
              </a:solidFill>
            </a:endParaRPr>
          </a:p>
          <a:p>
            <a:pPr lvl="0">
              <a:spcBef>
                <a:spcPct val="0"/>
              </a:spcBef>
            </a:pPr>
            <a:endParaRPr lang="en-US" altLang="ja-JP" sz="1300" dirty="0">
              <a:solidFill>
                <a:prstClr val="black"/>
              </a:solidFill>
            </a:endParaRPr>
          </a:p>
          <a:p>
            <a:pPr lvl="0">
              <a:spcBef>
                <a:spcPct val="0"/>
              </a:spcBef>
            </a:pPr>
            <a:r>
              <a:rPr lang="ja-JP" altLang="en-US" sz="1300" dirty="0">
                <a:solidFill>
                  <a:prstClr val="black"/>
                </a:solidFill>
              </a:rPr>
              <a:t>さらに水位が上昇すると内部フロートの働きにより、下端揺動ゴムが</a:t>
            </a:r>
            <a:endParaRPr lang="en-US" altLang="ja-JP" sz="1300" dirty="0">
              <a:solidFill>
                <a:prstClr val="black"/>
              </a:solidFill>
            </a:endParaRPr>
          </a:p>
          <a:p>
            <a:pPr lvl="0">
              <a:spcBef>
                <a:spcPct val="0"/>
              </a:spcBef>
            </a:pPr>
            <a:r>
              <a:rPr lang="ja-JP" altLang="en-US" sz="1300" dirty="0">
                <a:solidFill>
                  <a:prstClr val="black"/>
                </a:solidFill>
              </a:rPr>
              <a:t>下がり下部戸当りに密着して、ゲートが全閉となります。</a:t>
            </a:r>
          </a:p>
          <a:p>
            <a:pPr>
              <a:spcBef>
                <a:spcPct val="0"/>
              </a:spcBef>
            </a:pPr>
            <a:endParaRPr lang="ja-JP" altLang="en-US" sz="1000" dirty="0">
              <a:latin typeface="ＭＳ Ｐゴシック" charset="-128"/>
            </a:endParaRPr>
          </a:p>
        </p:txBody>
      </p:sp>
      <p:sp>
        <p:nvSpPr>
          <p:cNvPr id="35843"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9163" fontAlgn="base">
              <a:spcBef>
                <a:spcPct val="0"/>
              </a:spcBef>
              <a:spcAft>
                <a:spcPct val="0"/>
              </a:spcAft>
            </a:pPr>
            <a:fld id="{F7FF39E5-518B-4E84-BC42-6041837D0197}" type="slidenum">
              <a:rPr lang="ja-JP" altLang="en-US">
                <a:latin typeface="Times New Roman" pitchFamily="18" charset="0"/>
                <a:ea typeface="ＭＳ Ｐゴシック" charset="-128"/>
              </a:rPr>
              <a:pPr defTabSz="919163" fontAlgn="base">
                <a:spcBef>
                  <a:spcPct val="0"/>
                </a:spcBef>
                <a:spcAft>
                  <a:spcPct val="0"/>
                </a:spcAft>
              </a:pPr>
              <a:t>13</a:t>
            </a:fld>
            <a:endParaRPr lang="en-US" altLang="ja-JP">
              <a:latin typeface="Times New Roman" pitchFamily="18" charset="0"/>
              <a:ea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37890"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defTabSz="990752" fontAlgn="base">
              <a:spcBef>
                <a:spcPct val="0"/>
              </a:spcBef>
              <a:spcAft>
                <a:spcPct val="0"/>
              </a:spcAft>
              <a:defRPr/>
            </a:pPr>
            <a:r>
              <a:rPr lang="en-US" altLang="ja-JP" sz="1000" dirty="0">
                <a:solidFill>
                  <a:srgbClr val="FF0000"/>
                </a:solidFill>
              </a:rPr>
              <a:t>---</a:t>
            </a:r>
            <a:r>
              <a:rPr lang="ja-JP" altLang="en-US" sz="1000" dirty="0">
                <a:solidFill>
                  <a:srgbClr val="FF0000"/>
                </a:solidFill>
              </a:rPr>
              <a:t>さらに詳しい説明用　配布しない</a:t>
            </a:r>
            <a:r>
              <a:rPr lang="en-US" altLang="ja-JP" sz="1000" dirty="0">
                <a:solidFill>
                  <a:srgbClr val="FF0000"/>
                </a:solidFill>
              </a:rPr>
              <a:t>---</a:t>
            </a:r>
            <a:r>
              <a:rPr lang="ja-JP" altLang="en-US" sz="800" dirty="0"/>
              <a:t>　</a:t>
            </a:r>
          </a:p>
          <a:p>
            <a:pPr>
              <a:spcBef>
                <a:spcPct val="0"/>
              </a:spcBef>
            </a:pPr>
            <a:endParaRPr lang="ja-JP" altLang="en-US" sz="800" dirty="0"/>
          </a:p>
          <a:p>
            <a:pPr>
              <a:spcBef>
                <a:spcPct val="0"/>
              </a:spcBef>
            </a:pPr>
            <a:r>
              <a:rPr lang="ja-JP" altLang="en-US" sz="1300" dirty="0"/>
              <a:t>下端揺動ゴムは、扉体の主桁内に設置した内部フロートと</a:t>
            </a:r>
            <a:endParaRPr lang="en-US" altLang="ja-JP" sz="1300" dirty="0"/>
          </a:p>
          <a:p>
            <a:pPr>
              <a:spcBef>
                <a:spcPct val="0"/>
              </a:spcBef>
            </a:pPr>
            <a:r>
              <a:rPr lang="ja-JP" altLang="en-US" sz="1300" dirty="0"/>
              <a:t>ワイヤーで繋がっており、</a:t>
            </a:r>
            <a:endParaRPr lang="en-US" altLang="ja-JP" sz="1300" dirty="0"/>
          </a:p>
          <a:p>
            <a:pPr>
              <a:spcBef>
                <a:spcPct val="0"/>
              </a:spcBef>
            </a:pPr>
            <a:r>
              <a:rPr lang="ja-JP" altLang="en-US" sz="1300" dirty="0"/>
              <a:t>内部フロートが上昇すると、下端揺動ゴムが下がる構造です。</a:t>
            </a:r>
          </a:p>
          <a:p>
            <a:pPr>
              <a:spcBef>
                <a:spcPct val="0"/>
              </a:spcBef>
            </a:pPr>
            <a:endParaRPr lang="ja-JP" altLang="en-US" sz="1300" dirty="0"/>
          </a:p>
          <a:p>
            <a:pPr>
              <a:spcBef>
                <a:spcPct val="0"/>
              </a:spcBef>
            </a:pPr>
            <a:r>
              <a:rPr lang="ja-JP" altLang="en-US" sz="1300" dirty="0"/>
              <a:t>従って、図のように水位が吐口高さの</a:t>
            </a:r>
            <a:r>
              <a:rPr lang="en-US" altLang="ja-JP" sz="1300" dirty="0"/>
              <a:t>7</a:t>
            </a:r>
            <a:r>
              <a:rPr lang="ja-JP" altLang="en-US" sz="1300" dirty="0"/>
              <a:t>割から</a:t>
            </a:r>
            <a:r>
              <a:rPr lang="en-US" altLang="ja-JP" sz="1300" dirty="0"/>
              <a:t>8</a:t>
            </a:r>
            <a:r>
              <a:rPr lang="ja-JP" altLang="en-US" sz="1300" dirty="0"/>
              <a:t>割になると</a:t>
            </a:r>
            <a:endParaRPr lang="en-US" altLang="ja-JP" sz="1300" dirty="0"/>
          </a:p>
          <a:p>
            <a:pPr>
              <a:spcBef>
                <a:spcPct val="0"/>
              </a:spcBef>
            </a:pPr>
            <a:r>
              <a:rPr lang="ja-JP" altLang="en-US" sz="1300" dirty="0"/>
              <a:t>内部フロートが上昇し、下端揺動ゴムは下方に揺動することにより、</a:t>
            </a:r>
            <a:endParaRPr lang="en-US" altLang="ja-JP" sz="1300" dirty="0"/>
          </a:p>
          <a:p>
            <a:pPr>
              <a:spcBef>
                <a:spcPct val="0"/>
              </a:spcBef>
            </a:pPr>
            <a:r>
              <a:rPr lang="ja-JP" altLang="en-US" sz="1300" dirty="0"/>
              <a:t>扉体下部の水密を保ちます。</a:t>
            </a:r>
          </a:p>
          <a:p>
            <a:pPr>
              <a:spcBef>
                <a:spcPct val="0"/>
              </a:spcBef>
            </a:pPr>
            <a:endParaRPr lang="ja-JP" altLang="en-US" sz="1300" dirty="0">
              <a:latin typeface="ＭＳ Ｐゴシック" panose="020B0600070205080204" pitchFamily="50" charset="-128"/>
            </a:endParaRPr>
          </a:p>
          <a:p>
            <a:pPr>
              <a:spcBef>
                <a:spcPct val="0"/>
              </a:spcBef>
            </a:pPr>
            <a:r>
              <a:rPr lang="ja-JP" altLang="en-US" sz="1300" dirty="0">
                <a:latin typeface="ＭＳ Ｐゴシック" panose="020B0600070205080204" pitchFamily="50" charset="-128"/>
              </a:rPr>
              <a:t>排水時には、内水側の水圧により、下端揺動ゴムは開放されます。</a:t>
            </a:r>
          </a:p>
          <a:p>
            <a:pPr>
              <a:spcBef>
                <a:spcPct val="0"/>
              </a:spcBef>
            </a:pPr>
            <a:endParaRPr lang="ja-JP" altLang="en-US" sz="1000" dirty="0">
              <a:latin typeface="ＭＳ Ｐゴシック" charset="-128"/>
            </a:endParaRPr>
          </a:p>
        </p:txBody>
      </p:sp>
      <p:sp>
        <p:nvSpPr>
          <p:cNvPr id="37891"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9163" fontAlgn="base">
              <a:spcBef>
                <a:spcPct val="0"/>
              </a:spcBef>
              <a:spcAft>
                <a:spcPct val="0"/>
              </a:spcAft>
            </a:pPr>
            <a:fld id="{FB417896-1B69-4159-A6B6-8829A1BC552E}" type="slidenum">
              <a:rPr lang="ja-JP" altLang="en-US">
                <a:latin typeface="Times New Roman" pitchFamily="18" charset="0"/>
                <a:ea typeface="ＭＳ Ｐゴシック" charset="-128"/>
              </a:rPr>
              <a:pPr defTabSz="919163" fontAlgn="base">
                <a:spcBef>
                  <a:spcPct val="0"/>
                </a:spcBef>
                <a:spcAft>
                  <a:spcPct val="0"/>
                </a:spcAft>
              </a:pPr>
              <a:t>14</a:t>
            </a:fld>
            <a:endParaRPr lang="en-US" altLang="ja-JP">
              <a:latin typeface="Times New Roman" pitchFamily="18"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ja-JP" altLang="en-US" sz="1300" dirty="0">
                <a:solidFill>
                  <a:prstClr val="black"/>
                </a:solidFill>
              </a:rPr>
              <a:t>このゲートのご提案する設置例です。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樋門の改修例で既設のゲートを撤去する場合です。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ゲート設置のために、スラブの打ち増しが必要となります。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また、下部は戸当り設置のため、既設の鉄筋の手前までの</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コンクリートのハツリを行い（</a:t>
            </a:r>
            <a:r>
              <a:rPr lang="en-US" altLang="ja-JP" sz="1300" dirty="0">
                <a:solidFill>
                  <a:prstClr val="black"/>
                </a:solidFill>
              </a:rPr>
              <a:t>40</a:t>
            </a:r>
            <a:r>
              <a:rPr lang="ja-JP" altLang="en-US" sz="1300" dirty="0">
                <a:solidFill>
                  <a:prstClr val="black"/>
                </a:solidFill>
              </a:rPr>
              <a:t>～</a:t>
            </a:r>
            <a:r>
              <a:rPr lang="en-US" altLang="ja-JP" sz="1300" dirty="0">
                <a:solidFill>
                  <a:prstClr val="black"/>
                </a:solidFill>
              </a:rPr>
              <a:t>50</a:t>
            </a:r>
            <a:r>
              <a:rPr lang="ja-JP" altLang="en-US" sz="1300" dirty="0">
                <a:solidFill>
                  <a:prstClr val="black"/>
                </a:solidFill>
              </a:rPr>
              <a:t>㎜程度）、</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下部戸当り設置後に無収縮モルタルを充填します。</a:t>
            </a:r>
            <a:endParaRPr lang="en-US" altLang="ja-JP" sz="1300" dirty="0">
              <a:solidFill>
                <a:prstClr val="black"/>
              </a:solidFill>
            </a:endParaRPr>
          </a:p>
          <a:p>
            <a:pPr lvl="0"/>
            <a:endParaRPr lang="en-US" altLang="ja-JP" sz="1300" dirty="0">
              <a:solidFill>
                <a:prstClr val="black"/>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5C68ABA-CD06-4275-B52D-DFFFCF5D07FD}" type="slidenum">
              <a:rPr lang="ja-JP" altLang="en-US" smtClean="0"/>
              <a:pPr>
                <a:defRPr/>
              </a:pPr>
              <a:t>15</a:t>
            </a:fld>
            <a:endParaRPr lang="ja-JP" altLang="en-US"/>
          </a:p>
        </p:txBody>
      </p:sp>
    </p:spTree>
    <p:extLst>
      <p:ext uri="{BB962C8B-B14F-4D97-AF65-F5344CB8AC3E}">
        <p14:creationId xmlns:p14="http://schemas.microsoft.com/office/powerpoint/2010/main" val="47842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ja-JP" altLang="en-US" sz="1300" dirty="0">
                <a:solidFill>
                  <a:prstClr val="black"/>
                </a:solidFill>
              </a:rPr>
              <a:t>次に既設樋門の二重化対策です。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コンクリート構造物の改修内容は、先ほどとほぼ同じですが</a:t>
            </a:r>
            <a:endParaRPr lang="en-US" altLang="ja-JP" sz="1300" dirty="0">
              <a:solidFill>
                <a:prstClr val="black"/>
              </a:solidFill>
            </a:endParaRPr>
          </a:p>
          <a:p>
            <a:pPr lvl="0"/>
            <a:endParaRPr lang="en-US" altLang="ja-JP" sz="1300" dirty="0">
              <a:solidFill>
                <a:prstClr val="black"/>
              </a:solidFill>
            </a:endParaRPr>
          </a:p>
          <a:p>
            <a:pPr lvl="0"/>
            <a:r>
              <a:rPr lang="en-US" altLang="ja-JP" sz="1300" dirty="0">
                <a:solidFill>
                  <a:prstClr val="black"/>
                </a:solidFill>
              </a:rPr>
              <a:t>HWL</a:t>
            </a:r>
            <a:r>
              <a:rPr lang="ja-JP" altLang="en-US" sz="1300" dirty="0">
                <a:solidFill>
                  <a:prstClr val="black"/>
                </a:solidFill>
              </a:rPr>
              <a:t>との兼合いで、止水壁が必要となります。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止水壁は、コンクリートまたは鋼製のどちらでも施工は可能なので</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コストや重量などの比較により、その施設に望ましいものを適宜選んで</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いただければ良いと思います。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5C68ABA-CD06-4275-B52D-DFFFCF5D07FD}" type="slidenum">
              <a:rPr lang="ja-JP" altLang="en-US" smtClean="0"/>
              <a:pPr>
                <a:defRPr/>
              </a:pPr>
              <a:t>16</a:t>
            </a:fld>
            <a:endParaRPr lang="ja-JP" altLang="en-US"/>
          </a:p>
        </p:txBody>
      </p:sp>
    </p:spTree>
    <p:extLst>
      <p:ext uri="{BB962C8B-B14F-4D97-AF65-F5344CB8AC3E}">
        <p14:creationId xmlns:p14="http://schemas.microsoft.com/office/powerpoint/2010/main" val="3691332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4608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lvl="0">
              <a:spcBef>
                <a:spcPct val="0"/>
              </a:spcBef>
            </a:pPr>
            <a:r>
              <a:rPr lang="ja-JP" altLang="en-US" sz="1300" dirty="0">
                <a:solidFill>
                  <a:prstClr val="black"/>
                </a:solidFill>
                <a:latin typeface="ＭＳ Ｐゴシック" charset="-128"/>
              </a:rPr>
              <a:t>水路幅は樋門の純径間プラス片側 </a:t>
            </a:r>
            <a:r>
              <a:rPr lang="en-US" altLang="ja-JP" sz="1300" dirty="0">
                <a:solidFill>
                  <a:srgbClr val="FF0000"/>
                </a:solidFill>
                <a:latin typeface="ＭＳ Ｐゴシック" charset="-128"/>
              </a:rPr>
              <a:t>250</a:t>
            </a:r>
            <a:r>
              <a:rPr lang="ja-JP" altLang="en-US" sz="1300" dirty="0">
                <a:solidFill>
                  <a:srgbClr val="FF0000"/>
                </a:solidFill>
                <a:latin typeface="ＭＳ Ｐゴシック" charset="-128"/>
              </a:rPr>
              <a:t>～</a:t>
            </a:r>
            <a:r>
              <a:rPr lang="en-US" altLang="ja-JP" sz="1300" dirty="0">
                <a:solidFill>
                  <a:srgbClr val="FF0000"/>
                </a:solidFill>
                <a:latin typeface="ＭＳ Ｐゴシック" charset="-128"/>
              </a:rPr>
              <a:t>300</a:t>
            </a:r>
            <a:r>
              <a:rPr lang="ja-JP" altLang="en-US" sz="1300" dirty="0">
                <a:solidFill>
                  <a:prstClr val="black"/>
                </a:solidFill>
                <a:latin typeface="ＭＳ Ｐゴシック" charset="-128"/>
              </a:rPr>
              <a:t>の拡幅が必要なため、</a:t>
            </a:r>
            <a:endParaRPr lang="en-US" altLang="ja-JP" sz="1300" dirty="0">
              <a:solidFill>
                <a:prstClr val="black"/>
              </a:solidFill>
              <a:latin typeface="ＭＳ Ｐゴシック" charset="-128"/>
            </a:endParaRPr>
          </a:p>
          <a:p>
            <a:pPr lvl="0">
              <a:spcBef>
                <a:spcPct val="0"/>
              </a:spcBef>
            </a:pPr>
            <a:r>
              <a:rPr lang="ja-JP" altLang="en-US" sz="1300" dirty="0">
                <a:solidFill>
                  <a:prstClr val="black"/>
                </a:solidFill>
                <a:latin typeface="ＭＳ Ｐゴシック" charset="-128"/>
              </a:rPr>
              <a:t>水路が本線側に向かって広がっている場合は、この幅がとれる位置まで</a:t>
            </a:r>
            <a:endParaRPr lang="en-US" altLang="ja-JP" sz="1300" dirty="0">
              <a:solidFill>
                <a:prstClr val="black"/>
              </a:solidFill>
              <a:latin typeface="ＭＳ Ｐゴシック" charset="-128"/>
            </a:endParaRPr>
          </a:p>
          <a:p>
            <a:pPr lvl="0">
              <a:spcBef>
                <a:spcPct val="0"/>
              </a:spcBef>
            </a:pPr>
            <a:r>
              <a:rPr lang="ja-JP" altLang="en-US" sz="1300" dirty="0">
                <a:solidFill>
                  <a:prstClr val="black"/>
                </a:solidFill>
                <a:latin typeface="ＭＳ Ｐゴシック" charset="-128"/>
              </a:rPr>
              <a:t>据付基準線を前面にずらしてゲートを設置します。</a:t>
            </a:r>
            <a:endParaRPr lang="en-US" altLang="ja-JP" sz="1300" dirty="0">
              <a:solidFill>
                <a:prstClr val="black"/>
              </a:solidFill>
              <a:latin typeface="ＭＳ Ｐゴシック" charset="-128"/>
            </a:endParaRPr>
          </a:p>
          <a:p>
            <a:pPr lvl="0">
              <a:spcBef>
                <a:spcPct val="0"/>
              </a:spcBef>
            </a:pPr>
            <a:endParaRPr lang="ja-JP" altLang="en-US" sz="1300" dirty="0">
              <a:solidFill>
                <a:prstClr val="black"/>
              </a:solidFill>
              <a:latin typeface="ＭＳ Ｐゴシック" charset="-128"/>
            </a:endParaRPr>
          </a:p>
          <a:p>
            <a:pPr lvl="0">
              <a:spcBef>
                <a:spcPct val="0"/>
              </a:spcBef>
            </a:pPr>
            <a:r>
              <a:rPr lang="ja-JP" altLang="en-US" sz="1300" dirty="0">
                <a:solidFill>
                  <a:prstClr val="black"/>
                </a:solidFill>
                <a:latin typeface="ＭＳ Ｐゴシック" charset="-128"/>
              </a:rPr>
              <a:t>水路幅が樋門の純径間と同じ幅でストレートになっている水路では、</a:t>
            </a:r>
            <a:endParaRPr lang="en-US" altLang="ja-JP" sz="1300" dirty="0">
              <a:solidFill>
                <a:prstClr val="black"/>
              </a:solidFill>
              <a:latin typeface="ＭＳ Ｐゴシック" charset="-128"/>
            </a:endParaRPr>
          </a:p>
          <a:p>
            <a:pPr lvl="0">
              <a:spcBef>
                <a:spcPct val="0"/>
              </a:spcBef>
            </a:pPr>
            <a:r>
              <a:rPr lang="ja-JP" altLang="en-US" sz="1300" dirty="0">
                <a:solidFill>
                  <a:prstClr val="black"/>
                </a:solidFill>
                <a:latin typeface="ＭＳ Ｐゴシック" charset="-128"/>
              </a:rPr>
              <a:t>水路の拡幅が必要になります。</a:t>
            </a:r>
            <a:endParaRPr lang="en-US" altLang="ja-JP" sz="1300" dirty="0">
              <a:solidFill>
                <a:prstClr val="black"/>
              </a:solidFill>
              <a:latin typeface="ＭＳ Ｐゴシック" charset="-128"/>
            </a:endParaRPr>
          </a:p>
          <a:p>
            <a:pPr lvl="0">
              <a:spcBef>
                <a:spcPct val="0"/>
              </a:spcBef>
            </a:pPr>
            <a:endParaRPr lang="en-US" altLang="ja-JP" sz="1300" dirty="0">
              <a:solidFill>
                <a:prstClr val="black"/>
              </a:solidFill>
              <a:latin typeface="ＭＳ Ｐゴシック" charset="-128"/>
            </a:endParaRPr>
          </a:p>
          <a:p>
            <a:pPr lvl="0">
              <a:spcBef>
                <a:spcPct val="0"/>
              </a:spcBef>
            </a:pPr>
            <a:endParaRPr lang="en-US" altLang="ja-JP" sz="1300" dirty="0">
              <a:solidFill>
                <a:prstClr val="black"/>
              </a:solidFill>
              <a:latin typeface="ＭＳ Ｐゴシック" charset="-128"/>
            </a:endParaRPr>
          </a:p>
          <a:p>
            <a:pPr lvl="0">
              <a:spcBef>
                <a:spcPct val="0"/>
              </a:spcBef>
            </a:pPr>
            <a:r>
              <a:rPr lang="en-US" altLang="ja-JP" sz="1300" dirty="0">
                <a:solidFill>
                  <a:srgbClr val="FF0000"/>
                </a:solidFill>
                <a:latin typeface="ＭＳ Ｐゴシック" charset="-128"/>
              </a:rPr>
              <a:t>NETIS</a:t>
            </a:r>
            <a:r>
              <a:rPr lang="ja-JP" altLang="en-US" sz="1300" dirty="0">
                <a:solidFill>
                  <a:srgbClr val="FF0000"/>
                </a:solidFill>
                <a:latin typeface="ＭＳ Ｐゴシック" charset="-128"/>
              </a:rPr>
              <a:t>では片側</a:t>
            </a:r>
            <a:r>
              <a:rPr lang="en-US" altLang="ja-JP" sz="1300" dirty="0">
                <a:solidFill>
                  <a:srgbClr val="FF0000"/>
                </a:solidFill>
                <a:latin typeface="ＭＳ Ｐゴシック" charset="-128"/>
              </a:rPr>
              <a:t>200</a:t>
            </a:r>
            <a:r>
              <a:rPr lang="ja-JP" altLang="en-US" sz="1300" dirty="0">
                <a:solidFill>
                  <a:srgbClr val="FF0000"/>
                </a:solidFill>
                <a:latin typeface="ＭＳ Ｐゴシック" charset="-128"/>
              </a:rPr>
              <a:t>～</a:t>
            </a:r>
            <a:r>
              <a:rPr lang="en-US" altLang="ja-JP" sz="1300" dirty="0">
                <a:solidFill>
                  <a:srgbClr val="FF0000"/>
                </a:solidFill>
                <a:latin typeface="ＭＳ Ｐゴシック" charset="-128"/>
              </a:rPr>
              <a:t>300</a:t>
            </a:r>
            <a:r>
              <a:rPr lang="ja-JP" altLang="en-US" sz="1300" dirty="0">
                <a:solidFill>
                  <a:srgbClr val="FF0000"/>
                </a:solidFill>
                <a:latin typeface="ＭＳ Ｐゴシック" charset="-128"/>
              </a:rPr>
              <a:t>と記載</a:t>
            </a:r>
          </a:p>
          <a:p>
            <a:pPr lvl="0">
              <a:spcBef>
                <a:spcPct val="0"/>
              </a:spcBef>
            </a:pPr>
            <a:endParaRPr lang="ja-JP" altLang="en-US" sz="1300" dirty="0">
              <a:solidFill>
                <a:prstClr val="black"/>
              </a:solidFill>
              <a:latin typeface="ＭＳ Ｐゴシック" charset="-128"/>
            </a:endParaRPr>
          </a:p>
          <a:p>
            <a:pPr>
              <a:spcBef>
                <a:spcPct val="0"/>
              </a:spcBef>
            </a:pPr>
            <a:endParaRPr lang="ja-JP" altLang="en-US" sz="1000" dirty="0">
              <a:latin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48130" name="ノート プレースホルダー 2"/>
          <p:cNvSpPr>
            <a:spLocks noGrp="1"/>
          </p:cNvSpPr>
          <p:nvPr>
            <p:ph type="body" idx="1"/>
          </p:nvPr>
        </p:nvSpPr>
        <p:spPr bwMode="auto">
          <a:xfrm>
            <a:off x="710407" y="4925407"/>
            <a:ext cx="5683250" cy="4795700"/>
          </a:xfrm>
          <a:noFill/>
        </p:spPr>
        <p:txBody>
          <a:bodyPr wrap="square" numCol="1" anchor="t" anchorCtr="0" compatLnSpc="1">
            <a:prstTxWarp prst="textNoShape">
              <a:avLst/>
            </a:prstTxWarp>
          </a:bodyPr>
          <a:lstStyle/>
          <a:p>
            <a:pPr lvl="0"/>
            <a:r>
              <a:rPr lang="ja-JP" altLang="en-US" sz="1300" dirty="0">
                <a:solidFill>
                  <a:prstClr val="black"/>
                </a:solidFill>
              </a:rPr>
              <a:t>コスト比較</a:t>
            </a:r>
          </a:p>
          <a:p>
            <a:pPr lvl="0"/>
            <a:endParaRPr lang="ja-JP" altLang="en-US" sz="1300" dirty="0">
              <a:solidFill>
                <a:prstClr val="black"/>
              </a:solidFill>
            </a:endParaRPr>
          </a:p>
          <a:p>
            <a:pPr lvl="0"/>
            <a:r>
              <a:rPr lang="ja-JP" altLang="en-US" sz="1300" dirty="0">
                <a:solidFill>
                  <a:prstClr val="black"/>
                </a:solidFill>
              </a:rPr>
              <a:t>①既設の1.</a:t>
            </a:r>
            <a:r>
              <a:rPr lang="en-US" altLang="ja-JP" sz="1300" dirty="0">
                <a:solidFill>
                  <a:prstClr val="black"/>
                </a:solidFill>
              </a:rPr>
              <a:t>2mx1.5m</a:t>
            </a:r>
            <a:r>
              <a:rPr lang="ja-JP" altLang="en-US" sz="1300" dirty="0">
                <a:solidFill>
                  <a:prstClr val="black"/>
                </a:solidFill>
              </a:rPr>
              <a:t>の引上げ式ゲートの改修工事で、無動力自動化する</a:t>
            </a:r>
            <a:endParaRPr lang="en-US" altLang="ja-JP" sz="1300" dirty="0">
              <a:solidFill>
                <a:prstClr val="black"/>
              </a:solidFill>
            </a:endParaRPr>
          </a:p>
          <a:p>
            <a:pPr lvl="0"/>
            <a:r>
              <a:rPr lang="ja-JP" altLang="en-US" sz="1300" dirty="0">
                <a:solidFill>
                  <a:prstClr val="black"/>
                </a:solidFill>
              </a:rPr>
              <a:t>　場合を想定し、敷段差の必要な「従来型オートゲート」と、</a:t>
            </a:r>
            <a:endParaRPr lang="en-US" altLang="ja-JP" sz="1300" dirty="0">
              <a:solidFill>
                <a:prstClr val="black"/>
              </a:solidFill>
            </a:endParaRPr>
          </a:p>
          <a:p>
            <a:pPr lvl="0"/>
            <a:r>
              <a:rPr lang="ja-JP" altLang="en-US" sz="1300" dirty="0">
                <a:solidFill>
                  <a:prstClr val="black"/>
                </a:solidFill>
              </a:rPr>
              <a:t>「オートゲートステップレス・バタフライフロート」</a:t>
            </a:r>
            <a:endParaRPr lang="en-US" altLang="ja-JP" sz="1300" dirty="0">
              <a:solidFill>
                <a:prstClr val="black"/>
              </a:solidFill>
            </a:endParaRPr>
          </a:p>
          <a:p>
            <a:pPr lvl="0"/>
            <a:r>
              <a:rPr lang="ja-JP" altLang="en-US" sz="1300" dirty="0">
                <a:solidFill>
                  <a:prstClr val="black"/>
                </a:solidFill>
              </a:rPr>
              <a:t>　のコスト比較です。</a:t>
            </a:r>
          </a:p>
          <a:p>
            <a:pPr lvl="0"/>
            <a:endParaRPr lang="en-US" altLang="ja-JP" sz="1300" dirty="0">
              <a:solidFill>
                <a:prstClr val="black"/>
              </a:solidFill>
            </a:endParaRPr>
          </a:p>
          <a:p>
            <a:pPr lvl="0"/>
            <a:r>
              <a:rPr lang="ja-JP" altLang="en-US" sz="1300" dirty="0">
                <a:solidFill>
                  <a:prstClr val="black"/>
                </a:solidFill>
              </a:rPr>
              <a:t>②両方とも既設のローラーゲート前方の翼壁部にゲートを</a:t>
            </a:r>
            <a:endParaRPr lang="en-US" altLang="ja-JP" sz="1300" dirty="0">
              <a:solidFill>
                <a:prstClr val="black"/>
              </a:solidFill>
            </a:endParaRPr>
          </a:p>
          <a:p>
            <a:pPr lvl="0"/>
            <a:r>
              <a:rPr lang="ja-JP" altLang="en-US" sz="1300" dirty="0">
                <a:solidFill>
                  <a:prstClr val="black"/>
                </a:solidFill>
              </a:rPr>
              <a:t>　設置する場合を想定し、</a:t>
            </a:r>
          </a:p>
          <a:p>
            <a:pPr lvl="0"/>
            <a:endParaRPr lang="en-US" altLang="ja-JP" sz="1300" dirty="0">
              <a:solidFill>
                <a:prstClr val="black"/>
              </a:solidFill>
            </a:endParaRPr>
          </a:p>
          <a:p>
            <a:r>
              <a:rPr lang="ja-JP" altLang="en-US" sz="1300" dirty="0">
                <a:solidFill>
                  <a:prstClr val="black"/>
                </a:solidFill>
              </a:rPr>
              <a:t>③図の赤い線が新たに施工が必要になる箇所、緑の線が護岸工、</a:t>
            </a:r>
            <a:endParaRPr lang="en-US" altLang="ja-JP" sz="1300" dirty="0">
              <a:solidFill>
                <a:prstClr val="black"/>
              </a:solidFill>
            </a:endParaRPr>
          </a:p>
          <a:p>
            <a:pPr lvl="0"/>
            <a:r>
              <a:rPr lang="ja-JP" altLang="en-US" sz="1300" dirty="0">
                <a:solidFill>
                  <a:prstClr val="black"/>
                </a:solidFill>
              </a:rPr>
              <a:t>　青い線が、ゲート本体を示します。</a:t>
            </a:r>
          </a:p>
          <a:p>
            <a:pPr lvl="0"/>
            <a:endParaRPr lang="en-US" altLang="ja-JP" sz="1300" dirty="0">
              <a:solidFill>
                <a:prstClr val="black"/>
              </a:solidFill>
            </a:endParaRPr>
          </a:p>
          <a:p>
            <a:pPr lvl="0"/>
            <a:r>
              <a:rPr lang="ja-JP" altLang="en-US" sz="1300" dirty="0">
                <a:solidFill>
                  <a:prstClr val="black"/>
                </a:solidFill>
              </a:rPr>
              <a:t>④敷段差の必要な従来オートゲートの場合は、水路底版の</a:t>
            </a:r>
            <a:endParaRPr lang="en-US" altLang="ja-JP" sz="1300" dirty="0">
              <a:solidFill>
                <a:prstClr val="black"/>
              </a:solidFill>
            </a:endParaRPr>
          </a:p>
          <a:p>
            <a:pPr lvl="0"/>
            <a:r>
              <a:rPr lang="ja-JP" altLang="en-US" sz="1300" dirty="0">
                <a:solidFill>
                  <a:prstClr val="black"/>
                </a:solidFill>
              </a:rPr>
              <a:t>　高さが変わるので、翼壁・底版　そして周りの護岸を</a:t>
            </a:r>
            <a:endParaRPr lang="en-US" altLang="ja-JP" sz="1300" dirty="0">
              <a:solidFill>
                <a:prstClr val="black"/>
              </a:solidFill>
            </a:endParaRPr>
          </a:p>
          <a:p>
            <a:pPr lvl="0"/>
            <a:r>
              <a:rPr lang="ja-JP" altLang="en-US" sz="1300" dirty="0">
                <a:solidFill>
                  <a:prstClr val="black"/>
                </a:solidFill>
              </a:rPr>
              <a:t>　新たに作り直す必要があります。</a:t>
            </a:r>
          </a:p>
          <a:p>
            <a:pPr lvl="0"/>
            <a:endParaRPr lang="en-US" altLang="ja-JP" sz="1300" dirty="0">
              <a:solidFill>
                <a:prstClr val="black"/>
              </a:solidFill>
            </a:endParaRPr>
          </a:p>
          <a:p>
            <a:pPr lvl="0"/>
            <a:r>
              <a:rPr lang="ja-JP" altLang="en-US" sz="1300" dirty="0">
                <a:solidFill>
                  <a:prstClr val="black"/>
                </a:solidFill>
              </a:rPr>
              <a:t>⑤「オートゲートステップレス・バタフライフロート」の場合は、</a:t>
            </a:r>
            <a:endParaRPr lang="en-US" altLang="ja-JP" sz="1300" dirty="0">
              <a:solidFill>
                <a:prstClr val="black"/>
              </a:solidFill>
            </a:endParaRPr>
          </a:p>
          <a:p>
            <a:pPr lvl="0"/>
            <a:r>
              <a:rPr lang="ja-JP" altLang="en-US" sz="1300" dirty="0">
                <a:solidFill>
                  <a:prstClr val="black"/>
                </a:solidFill>
              </a:rPr>
              <a:t>　ゲートを設置する部分の翼壁の変更のみでゲートを</a:t>
            </a:r>
            <a:endParaRPr lang="en-US" altLang="ja-JP" sz="1300" dirty="0">
              <a:solidFill>
                <a:prstClr val="black"/>
              </a:solidFill>
            </a:endParaRPr>
          </a:p>
          <a:p>
            <a:pPr lvl="0"/>
            <a:r>
              <a:rPr lang="ja-JP" altLang="en-US" sz="1300" dirty="0">
                <a:solidFill>
                  <a:prstClr val="black"/>
                </a:solidFill>
              </a:rPr>
              <a:t>　設置することができます。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　</a:t>
            </a:r>
            <a:r>
              <a:rPr lang="ja-JP" altLang="en-US" sz="1300" dirty="0">
                <a:solidFill>
                  <a:srgbClr val="FF0000"/>
                </a:solidFill>
              </a:rPr>
              <a:t>コスト：１／３　　</a:t>
            </a:r>
            <a:r>
              <a:rPr lang="en-US" altLang="ja-JP" sz="1300" dirty="0">
                <a:solidFill>
                  <a:srgbClr val="FF0000"/>
                </a:solidFill>
              </a:rPr>
              <a:t>1800</a:t>
            </a:r>
            <a:r>
              <a:rPr lang="ja-JP" altLang="en-US" sz="1300" dirty="0">
                <a:solidFill>
                  <a:srgbClr val="FF0000"/>
                </a:solidFill>
              </a:rPr>
              <a:t>万円 → </a:t>
            </a:r>
            <a:r>
              <a:rPr lang="en-US" altLang="ja-JP" sz="1300" dirty="0">
                <a:solidFill>
                  <a:srgbClr val="FF0000"/>
                </a:solidFill>
              </a:rPr>
              <a:t>600</a:t>
            </a:r>
            <a:r>
              <a:rPr lang="ja-JP" altLang="en-US" sz="1300" dirty="0">
                <a:solidFill>
                  <a:srgbClr val="FF0000"/>
                </a:solidFill>
              </a:rPr>
              <a:t>万円</a:t>
            </a:r>
            <a:endParaRPr lang="en-US" altLang="ja-JP" sz="1300" dirty="0">
              <a:solidFill>
                <a:srgbClr val="FF0000"/>
              </a:solidFill>
            </a:endParaRPr>
          </a:p>
          <a:p>
            <a:pPr lvl="0"/>
            <a:r>
              <a:rPr lang="ja-JP" altLang="en-US" sz="1300" dirty="0">
                <a:solidFill>
                  <a:srgbClr val="FF0000"/>
                </a:solidFill>
              </a:rPr>
              <a:t>　工　期：１／３　　</a:t>
            </a:r>
            <a:r>
              <a:rPr lang="en-US" altLang="ja-JP" sz="1300" dirty="0">
                <a:solidFill>
                  <a:srgbClr val="FF0000"/>
                </a:solidFill>
              </a:rPr>
              <a:t>65</a:t>
            </a:r>
            <a:r>
              <a:rPr lang="ja-JP" altLang="en-US" sz="1300" dirty="0">
                <a:solidFill>
                  <a:srgbClr val="FF0000"/>
                </a:solidFill>
              </a:rPr>
              <a:t>日 → </a:t>
            </a:r>
            <a:r>
              <a:rPr lang="en-US" altLang="ja-JP" sz="1300" dirty="0">
                <a:solidFill>
                  <a:srgbClr val="FF0000"/>
                </a:solidFill>
              </a:rPr>
              <a:t>22</a:t>
            </a:r>
            <a:r>
              <a:rPr lang="ja-JP" altLang="en-US" sz="1300" dirty="0">
                <a:solidFill>
                  <a:srgbClr val="FF0000"/>
                </a:solidFill>
              </a:rPr>
              <a:t>日</a:t>
            </a:r>
          </a:p>
          <a:p>
            <a:pPr lvl="0"/>
            <a:endParaRPr lang="ja-JP" altLang="en-US" sz="1300" dirty="0">
              <a:solidFill>
                <a:prstClr val="black"/>
              </a:solidFill>
            </a:endParaRPr>
          </a:p>
        </p:txBody>
      </p:sp>
      <p:sp>
        <p:nvSpPr>
          <p:cNvPr id="48131"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9163" fontAlgn="base">
              <a:spcBef>
                <a:spcPct val="0"/>
              </a:spcBef>
              <a:spcAft>
                <a:spcPct val="0"/>
              </a:spcAft>
            </a:pPr>
            <a:fld id="{79262C2E-D297-42D4-ADDB-E3FBBF32BFD1}" type="slidenum">
              <a:rPr lang="ja-JP" altLang="en-US">
                <a:latin typeface="Times New Roman" pitchFamily="18" charset="0"/>
                <a:ea typeface="ＭＳ Ｐゴシック" charset="-128"/>
              </a:rPr>
              <a:pPr defTabSz="919163" fontAlgn="base">
                <a:spcBef>
                  <a:spcPct val="0"/>
                </a:spcBef>
                <a:spcAft>
                  <a:spcPct val="0"/>
                </a:spcAft>
              </a:pPr>
              <a:t>18</a:t>
            </a:fld>
            <a:endParaRPr lang="en-US" altLang="ja-JP">
              <a:latin typeface="Times New Roman" pitchFamily="18" charset="0"/>
              <a:ea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endParaRPr lang="en-US" altLang="ja-JP" sz="1300" dirty="0">
              <a:solidFill>
                <a:prstClr val="black"/>
              </a:solidFill>
            </a:endParaRPr>
          </a:p>
          <a:p>
            <a:pPr lvl="0"/>
            <a:r>
              <a:rPr lang="ja-JP" altLang="en-US" sz="1300" dirty="0">
                <a:solidFill>
                  <a:prstClr val="black"/>
                </a:solidFill>
              </a:rPr>
              <a:t>「オートゲートステップレス・バタフライフロート」について</a:t>
            </a:r>
            <a:endParaRPr lang="en-US" altLang="ja-JP" sz="1300" dirty="0">
              <a:solidFill>
                <a:prstClr val="black"/>
              </a:solidFill>
            </a:endParaRPr>
          </a:p>
          <a:p>
            <a:pPr lvl="0"/>
            <a:r>
              <a:rPr lang="ja-JP" altLang="en-US" sz="1300" dirty="0">
                <a:solidFill>
                  <a:prstClr val="black"/>
                </a:solidFill>
              </a:rPr>
              <a:t>　説明いたしましたが、利点としましては</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・既設水路を利用した施工により、</a:t>
            </a:r>
            <a:endParaRPr lang="en-US" altLang="ja-JP" sz="1300" dirty="0">
              <a:solidFill>
                <a:prstClr val="black"/>
              </a:solidFill>
            </a:endParaRPr>
          </a:p>
          <a:p>
            <a:pPr lvl="0"/>
            <a:r>
              <a:rPr lang="ja-JP" altLang="en-US" sz="1300" dirty="0">
                <a:solidFill>
                  <a:prstClr val="black"/>
                </a:solidFill>
              </a:rPr>
              <a:t>　改修工事費用の低減 及び 工期の短縮が可能です。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・水路の敷段差が無くても、確実な水密と速やかな</a:t>
            </a:r>
            <a:endParaRPr lang="en-US" altLang="ja-JP" sz="1300" dirty="0">
              <a:solidFill>
                <a:prstClr val="black"/>
              </a:solidFill>
            </a:endParaRPr>
          </a:p>
          <a:p>
            <a:pPr lvl="0"/>
            <a:r>
              <a:rPr lang="ja-JP" altLang="en-US" sz="1300" dirty="0">
                <a:solidFill>
                  <a:prstClr val="black"/>
                </a:solidFill>
              </a:rPr>
              <a:t>　無動力自動開閉動作が可能です。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・既設樋門の二重化対策にも有効です。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以上のようなメリットを生かし、</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この「オートゲートステップレス・バタフライフロート」が</a:t>
            </a:r>
            <a:endParaRPr lang="en-US" altLang="ja-JP" sz="1300" dirty="0">
              <a:solidFill>
                <a:prstClr val="black"/>
              </a:solidFill>
            </a:endParaRPr>
          </a:p>
          <a:p>
            <a:pPr lvl="0"/>
            <a:r>
              <a:rPr lang="ja-JP" altLang="en-US" sz="1300" dirty="0">
                <a:solidFill>
                  <a:prstClr val="black"/>
                </a:solidFill>
                <a:latin typeface="ＭＳ Ｐゴシック" panose="020B0600070205080204" pitchFamily="50" charset="-128"/>
              </a:rPr>
              <a:t>樋門整備の予算不足および</a:t>
            </a:r>
            <a:r>
              <a:rPr lang="ja-JP" altLang="en-US" sz="1300" dirty="0">
                <a:solidFill>
                  <a:prstClr val="black"/>
                </a:solidFill>
              </a:rPr>
              <a:t>操作人不足と言う問題の解決に</a:t>
            </a:r>
            <a:endParaRPr lang="en-US" altLang="ja-JP" sz="1300" dirty="0">
              <a:solidFill>
                <a:prstClr val="black"/>
              </a:solidFill>
            </a:endParaRPr>
          </a:p>
          <a:p>
            <a:pPr lvl="0"/>
            <a:r>
              <a:rPr lang="ja-JP" altLang="en-US" sz="1300" dirty="0">
                <a:solidFill>
                  <a:prstClr val="black"/>
                </a:solidFill>
              </a:rPr>
              <a:t>貢献できるのではないかと考えております。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5C68ABA-CD06-4275-B52D-DFFFCF5D07FD}" type="slidenum">
              <a:rPr lang="ja-JP" altLang="en-US" smtClean="0"/>
              <a:pPr>
                <a:defRPr/>
              </a:pPr>
              <a:t>19</a:t>
            </a:fld>
            <a:endParaRPr lang="ja-JP" altLang="en-US"/>
          </a:p>
        </p:txBody>
      </p:sp>
    </p:spTree>
    <p:extLst>
      <p:ext uri="{BB962C8B-B14F-4D97-AF65-F5344CB8AC3E}">
        <p14:creationId xmlns:p14="http://schemas.microsoft.com/office/powerpoint/2010/main" val="312812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18434" name="ノート プレースホルダー 2"/>
          <p:cNvSpPr>
            <a:spLocks noGrp="1"/>
          </p:cNvSpPr>
          <p:nvPr>
            <p:ph type="body" idx="1"/>
          </p:nvPr>
        </p:nvSpPr>
        <p:spPr bwMode="auto">
          <a:xfrm>
            <a:off x="710407" y="4925407"/>
            <a:ext cx="5683250" cy="4624993"/>
          </a:xfrm>
          <a:noFill/>
        </p:spPr>
        <p:txBody>
          <a:bodyPr wrap="square" numCol="1" anchor="t" anchorCtr="0" compatLnSpc="1">
            <a:prstTxWarp prst="textNoShape">
              <a:avLst/>
            </a:prstTxWarp>
          </a:bodyPr>
          <a:lstStyle/>
          <a:p>
            <a:pPr>
              <a:spcBef>
                <a:spcPct val="0"/>
              </a:spcBef>
            </a:pPr>
            <a:endParaRPr lang="ja-JP" altLang="en-US" sz="1000" dirty="0">
              <a:latin typeface="ＭＳ Ｐゴシック" charset="-128"/>
            </a:endParaRPr>
          </a:p>
          <a:p>
            <a:pPr lvl="0" defTabSz="990752" fontAlgn="base">
              <a:spcBef>
                <a:spcPct val="0"/>
              </a:spcBef>
              <a:spcAft>
                <a:spcPct val="0"/>
              </a:spcAft>
              <a:defRPr/>
            </a:pPr>
            <a:r>
              <a:rPr lang="ja-JP" altLang="en-US" sz="1300" dirty="0">
                <a:solidFill>
                  <a:prstClr val="black"/>
                </a:solidFill>
                <a:latin typeface="ＭＳ Ｐゴシック" panose="020B0600070205080204" pitchFamily="50" charset="-128"/>
              </a:rPr>
              <a:t>当社では過去に、無動力自動開閉ゲートとして、オートゲート</a:t>
            </a:r>
            <a:endParaRPr lang="en-US" altLang="ja-JP" sz="1300" dirty="0">
              <a:solidFill>
                <a:prstClr val="black"/>
              </a:solidFill>
              <a:latin typeface="ＭＳ Ｐゴシック" panose="020B0600070205080204" pitchFamily="50" charset="-128"/>
            </a:endParaRPr>
          </a:p>
          <a:p>
            <a:pPr lvl="0" defTabSz="990752" fontAlgn="base">
              <a:spcBef>
                <a:spcPct val="0"/>
              </a:spcBef>
              <a:spcAft>
                <a:spcPct val="0"/>
              </a:spcAft>
              <a:defRPr/>
            </a:pPr>
            <a:r>
              <a:rPr lang="ja-JP" altLang="en-US" sz="1300" dirty="0">
                <a:solidFill>
                  <a:prstClr val="black"/>
                </a:solidFill>
                <a:latin typeface="ＭＳ Ｐゴシック" panose="020B0600070205080204" pitchFamily="50" charset="-128"/>
              </a:rPr>
              <a:t>及び オートゲートステップレスの開発を行い商品化致しました。</a:t>
            </a:r>
          </a:p>
          <a:p>
            <a:pPr lvl="0">
              <a:spcBef>
                <a:spcPct val="0"/>
              </a:spcBef>
            </a:pPr>
            <a:endParaRPr lang="ja-JP" altLang="en-US"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特に、主力製品であるオートゲートは、</a:t>
            </a:r>
            <a:r>
              <a:rPr lang="en-US" altLang="ja-JP" sz="1300" dirty="0">
                <a:solidFill>
                  <a:prstClr val="black"/>
                </a:solidFill>
                <a:latin typeface="ＭＳ Ｐゴシック" panose="020B0600070205080204" pitchFamily="50" charset="-128"/>
              </a:rPr>
              <a:t>20</a:t>
            </a:r>
            <a:r>
              <a:rPr lang="ja-JP" altLang="en-US" sz="1300" dirty="0">
                <a:solidFill>
                  <a:prstClr val="black"/>
                </a:solidFill>
                <a:latin typeface="ＭＳ Ｐゴシック" panose="020B0600070205080204" pitchFamily="50" charset="-128"/>
              </a:rPr>
              <a:t>年前に開発した</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門柱レスタイプの無動力自動開閉ゲートで、現在までに</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全国で</a:t>
            </a:r>
            <a:r>
              <a:rPr lang="en-US" altLang="ja-JP" sz="1300" dirty="0">
                <a:solidFill>
                  <a:prstClr val="black"/>
                </a:solidFill>
                <a:latin typeface="ＭＳ Ｐゴシック" panose="020B0600070205080204" pitchFamily="50" charset="-128"/>
              </a:rPr>
              <a:t>2000</a:t>
            </a:r>
            <a:r>
              <a:rPr lang="ja-JP" altLang="en-US" sz="1300" dirty="0">
                <a:solidFill>
                  <a:prstClr val="black"/>
                </a:solidFill>
                <a:latin typeface="ＭＳ Ｐゴシック" panose="020B0600070205080204" pitchFamily="50" charset="-128"/>
              </a:rPr>
              <a:t>門以上設置されています。</a:t>
            </a:r>
            <a:endParaRPr lang="en-US" altLang="ja-JP" sz="1300" dirty="0">
              <a:solidFill>
                <a:prstClr val="black"/>
              </a:solidFill>
              <a:latin typeface="ＭＳ Ｐゴシック" panose="020B0600070205080204" pitchFamily="50" charset="-128"/>
            </a:endParaRPr>
          </a:p>
          <a:p>
            <a:pPr lvl="0">
              <a:spcBef>
                <a:spcPct val="0"/>
              </a:spcBef>
            </a:pPr>
            <a:endParaRPr lang="en-US" altLang="ja-JP" sz="1300" dirty="0">
              <a:solidFill>
                <a:prstClr val="black"/>
              </a:solidFill>
              <a:latin typeface="ＭＳ Ｐゴシック" panose="020B0600070205080204" pitchFamily="50" charset="-128"/>
            </a:endParaRPr>
          </a:p>
          <a:p>
            <a:pPr lvl="0" defTabSz="990752" fontAlgn="base">
              <a:spcBef>
                <a:spcPct val="0"/>
              </a:spcBef>
              <a:spcAft>
                <a:spcPct val="0"/>
              </a:spcAft>
              <a:defRPr/>
            </a:pPr>
            <a:r>
              <a:rPr lang="ja-JP" altLang="en-US" sz="1300" dirty="0">
                <a:solidFill>
                  <a:prstClr val="black"/>
                </a:solidFill>
                <a:latin typeface="ＭＳ Ｐゴシック" panose="020B0600070205080204" pitchFamily="50" charset="-128"/>
              </a:rPr>
              <a:t>このオートゲートはフラップゲートと同様に水路底部に段差を</a:t>
            </a:r>
            <a:endParaRPr lang="en-US" altLang="ja-JP" sz="1300" dirty="0">
              <a:solidFill>
                <a:prstClr val="black"/>
              </a:solidFill>
              <a:latin typeface="ＭＳ Ｐゴシック" panose="020B0600070205080204" pitchFamily="50" charset="-128"/>
            </a:endParaRPr>
          </a:p>
          <a:p>
            <a:pPr lvl="0" defTabSz="990752" fontAlgn="base">
              <a:spcBef>
                <a:spcPct val="0"/>
              </a:spcBef>
              <a:spcAft>
                <a:spcPct val="0"/>
              </a:spcAft>
              <a:defRPr/>
            </a:pPr>
            <a:r>
              <a:rPr lang="ja-JP" altLang="en-US" sz="1300" dirty="0">
                <a:solidFill>
                  <a:prstClr val="black"/>
                </a:solidFill>
                <a:latin typeface="ＭＳ Ｐゴシック" panose="020B0600070205080204" pitchFamily="50" charset="-128"/>
              </a:rPr>
              <a:t>設けることで下部の水密を可能にしています。</a:t>
            </a:r>
            <a:endParaRPr lang="en-US" altLang="ja-JP" sz="1300" dirty="0">
              <a:solidFill>
                <a:prstClr val="black"/>
              </a:solidFill>
              <a:latin typeface="ＭＳ Ｐゴシック" panose="020B0600070205080204" pitchFamily="50" charset="-128"/>
            </a:endParaRPr>
          </a:p>
          <a:p>
            <a:pPr lvl="0" defTabSz="990752" fontAlgn="base">
              <a:spcBef>
                <a:spcPct val="0"/>
              </a:spcBef>
              <a:spcAft>
                <a:spcPct val="0"/>
              </a:spcAft>
              <a:defRPr/>
            </a:pPr>
            <a:r>
              <a:rPr lang="ja-JP" altLang="en-US" sz="1300" dirty="0">
                <a:solidFill>
                  <a:prstClr val="black"/>
                </a:solidFill>
                <a:latin typeface="ＭＳ Ｐゴシック" panose="020B0600070205080204" pitchFamily="50" charset="-128"/>
              </a:rPr>
              <a:t>そのため、既設の引上げ式ゲートの樋門改修工事では、</a:t>
            </a:r>
            <a:endParaRPr lang="en-US" altLang="ja-JP" sz="1300" dirty="0">
              <a:solidFill>
                <a:prstClr val="black"/>
              </a:solidFill>
              <a:latin typeface="ＭＳ Ｐゴシック" panose="020B0600070205080204" pitchFamily="50" charset="-128"/>
            </a:endParaRPr>
          </a:p>
          <a:p>
            <a:pPr lvl="0" defTabSz="990752" fontAlgn="base">
              <a:spcBef>
                <a:spcPct val="0"/>
              </a:spcBef>
              <a:spcAft>
                <a:spcPct val="0"/>
              </a:spcAft>
              <a:defRPr/>
            </a:pPr>
            <a:r>
              <a:rPr lang="ja-JP" altLang="en-US" sz="1300" dirty="0">
                <a:solidFill>
                  <a:prstClr val="black"/>
                </a:solidFill>
                <a:latin typeface="ＭＳ Ｐゴシック" panose="020B0600070205080204" pitchFamily="50" charset="-128"/>
              </a:rPr>
              <a:t>水路の底版を改修する必要があり、</a:t>
            </a:r>
            <a:endParaRPr lang="en-US" altLang="ja-JP" sz="1300" dirty="0">
              <a:solidFill>
                <a:prstClr val="black"/>
              </a:solidFill>
              <a:latin typeface="ＭＳ Ｐゴシック" panose="020B0600070205080204" pitchFamily="50" charset="-128"/>
            </a:endParaRPr>
          </a:p>
          <a:p>
            <a:pPr lvl="0" defTabSz="990752" fontAlgn="base">
              <a:spcBef>
                <a:spcPct val="0"/>
              </a:spcBef>
              <a:spcAft>
                <a:spcPct val="0"/>
              </a:spcAft>
              <a:defRPr/>
            </a:pPr>
            <a:r>
              <a:rPr lang="ja-JP" altLang="en-US" sz="1300" dirty="0">
                <a:solidFill>
                  <a:prstClr val="black"/>
                </a:solidFill>
                <a:latin typeface="ＭＳ Ｐゴシック" panose="020B0600070205080204" pitchFamily="50" charset="-128"/>
              </a:rPr>
              <a:t>護岸を含めて大掛かりな土木工事が必要となります。</a:t>
            </a:r>
          </a:p>
          <a:p>
            <a:pPr lvl="0">
              <a:spcBef>
                <a:spcPct val="0"/>
              </a:spcBef>
            </a:pPr>
            <a:endParaRPr lang="ja-JP" altLang="en-US"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また、こちらのオートゲートステップレスは、既設樋門の改修工事で、</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できるだけ既設水路の底版をそのまま利用して、</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ゲートの無動力自動化を行いたいという要望を受け、</a:t>
            </a:r>
            <a:endParaRPr lang="en-US" altLang="ja-JP" sz="1300" dirty="0">
              <a:solidFill>
                <a:prstClr val="black"/>
              </a:solidFill>
              <a:latin typeface="ＭＳ Ｐゴシック" panose="020B0600070205080204" pitchFamily="50" charset="-128"/>
            </a:endParaRPr>
          </a:p>
          <a:p>
            <a:pPr lvl="0">
              <a:spcBef>
                <a:spcPct val="0"/>
              </a:spcBef>
            </a:pPr>
            <a:r>
              <a:rPr lang="en-US" altLang="ja-JP" sz="1300" dirty="0">
                <a:solidFill>
                  <a:prstClr val="black"/>
                </a:solidFill>
                <a:latin typeface="ＭＳ Ｐゴシック" panose="020B0600070205080204" pitchFamily="50" charset="-128"/>
              </a:rPr>
              <a:t>2015</a:t>
            </a:r>
            <a:r>
              <a:rPr lang="ja-JP" altLang="en-US" sz="1300" dirty="0">
                <a:solidFill>
                  <a:prstClr val="black"/>
                </a:solidFill>
                <a:latin typeface="ＭＳ Ｐゴシック" panose="020B0600070205080204" pitchFamily="50" charset="-128"/>
              </a:rPr>
              <a:t>年に開発した門柱レスゲートです。</a:t>
            </a:r>
          </a:p>
          <a:p>
            <a:pPr lvl="0">
              <a:spcBef>
                <a:spcPct val="0"/>
              </a:spcBef>
            </a:pPr>
            <a:endParaRPr lang="ja-JP" altLang="en-US" sz="1300" dirty="0">
              <a:solidFill>
                <a:prstClr val="black"/>
              </a:solidFill>
              <a:latin typeface="ＭＳ Ｐゴシック" panose="020B0600070205080204" pitchFamily="50"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a:p>
            <a:pPr>
              <a:spcBef>
                <a:spcPct val="0"/>
              </a:spcBef>
            </a:pPr>
            <a:endParaRPr lang="ja-JP" altLang="en-US" sz="1000" dirty="0">
              <a:latin typeface="ＭＳ Ｐゴシック" charset="-128"/>
            </a:endParaRPr>
          </a:p>
        </p:txBody>
      </p:sp>
      <p:sp>
        <p:nvSpPr>
          <p:cNvPr id="18435"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9163" fontAlgn="base">
              <a:spcBef>
                <a:spcPct val="0"/>
              </a:spcBef>
              <a:spcAft>
                <a:spcPct val="0"/>
              </a:spcAft>
            </a:pPr>
            <a:fld id="{3CA11677-6605-4A20-8075-E1122C4DC120}" type="slidenum">
              <a:rPr lang="ja-JP" altLang="en-US">
                <a:latin typeface="Times New Roman" pitchFamily="18" charset="0"/>
                <a:ea typeface="ＭＳ Ｐゴシック" charset="-128"/>
              </a:rPr>
              <a:pPr defTabSz="919163" fontAlgn="base">
                <a:spcBef>
                  <a:spcPct val="0"/>
                </a:spcBef>
                <a:spcAft>
                  <a:spcPct val="0"/>
                </a:spcAft>
              </a:pPr>
              <a:t>2</a:t>
            </a:fld>
            <a:endParaRPr lang="en-US" altLang="ja-JP">
              <a:latin typeface="Times New Roman" pitchFamily="18" charset="0"/>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300" dirty="0"/>
              <a:t>以上で、説明を終わります。</a:t>
            </a:r>
            <a:endParaRPr kumimoji="1" lang="en-US" altLang="ja-JP" sz="1300" dirty="0"/>
          </a:p>
          <a:p>
            <a:endParaRPr lang="en-US" altLang="ja-JP" sz="1300" dirty="0"/>
          </a:p>
          <a:p>
            <a:r>
              <a:rPr kumimoji="1" lang="ja-JP" altLang="en-US" sz="1300" dirty="0"/>
              <a:t>ご清聴ありがとうございました。</a:t>
            </a:r>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20</a:t>
            </a:fld>
            <a:endParaRPr kumimoji="1" lang="ja-JP" altLang="en-US"/>
          </a:p>
        </p:txBody>
      </p:sp>
    </p:spTree>
    <p:extLst>
      <p:ext uri="{BB962C8B-B14F-4D97-AF65-F5344CB8AC3E}">
        <p14:creationId xmlns:p14="http://schemas.microsoft.com/office/powerpoint/2010/main" val="2027070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2"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lvl="0">
              <a:spcBef>
                <a:spcPct val="0"/>
              </a:spcBef>
            </a:pPr>
            <a:r>
              <a:rPr lang="ja-JP" altLang="en-US" sz="1300" dirty="0">
                <a:solidFill>
                  <a:prstClr val="black"/>
                </a:solidFill>
                <a:latin typeface="ＭＳ Ｐゴシック" panose="020B0600070205080204" pitchFamily="50" charset="-128"/>
              </a:rPr>
              <a:t>このオートゲートステップレスは、水路の翼壁に取付けられた</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外部フロートにより、水位の変動にあわせて扉体を開閉し、</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全閉時には扉体の下方押付けを行なうことで、</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フラットな水路での下部水密を可能にしています。</a:t>
            </a:r>
          </a:p>
          <a:p>
            <a:pPr lvl="0">
              <a:spcBef>
                <a:spcPct val="0"/>
              </a:spcBef>
            </a:pPr>
            <a:endParaRPr lang="ja-JP" altLang="en-US" sz="1300" dirty="0">
              <a:solidFill>
                <a:prstClr val="black"/>
              </a:solidFill>
              <a:latin typeface="ＭＳ Ｐゴシック" panose="020B0600070205080204" pitchFamily="50" charset="-128"/>
            </a:endParaRPr>
          </a:p>
          <a:p>
            <a:pPr lvl="0">
              <a:spcBef>
                <a:spcPct val="0"/>
              </a:spcBef>
            </a:pP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ただ、こちら写真のように、翼壁に外部フロートを取付けるための</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スペースが必要なため　</a:t>
            </a:r>
            <a:endParaRPr lang="en-US" altLang="ja-JP" sz="1300" dirty="0">
              <a:solidFill>
                <a:prstClr val="black"/>
              </a:solidFill>
              <a:latin typeface="ＭＳ Ｐゴシック" panose="020B0600070205080204" pitchFamily="50" charset="-128"/>
            </a:endParaRPr>
          </a:p>
          <a:p>
            <a:pPr lvl="0">
              <a:spcBef>
                <a:spcPct val="0"/>
              </a:spcBef>
            </a:pPr>
            <a:r>
              <a:rPr lang="ja-JP" altLang="en-US" sz="1300" dirty="0">
                <a:solidFill>
                  <a:prstClr val="black"/>
                </a:solidFill>
                <a:latin typeface="ＭＳ Ｐゴシック" panose="020B0600070205080204" pitchFamily="50" charset="-128"/>
              </a:rPr>
              <a:t>設置個所が制限されるという課題がありました。</a:t>
            </a:r>
            <a:endParaRPr lang="en-US" altLang="ja-JP" sz="1300" dirty="0">
              <a:solidFill>
                <a:prstClr val="black"/>
              </a:solidFill>
              <a:latin typeface="ＭＳ Ｐゴシック" panose="020B0600070205080204" pitchFamily="50" charset="-128"/>
            </a:endParaRPr>
          </a:p>
          <a:p>
            <a:pPr lvl="0">
              <a:spcBef>
                <a:spcPct val="0"/>
              </a:spcBef>
            </a:pPr>
            <a:endParaRPr lang="ja-JP" altLang="en-US" sz="1300" dirty="0">
              <a:solidFill>
                <a:prstClr val="black"/>
              </a:solidFill>
              <a:latin typeface="ＭＳ Ｐゴシック" panose="020B0600070205080204" pitchFamily="50" charset="-128"/>
            </a:endParaRPr>
          </a:p>
          <a:p>
            <a:pPr lvl="0">
              <a:spcBef>
                <a:spcPct val="0"/>
              </a:spcBef>
            </a:pPr>
            <a:endParaRPr lang="en-US" altLang="ja-JP" sz="1300" dirty="0">
              <a:solidFill>
                <a:prstClr val="black"/>
              </a:solidFill>
              <a:latin typeface="ＭＳ Ｐゴシック" panose="020B0600070205080204" pitchFamily="50" charset="-128"/>
            </a:endParaRPr>
          </a:p>
          <a:p>
            <a:pPr lvl="0">
              <a:spcBef>
                <a:spcPct val="0"/>
              </a:spcBef>
            </a:pPr>
            <a:endParaRPr lang="en-US" altLang="ja-JP" sz="1300" dirty="0">
              <a:solidFill>
                <a:prstClr val="black"/>
              </a:solidFill>
              <a:latin typeface="ＭＳ Ｐゴシック" panose="020B0600070205080204" pitchFamily="50" charset="-128"/>
            </a:endParaRPr>
          </a:p>
          <a:p>
            <a:pPr>
              <a:spcBef>
                <a:spcPct val="0"/>
              </a:spcBef>
            </a:pPr>
            <a:endParaRPr lang="ja-JP" altLang="en-US" sz="1000" dirty="0">
              <a:latin typeface="ＭＳ Ｐゴシック" charset="-128"/>
            </a:endParaRPr>
          </a:p>
        </p:txBody>
      </p:sp>
      <p:sp>
        <p:nvSpPr>
          <p:cNvPr id="20483"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9163" fontAlgn="base">
              <a:spcBef>
                <a:spcPct val="0"/>
              </a:spcBef>
              <a:spcAft>
                <a:spcPct val="0"/>
              </a:spcAft>
            </a:pPr>
            <a:fld id="{99756951-E8DF-4E29-9207-C0872B763361}" type="slidenum">
              <a:rPr lang="ja-JP" altLang="en-US">
                <a:latin typeface="Times New Roman" pitchFamily="18" charset="0"/>
                <a:ea typeface="ＭＳ Ｐゴシック" charset="-128"/>
              </a:rPr>
              <a:pPr defTabSz="919163" fontAlgn="base">
                <a:spcBef>
                  <a:spcPct val="0"/>
                </a:spcBef>
                <a:spcAft>
                  <a:spcPct val="0"/>
                </a:spcAft>
              </a:pPr>
              <a:t>3</a:t>
            </a:fld>
            <a:endParaRPr lang="en-US" altLang="ja-JP">
              <a:latin typeface="Times New Roman" pitchFamily="18"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ja-JP" altLang="en-US" sz="1300" dirty="0">
                <a:solidFill>
                  <a:prstClr val="black"/>
                </a:solidFill>
                <a:latin typeface="ＭＳ Ｐゴシック" panose="020B0600070205080204" pitchFamily="50" charset="-128"/>
              </a:rPr>
              <a:t>今回ご紹介いたします</a:t>
            </a:r>
            <a:endParaRPr lang="en-US" altLang="ja-JP" sz="1300" dirty="0">
              <a:solidFill>
                <a:prstClr val="black"/>
              </a:solidFill>
              <a:latin typeface="ＭＳ Ｐゴシック" panose="020B0600070205080204" pitchFamily="50" charset="-128"/>
            </a:endParaRPr>
          </a:p>
          <a:p>
            <a:pPr lvl="0"/>
            <a:r>
              <a:rPr lang="ja-JP" altLang="en-US" sz="1300" dirty="0">
                <a:solidFill>
                  <a:prstClr val="black"/>
                </a:solidFill>
                <a:latin typeface="ＭＳ Ｐゴシック" panose="020B0600070205080204" pitchFamily="50" charset="-128"/>
              </a:rPr>
              <a:t>「オートゲートステップレス・バタフライフロート」は、</a:t>
            </a:r>
            <a:endParaRPr lang="en-US" altLang="ja-JP" sz="1300" dirty="0">
              <a:solidFill>
                <a:prstClr val="black"/>
              </a:solidFill>
              <a:latin typeface="ＭＳ Ｐゴシック" panose="020B0600070205080204" pitchFamily="50" charset="-128"/>
            </a:endParaRPr>
          </a:p>
          <a:p>
            <a:pPr lvl="0"/>
            <a:r>
              <a:rPr lang="ja-JP" altLang="en-US" sz="1300" dirty="0">
                <a:solidFill>
                  <a:prstClr val="black"/>
                </a:solidFill>
              </a:rPr>
              <a:t>樋門の改修工事を低コストで行うことを目的として開発した</a:t>
            </a:r>
            <a:endParaRPr lang="en-US" altLang="ja-JP" sz="1300" dirty="0">
              <a:solidFill>
                <a:prstClr val="black"/>
              </a:solidFill>
            </a:endParaRPr>
          </a:p>
          <a:p>
            <a:pPr lvl="0"/>
            <a:r>
              <a:rPr lang="ja-JP" altLang="en-US" sz="1300" dirty="0">
                <a:solidFill>
                  <a:prstClr val="black"/>
                </a:solidFill>
              </a:rPr>
              <a:t>無動力自動開閉ゲートです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従来のオートゲートと同様に、バランスウェイトの効果により</a:t>
            </a:r>
            <a:endParaRPr lang="en-US" altLang="ja-JP" sz="1300" dirty="0">
              <a:solidFill>
                <a:prstClr val="black"/>
              </a:solidFill>
            </a:endParaRPr>
          </a:p>
          <a:p>
            <a:pPr lvl="0"/>
            <a:r>
              <a:rPr lang="ja-JP" altLang="en-US" sz="1300" dirty="0">
                <a:solidFill>
                  <a:prstClr val="black"/>
                </a:solidFill>
              </a:rPr>
              <a:t>わずかな水位差で自動開閉します。</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また、通常時は扉体の開放により少量の排水を妨げません。</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オートゲートとの違いとしては、</a:t>
            </a:r>
            <a:endParaRPr lang="en-US" altLang="ja-JP" sz="1300" dirty="0">
              <a:solidFill>
                <a:prstClr val="black"/>
              </a:solidFill>
            </a:endParaRPr>
          </a:p>
          <a:p>
            <a:pPr lvl="0"/>
            <a:r>
              <a:rPr lang="ja-JP" altLang="en-US" sz="1300" dirty="0">
                <a:solidFill>
                  <a:prstClr val="black"/>
                </a:solidFill>
              </a:rPr>
              <a:t>水路の段差を不要とし、既設水路の底版をそのまま利用できるところです。</a:t>
            </a:r>
          </a:p>
          <a:p>
            <a:pPr lvl="0"/>
            <a:endParaRPr lang="en-US" altLang="ja-JP" sz="1300" dirty="0">
              <a:solidFill>
                <a:prstClr val="black"/>
              </a:solidFill>
            </a:endParaRPr>
          </a:p>
          <a:p>
            <a:pPr lvl="0"/>
            <a:r>
              <a:rPr lang="ja-JP" altLang="en-US" sz="1300" dirty="0">
                <a:solidFill>
                  <a:prstClr val="black"/>
                </a:solidFill>
              </a:rPr>
              <a:t>御覧のように</a:t>
            </a:r>
            <a:r>
              <a:rPr lang="ja-JP" altLang="en-US" sz="1300" dirty="0">
                <a:solidFill>
                  <a:prstClr val="black"/>
                </a:solidFill>
                <a:latin typeface="ＭＳ Ｐゴシック" panose="020B0600070205080204" pitchFamily="50" charset="-128"/>
              </a:rPr>
              <a:t>外部フロートも不要なため、</a:t>
            </a:r>
            <a:endParaRPr lang="en-US" altLang="ja-JP" sz="1300" dirty="0">
              <a:solidFill>
                <a:prstClr val="black"/>
              </a:solidFill>
              <a:latin typeface="ＭＳ Ｐゴシック" panose="020B0600070205080204" pitchFamily="50" charset="-128"/>
            </a:endParaRPr>
          </a:p>
          <a:p>
            <a:pPr lvl="0"/>
            <a:r>
              <a:rPr lang="ja-JP" altLang="en-US" sz="1300" dirty="0">
                <a:solidFill>
                  <a:prstClr val="black"/>
                </a:solidFill>
                <a:latin typeface="ＭＳ Ｐゴシック" panose="020B0600070205080204" pitchFamily="50" charset="-128"/>
              </a:rPr>
              <a:t>翼壁の制約が少なく、適用範囲が広がり、</a:t>
            </a:r>
            <a:endParaRPr lang="en-US" altLang="ja-JP" sz="1300" dirty="0">
              <a:solidFill>
                <a:prstClr val="black"/>
              </a:solidFill>
              <a:latin typeface="ＭＳ Ｐゴシック" panose="020B0600070205080204" pitchFamily="50" charset="-128"/>
            </a:endParaRPr>
          </a:p>
          <a:p>
            <a:pPr lvl="0"/>
            <a:r>
              <a:rPr lang="ja-JP" altLang="en-US" sz="1300" dirty="0">
                <a:solidFill>
                  <a:prstClr val="black"/>
                </a:solidFill>
                <a:latin typeface="ＭＳ Ｐゴシック" panose="020B0600070205080204" pitchFamily="50" charset="-128"/>
              </a:rPr>
              <a:t>また、工事全体のコストも大幅に下げることが可能になりまた。</a:t>
            </a:r>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4</a:t>
            </a:fld>
            <a:endParaRPr kumimoji="1" lang="ja-JP" altLang="en-US"/>
          </a:p>
        </p:txBody>
      </p:sp>
    </p:spTree>
    <p:extLst>
      <p:ext uri="{BB962C8B-B14F-4D97-AF65-F5344CB8AC3E}">
        <p14:creationId xmlns:p14="http://schemas.microsoft.com/office/powerpoint/2010/main" val="105172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ja-JP" altLang="en-US" sz="1300" dirty="0">
                <a:solidFill>
                  <a:prstClr val="black"/>
                </a:solidFill>
              </a:rPr>
              <a:t>新しい機能としては、</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扉体内部に収納した内部フロートの昇降動作により、</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下端揺動ゴムを開閉します。</a:t>
            </a:r>
            <a:endParaRPr lang="en-US" altLang="ja-JP" sz="1300" dirty="0">
              <a:solidFill>
                <a:prstClr val="black"/>
              </a:solidFill>
            </a:endParaRPr>
          </a:p>
          <a:p>
            <a:pPr lvl="0"/>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下端揺動ゴムは、通常時はゴムの先端を引上げて</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水路底版との隙間から排水を行いますが、</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水位が上昇するとゴムの先端が下がり、</a:t>
            </a:r>
            <a:endParaRPr lang="en-US" altLang="ja-JP" sz="1300" dirty="0">
              <a:solidFill>
                <a:prstClr val="black"/>
              </a:solidFill>
            </a:endParaRPr>
          </a:p>
          <a:p>
            <a:pPr lvl="0"/>
            <a:endParaRPr lang="en-US" altLang="ja-JP" sz="1300" dirty="0">
              <a:solidFill>
                <a:prstClr val="black"/>
              </a:solidFill>
            </a:endParaRPr>
          </a:p>
          <a:p>
            <a:pPr lvl="0"/>
            <a:r>
              <a:rPr lang="ja-JP" altLang="en-US" sz="1300" dirty="0">
                <a:solidFill>
                  <a:prstClr val="black"/>
                </a:solidFill>
              </a:rPr>
              <a:t>戸当りと密着して水密を取ります。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5C68ABA-CD06-4275-B52D-DFFFCF5D07FD}" type="slidenum">
              <a:rPr lang="ja-JP" altLang="en-US" smtClean="0"/>
              <a:pPr>
                <a:defRPr/>
              </a:pPr>
              <a:t>5</a:t>
            </a:fld>
            <a:endParaRPr lang="ja-JP" altLang="en-US"/>
          </a:p>
        </p:txBody>
      </p:sp>
    </p:spTree>
    <p:extLst>
      <p:ext uri="{BB962C8B-B14F-4D97-AF65-F5344CB8AC3E}">
        <p14:creationId xmlns:p14="http://schemas.microsoft.com/office/powerpoint/2010/main" val="414645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dirty="0"/>
              <a:t>それでは、自動開閉の仕組みについて説明します。</a:t>
            </a:r>
            <a:endParaRPr lang="en-US" altLang="ja-JP" sz="1300" dirty="0"/>
          </a:p>
          <a:p>
            <a:endParaRPr lang="en-US" altLang="ja-JP" sz="1300" dirty="0"/>
          </a:p>
          <a:p>
            <a:r>
              <a:rPr lang="ja-JP" altLang="en-US" sz="1300" dirty="0"/>
              <a:t>先に増水時の閉動作ついて説明します。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6</a:t>
            </a:fld>
            <a:endParaRPr kumimoji="1" lang="ja-JP" altLang="en-US" dirty="0"/>
          </a:p>
        </p:txBody>
      </p:sp>
    </p:spTree>
    <p:extLst>
      <p:ext uri="{BB962C8B-B14F-4D97-AF65-F5344CB8AC3E}">
        <p14:creationId xmlns:p14="http://schemas.microsoft.com/office/powerpoint/2010/main" val="1954081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C00000"/>
                </a:solidFill>
              </a:rPr>
              <a:t>通常時</a:t>
            </a:r>
            <a:endParaRPr lang="en-US" altLang="ja-JP" dirty="0">
              <a:solidFill>
                <a:srgbClr val="C00000"/>
              </a:solidFill>
            </a:endParaRPr>
          </a:p>
          <a:p>
            <a:endParaRPr lang="en-US" altLang="ja-JP" dirty="0"/>
          </a:p>
          <a:p>
            <a:r>
              <a:rPr lang="ja-JP" altLang="en-US" sz="1300" dirty="0"/>
              <a:t>通常の水位が低い状態では、オートゲートと同様に</a:t>
            </a:r>
            <a:endParaRPr lang="en-US" altLang="ja-JP" sz="1300" dirty="0"/>
          </a:p>
          <a:p>
            <a:endParaRPr lang="en-US" altLang="ja-JP" sz="1300" dirty="0"/>
          </a:p>
          <a:p>
            <a:r>
              <a:rPr lang="ja-JP" altLang="en-US" sz="1300" dirty="0"/>
              <a:t>扉体の自重とバランスウェイトにより</a:t>
            </a:r>
            <a:endParaRPr lang="en-US" altLang="ja-JP" sz="1300" dirty="0"/>
          </a:p>
          <a:p>
            <a:endParaRPr lang="en-US" altLang="ja-JP" sz="1300" dirty="0"/>
          </a:p>
          <a:p>
            <a:r>
              <a:rPr lang="ja-JP" altLang="en-US" sz="1300" dirty="0"/>
              <a:t>約</a:t>
            </a:r>
            <a:r>
              <a:rPr lang="en-US" altLang="ja-JP" sz="1300" dirty="0"/>
              <a:t>10</a:t>
            </a:r>
            <a:r>
              <a:rPr lang="ja-JP" altLang="en-US" sz="1300" dirty="0"/>
              <a:t>度の初期開度を維持します。</a:t>
            </a:r>
            <a:endParaRPr lang="en-US" altLang="ja-JP" sz="1300" dirty="0"/>
          </a:p>
          <a:p>
            <a:endParaRPr lang="en-US" altLang="ja-JP" sz="1300" dirty="0"/>
          </a:p>
          <a:p>
            <a:r>
              <a:rPr lang="ja-JP" altLang="en-US" sz="1300" dirty="0"/>
              <a:t>このとき、下端揺動ゴムと水路底版との隙間は</a:t>
            </a:r>
            <a:endParaRPr lang="en-US" altLang="ja-JP" sz="1300" dirty="0"/>
          </a:p>
          <a:p>
            <a:endParaRPr lang="en-US" altLang="ja-JP" sz="1300" dirty="0"/>
          </a:p>
          <a:p>
            <a:r>
              <a:rPr lang="ja-JP" altLang="en-US" sz="1300" dirty="0"/>
              <a:t>約５</a:t>
            </a:r>
            <a:r>
              <a:rPr lang="en-US" altLang="ja-JP" sz="1300" dirty="0"/>
              <a:t>cm</a:t>
            </a:r>
            <a:r>
              <a:rPr lang="ja-JP" altLang="en-US" sz="1300" dirty="0"/>
              <a:t>です。</a:t>
            </a:r>
            <a:endParaRPr lang="en-US" altLang="ja-JP" sz="1300" dirty="0"/>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7</a:t>
            </a:fld>
            <a:endParaRPr kumimoji="1" lang="ja-JP" altLang="en-US"/>
          </a:p>
        </p:txBody>
      </p:sp>
    </p:spTree>
    <p:extLst>
      <p:ext uri="{BB962C8B-B14F-4D97-AF65-F5344CB8AC3E}">
        <p14:creationId xmlns:p14="http://schemas.microsoft.com/office/powerpoint/2010/main" val="45684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C00000"/>
                </a:solidFill>
              </a:rPr>
              <a:t>外水位上昇</a:t>
            </a:r>
            <a:endParaRPr lang="en-US" altLang="ja-JP" dirty="0">
              <a:solidFill>
                <a:srgbClr val="C00000"/>
              </a:solidFill>
            </a:endParaRPr>
          </a:p>
          <a:p>
            <a:endParaRPr lang="en-US" altLang="ja-JP" dirty="0"/>
          </a:p>
          <a:p>
            <a:r>
              <a:rPr lang="ja-JP" altLang="en-US" sz="1300" dirty="0"/>
              <a:t>外水位が上昇すると、水圧および背面フロートの浮力</a:t>
            </a:r>
            <a:endParaRPr lang="en-US" altLang="ja-JP" sz="1300" dirty="0"/>
          </a:p>
          <a:p>
            <a:endParaRPr lang="en-US" altLang="ja-JP" sz="1300" dirty="0"/>
          </a:p>
          <a:p>
            <a:r>
              <a:rPr lang="ja-JP" altLang="en-US" sz="1300" dirty="0"/>
              <a:t>により扉体が戸当りに密着します。</a:t>
            </a:r>
            <a:endParaRPr lang="en-US" altLang="ja-JP" sz="1300" dirty="0"/>
          </a:p>
          <a:p>
            <a:endParaRPr lang="en-US" altLang="ja-JP" sz="1300" dirty="0"/>
          </a:p>
          <a:p>
            <a:r>
              <a:rPr lang="ja-JP" altLang="en-US" sz="1300" dirty="0"/>
              <a:t>（吐口高さの７割水深）</a:t>
            </a:r>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8</a:t>
            </a:fld>
            <a:endParaRPr kumimoji="1" lang="ja-JP" altLang="en-US"/>
          </a:p>
        </p:txBody>
      </p:sp>
    </p:spTree>
    <p:extLst>
      <p:ext uri="{BB962C8B-B14F-4D97-AF65-F5344CB8AC3E}">
        <p14:creationId xmlns:p14="http://schemas.microsoft.com/office/powerpoint/2010/main" val="413027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C00000"/>
                </a:solidFill>
              </a:rPr>
              <a:t>全閉時</a:t>
            </a:r>
            <a:endParaRPr lang="en-US" altLang="ja-JP" dirty="0">
              <a:solidFill>
                <a:srgbClr val="C00000"/>
              </a:solidFill>
            </a:endParaRPr>
          </a:p>
          <a:p>
            <a:endParaRPr lang="en-US" altLang="ja-JP" dirty="0"/>
          </a:p>
          <a:p>
            <a:r>
              <a:rPr lang="ja-JP" altLang="en-US" sz="1300" dirty="0"/>
              <a:t>更に水位が上昇すると内部フロートの浮力により</a:t>
            </a:r>
            <a:endParaRPr lang="en-US" altLang="ja-JP" sz="1300" dirty="0"/>
          </a:p>
          <a:p>
            <a:endParaRPr lang="en-US" altLang="ja-JP" sz="1300" dirty="0"/>
          </a:p>
          <a:p>
            <a:r>
              <a:rPr lang="ja-JP" altLang="en-US" sz="1300" dirty="0"/>
              <a:t>下端揺動ゴムが全閉します。</a:t>
            </a:r>
            <a:endParaRPr lang="en-US" altLang="ja-JP" sz="1300" dirty="0"/>
          </a:p>
          <a:p>
            <a:endParaRPr lang="en-US" altLang="ja-JP" sz="1300" dirty="0"/>
          </a:p>
          <a:p>
            <a:r>
              <a:rPr lang="ja-JP" altLang="en-US" sz="1300" dirty="0"/>
              <a:t>外水側からの水流がなくても、水位が上昇すると</a:t>
            </a:r>
            <a:endParaRPr lang="en-US" altLang="ja-JP" sz="1300" dirty="0"/>
          </a:p>
          <a:p>
            <a:endParaRPr lang="en-US" altLang="ja-JP" sz="1300" dirty="0"/>
          </a:p>
          <a:p>
            <a:r>
              <a:rPr lang="ja-JP" altLang="en-US" sz="1300" dirty="0"/>
              <a:t>ゲートは確実に全閉します。</a:t>
            </a:r>
            <a:endParaRPr lang="en-US" altLang="ja-JP" sz="1300" dirty="0"/>
          </a:p>
          <a:p>
            <a:endParaRPr lang="en-US" altLang="ja-JP" sz="1300" dirty="0"/>
          </a:p>
          <a:p>
            <a:r>
              <a:rPr lang="ja-JP" altLang="en-US" sz="1300" dirty="0"/>
              <a:t>（吐口高さの８割水深）</a:t>
            </a:r>
          </a:p>
          <a:p>
            <a:endParaRPr kumimoji="1" lang="ja-JP" altLang="en-US" dirty="0"/>
          </a:p>
        </p:txBody>
      </p:sp>
      <p:sp>
        <p:nvSpPr>
          <p:cNvPr id="4" name="スライド番号プレースホルダー 3"/>
          <p:cNvSpPr>
            <a:spLocks noGrp="1"/>
          </p:cNvSpPr>
          <p:nvPr>
            <p:ph type="sldNum" sz="quarter" idx="5"/>
          </p:nvPr>
        </p:nvSpPr>
        <p:spPr/>
        <p:txBody>
          <a:bodyPr/>
          <a:lstStyle/>
          <a:p>
            <a:fld id="{054E06FA-15C7-4D55-93FD-6A0ADB4CB12A}" type="slidenum">
              <a:rPr kumimoji="1" lang="ja-JP" altLang="en-US" smtClean="0"/>
              <a:t>9</a:t>
            </a:fld>
            <a:endParaRPr kumimoji="1" lang="ja-JP" altLang="en-US"/>
          </a:p>
        </p:txBody>
      </p:sp>
    </p:spTree>
    <p:extLst>
      <p:ext uri="{BB962C8B-B14F-4D97-AF65-F5344CB8AC3E}">
        <p14:creationId xmlns:p14="http://schemas.microsoft.com/office/powerpoint/2010/main" val="2069462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3841877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259268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4280602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10" name="タイトル 9"/>
          <p:cNvSpPr>
            <a:spLocks noGrp="1"/>
          </p:cNvSpPr>
          <p:nvPr>
            <p:ph type="title"/>
          </p:nvPr>
        </p:nvSpPr>
        <p:spPr>
          <a:xfrm>
            <a:off x="628650" y="270163"/>
            <a:ext cx="7886700" cy="748146"/>
          </a:xfrm>
        </p:spPr>
        <p:txBody>
          <a:bodyPr/>
          <a:lstStyle>
            <a:lvl1pPr algn="ctr">
              <a:lnSpc>
                <a:spcPct val="100000"/>
              </a:lnSpc>
              <a:defRPr/>
            </a:lvl1pPr>
          </a:lstStyle>
          <a:p>
            <a:r>
              <a:rPr lang="ja-JP" altLang="en-US"/>
              <a:t>マスター タイトルの書式設定</a:t>
            </a:r>
          </a:p>
        </p:txBody>
      </p:sp>
      <p:sp>
        <p:nvSpPr>
          <p:cNvPr id="3" name="テキスト プレースホルダー 2"/>
          <p:cNvSpPr>
            <a:spLocks noGrp="1"/>
          </p:cNvSpPr>
          <p:nvPr>
            <p:ph type="body" sz="quarter" idx="17"/>
          </p:nvPr>
        </p:nvSpPr>
        <p:spPr>
          <a:xfrm>
            <a:off x="628650" y="1225550"/>
            <a:ext cx="7886700" cy="49466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9"/>
          <p:cNvSpPr>
            <a:spLocks noGrp="1"/>
          </p:cNvSpPr>
          <p:nvPr>
            <p:ph type="dt" sz="half" idx="18"/>
          </p:nvPr>
        </p:nvSpPr>
        <p:spPr/>
        <p:txBody>
          <a:bodyPr/>
          <a:lstStyle>
            <a:lvl1pPr>
              <a:defRPr/>
            </a:lvl1pPr>
          </a:lstStyle>
          <a:p>
            <a:pPr>
              <a:defRPr/>
            </a:pPr>
            <a:fld id="{C3681CF6-CC42-4B5E-94F4-CAAA104CE4FC}" type="datetime1">
              <a:rPr lang="ja-JP" altLang="en-US" smtClean="0"/>
              <a:t>2020/9/3</a:t>
            </a:fld>
            <a:endParaRPr lang="ja-JP" altLang="en-US"/>
          </a:p>
        </p:txBody>
      </p:sp>
      <p:sp>
        <p:nvSpPr>
          <p:cNvPr id="5" name="フッター プレースホルダー 10"/>
          <p:cNvSpPr>
            <a:spLocks noGrp="1"/>
          </p:cNvSpPr>
          <p:nvPr>
            <p:ph type="ftr" sz="quarter" idx="19"/>
          </p:nvPr>
        </p:nvSpPr>
        <p:spPr/>
        <p:txBody>
          <a:bodyPr/>
          <a:lstStyle>
            <a:lvl1pPr>
              <a:defRPr/>
            </a:lvl1pPr>
          </a:lstStyle>
          <a:p>
            <a:pPr>
              <a:defRPr/>
            </a:pPr>
            <a:endParaRPr lang="ja-JP" altLang="en-US"/>
          </a:p>
        </p:txBody>
      </p:sp>
      <p:sp>
        <p:nvSpPr>
          <p:cNvPr id="6" name="スライド番号プレースホルダー 11"/>
          <p:cNvSpPr>
            <a:spLocks noGrp="1"/>
          </p:cNvSpPr>
          <p:nvPr>
            <p:ph type="sldNum" sz="quarter" idx="20"/>
          </p:nvPr>
        </p:nvSpPr>
        <p:spPr/>
        <p:txBody>
          <a:bodyPr/>
          <a:lstStyle>
            <a:lvl1pPr>
              <a:defRPr/>
            </a:lvl1pPr>
          </a:lstStyle>
          <a:p>
            <a:pPr>
              <a:defRPr/>
            </a:pPr>
            <a:fld id="{EB00295E-C694-4FBA-8F1D-FA295FCA0862}" type="slidenum">
              <a:rPr lang="ja-JP" altLang="en-US"/>
              <a:pPr>
                <a:defRPr/>
              </a:pPr>
              <a:t>‹#›</a:t>
            </a:fld>
            <a:endParaRPr lang="en-US" altLang="ja-JP"/>
          </a:p>
        </p:txBody>
      </p:sp>
    </p:spTree>
    <p:extLst>
      <p:ext uri="{BB962C8B-B14F-4D97-AF65-F5344CB8AC3E}">
        <p14:creationId xmlns:p14="http://schemas.microsoft.com/office/powerpoint/2010/main" val="255233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237638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3611878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406440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877256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86278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1886364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304087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D43841-5AA0-F04C-B7BF-5DD42B3E82BA}" type="datetimeFigureOut">
              <a:rPr kumimoji="1" lang="ja-JP" altLang="en-US" smtClean="0"/>
              <a:t>2020/9/3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91254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43841-5AA0-F04C-B7BF-5DD42B3E82BA}" type="datetimeFigureOut">
              <a:rPr kumimoji="1" lang="ja-JP" altLang="en-US" smtClean="0"/>
              <a:t>2020/9/3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6C327-A792-CF41-8347-A785B84EFF84}" type="slidenum">
              <a:rPr kumimoji="1" lang="ja-JP" altLang="en-US" smtClean="0"/>
              <a:t>‹#›</a:t>
            </a:fld>
            <a:endParaRPr kumimoji="1" lang="ja-JP" altLang="en-US"/>
          </a:p>
        </p:txBody>
      </p:sp>
    </p:spTree>
    <p:extLst>
      <p:ext uri="{BB962C8B-B14F-4D97-AF65-F5344CB8AC3E}">
        <p14:creationId xmlns:p14="http://schemas.microsoft.com/office/powerpoint/2010/main" val="3947059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3655" y="214"/>
            <a:ext cx="9142413" cy="6857571"/>
          </a:xfrm>
          <a:prstGeom prst="rect">
            <a:avLst/>
          </a:prstGeom>
          <a:noFill/>
          <a:ln w="9525">
            <a:noFill/>
            <a:miter lim="800000"/>
            <a:headEnd/>
            <a:tailEnd/>
          </a:ln>
        </p:spPr>
      </p:pic>
      <p:sp>
        <p:nvSpPr>
          <p:cNvPr id="4" name="テキスト ボックス 3"/>
          <p:cNvSpPr txBox="1"/>
          <p:nvPr/>
        </p:nvSpPr>
        <p:spPr>
          <a:xfrm>
            <a:off x="436880" y="5423991"/>
            <a:ext cx="6096000" cy="830997"/>
          </a:xfrm>
          <a:prstGeom prst="rect">
            <a:avLst/>
          </a:prstGeom>
          <a:noFill/>
        </p:spPr>
        <p:txBody>
          <a:bodyPr wrap="square" rtlCol="0">
            <a:spAutoFit/>
          </a:bodyPr>
          <a:lstStyle/>
          <a:p>
            <a:pPr algn="ctr"/>
            <a:r>
              <a:rPr lang="ja-JP" altLang="en-US" sz="2400" b="1" dirty="0">
                <a:solidFill>
                  <a:srgbClr val="001595"/>
                </a:solidFill>
                <a:effectLst>
                  <a:outerShdw blurRad="263525" dir="15600000" algn="tl" rotWithShape="0">
                    <a:schemeClr val="bg1"/>
                  </a:outerShdw>
                </a:effectLst>
                <a:latin typeface="メイリオ"/>
                <a:ea typeface="メイリオ"/>
                <a:cs typeface="メイリオ"/>
              </a:rPr>
              <a:t>底部がフラットな水路に設置可能な</a:t>
            </a:r>
            <a:endParaRPr lang="en-US" altLang="ja-JP" sz="2400" b="1" dirty="0">
              <a:solidFill>
                <a:srgbClr val="001595"/>
              </a:solidFill>
              <a:effectLst>
                <a:outerShdw blurRad="263525" dir="15600000" algn="tl" rotWithShape="0">
                  <a:schemeClr val="bg1"/>
                </a:outerShdw>
              </a:effectLst>
              <a:latin typeface="メイリオ"/>
              <a:ea typeface="メイリオ"/>
              <a:cs typeface="メイリオ"/>
            </a:endParaRPr>
          </a:p>
          <a:p>
            <a:pPr algn="ctr"/>
            <a:r>
              <a:rPr lang="ja-JP" altLang="en-US" sz="2400" b="1" dirty="0">
                <a:solidFill>
                  <a:srgbClr val="001595"/>
                </a:solidFill>
                <a:effectLst>
                  <a:outerShdw blurRad="263525" dir="15600000" algn="tl" rotWithShape="0">
                    <a:schemeClr val="bg1"/>
                  </a:outerShdw>
                </a:effectLst>
                <a:latin typeface="メイリオ"/>
                <a:ea typeface="メイリオ"/>
                <a:cs typeface="メイリオ"/>
              </a:rPr>
              <a:t>無動力自動開閉ゲード</a:t>
            </a:r>
            <a:endParaRPr kumimoji="1" lang="ja-JP" altLang="en-US" sz="2400" b="1" dirty="0">
              <a:solidFill>
                <a:srgbClr val="001595"/>
              </a:solidFill>
              <a:effectLst>
                <a:outerShdw blurRad="263525" dir="15600000" algn="tl" rotWithShape="0">
                  <a:schemeClr val="bg1"/>
                </a:outerShdw>
              </a:effectLst>
              <a:latin typeface="メイリオ"/>
              <a:ea typeface="メイリオ"/>
              <a:cs typeface="メイリオ"/>
            </a:endParaRPr>
          </a:p>
        </p:txBody>
      </p:sp>
      <p:sp>
        <p:nvSpPr>
          <p:cNvPr id="6" name="テキスト ボックス 5"/>
          <p:cNvSpPr txBox="1"/>
          <p:nvPr/>
        </p:nvSpPr>
        <p:spPr>
          <a:xfrm>
            <a:off x="403014" y="912180"/>
            <a:ext cx="2780453" cy="802527"/>
          </a:xfrm>
          <a:prstGeom prst="rect">
            <a:avLst/>
          </a:prstGeom>
          <a:noFill/>
        </p:spPr>
        <p:txBody>
          <a:bodyPr wrap="square" rtlCol="0">
            <a:spAutoFit/>
          </a:bodyPr>
          <a:lstStyle/>
          <a:p>
            <a:pPr algn="ctr">
              <a:lnSpc>
                <a:spcPct val="120000"/>
              </a:lnSpc>
            </a:pPr>
            <a:r>
              <a:rPr lang="ja-JP" altLang="en-US" sz="1300" dirty="0">
                <a:solidFill>
                  <a:schemeClr val="bg1"/>
                </a:solidFill>
                <a:latin typeface="メイリオ"/>
                <a:ea typeface="メイリオ"/>
                <a:cs typeface="メイリオ"/>
              </a:rPr>
              <a:t>登録番号：</a:t>
            </a:r>
            <a:r>
              <a:rPr lang="en-US" altLang="ja-JP" sz="1300" dirty="0">
                <a:solidFill>
                  <a:schemeClr val="bg1"/>
                </a:solidFill>
                <a:latin typeface="メイリオ"/>
                <a:ea typeface="メイリオ"/>
                <a:cs typeface="メイリオ"/>
              </a:rPr>
              <a:t>HK-190010-A</a:t>
            </a:r>
          </a:p>
          <a:p>
            <a:pPr algn="ctr">
              <a:lnSpc>
                <a:spcPct val="120000"/>
              </a:lnSpc>
            </a:pPr>
            <a:r>
              <a:rPr lang="ja-JP" altLang="en-US" sz="1300" dirty="0">
                <a:solidFill>
                  <a:schemeClr val="bg1"/>
                </a:solidFill>
                <a:latin typeface="メイリオ"/>
                <a:ea typeface="メイリオ"/>
                <a:cs typeface="メイリオ"/>
              </a:rPr>
              <a:t>下部水密可動式</a:t>
            </a:r>
            <a:endParaRPr lang="en-US" altLang="ja-JP" sz="1300" dirty="0">
              <a:solidFill>
                <a:schemeClr val="bg1"/>
              </a:solidFill>
              <a:latin typeface="メイリオ"/>
              <a:ea typeface="メイリオ"/>
              <a:cs typeface="メイリオ"/>
            </a:endParaRPr>
          </a:p>
          <a:p>
            <a:pPr algn="ctr">
              <a:lnSpc>
                <a:spcPct val="120000"/>
              </a:lnSpc>
            </a:pPr>
            <a:r>
              <a:rPr lang="ja-JP" altLang="en-US" sz="1300" dirty="0">
                <a:solidFill>
                  <a:schemeClr val="bg1"/>
                </a:solidFill>
                <a:latin typeface="メイリオ"/>
                <a:ea typeface="メイリオ"/>
                <a:cs typeface="メイリオ"/>
              </a:rPr>
              <a:t>無動力自動開閉ゲート</a:t>
            </a:r>
            <a:endParaRPr lang="en-US" altLang="ja-JP" sz="1300" dirty="0">
              <a:solidFill>
                <a:schemeClr val="bg1"/>
              </a:solidFill>
              <a:latin typeface="メイリオ"/>
              <a:ea typeface="メイリオ"/>
              <a:cs typeface="メイリオ"/>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3" cy="6857999"/>
          </a:xfrm>
          <a:prstGeom prst="rect">
            <a:avLst/>
          </a:prstGeom>
        </p:spPr>
      </p:pic>
    </p:spTree>
    <p:extLst>
      <p:ext uri="{BB962C8B-B14F-4D97-AF65-F5344CB8AC3E}">
        <p14:creationId xmlns:p14="http://schemas.microsoft.com/office/powerpoint/2010/main" val="2054672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2981" cy="6857998"/>
          </a:xfrm>
          <a:prstGeom prst="rect">
            <a:avLst/>
          </a:prstGeom>
        </p:spPr>
      </p:pic>
    </p:spTree>
    <p:extLst>
      <p:ext uri="{BB962C8B-B14F-4D97-AF65-F5344CB8AC3E}">
        <p14:creationId xmlns:p14="http://schemas.microsoft.com/office/powerpoint/2010/main" val="3850730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3" cy="6857998"/>
          </a:xfrm>
          <a:prstGeom prst="rect">
            <a:avLst/>
          </a:prstGeom>
        </p:spPr>
      </p:pic>
    </p:spTree>
    <p:extLst>
      <p:ext uri="{BB962C8B-B14F-4D97-AF65-F5344CB8AC3E}">
        <p14:creationId xmlns:p14="http://schemas.microsoft.com/office/powerpoint/2010/main" val="3850730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90563" y="1576237"/>
            <a:ext cx="7789862" cy="5065238"/>
          </a:xfrm>
          <a:prstGeom prst="rect">
            <a:avLst/>
          </a:prstGeom>
          <a:noFill/>
          <a:ln w="9525">
            <a:noFill/>
            <a:miter lim="800000"/>
            <a:headEnd/>
            <a:tailEnd/>
          </a:ln>
        </p:spPr>
      </p:pic>
      <p:sp>
        <p:nvSpPr>
          <p:cNvPr id="34820" name="テキスト ボックス 22"/>
          <p:cNvSpPr txBox="1">
            <a:spLocks noChangeArrowheads="1"/>
          </p:cNvSpPr>
          <p:nvPr/>
        </p:nvSpPr>
        <p:spPr bwMode="auto">
          <a:xfrm>
            <a:off x="244475" y="5589665"/>
            <a:ext cx="1465263" cy="276225"/>
          </a:xfrm>
          <a:prstGeom prst="rect">
            <a:avLst/>
          </a:prstGeom>
          <a:noFill/>
          <a:ln w="9525">
            <a:noFill/>
            <a:miter lim="800000"/>
            <a:headEnd/>
            <a:tailEnd/>
          </a:ln>
        </p:spPr>
        <p:txBody>
          <a:bodyPr>
            <a:spAutoFit/>
          </a:bodyPr>
          <a:lstStyle/>
          <a:p>
            <a:pPr algn="ctr"/>
            <a:r>
              <a:rPr lang="ja-JP" altLang="en-US" sz="1200" dirty="0">
                <a:solidFill>
                  <a:srgbClr val="0000FF"/>
                </a:solidFill>
                <a:latin typeface="Calibri" pitchFamily="34" charset="0"/>
              </a:rPr>
              <a:t>平常時の低水位</a:t>
            </a:r>
          </a:p>
        </p:txBody>
      </p:sp>
      <p:sp>
        <p:nvSpPr>
          <p:cNvPr id="8" name="右カーブ矢印 7"/>
          <p:cNvSpPr/>
          <p:nvPr/>
        </p:nvSpPr>
        <p:spPr>
          <a:xfrm rot="748420">
            <a:off x="6749757" y="5747447"/>
            <a:ext cx="332853" cy="66130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9" name="テキスト ボックス 8"/>
          <p:cNvSpPr txBox="1"/>
          <p:nvPr/>
        </p:nvSpPr>
        <p:spPr>
          <a:xfrm>
            <a:off x="6597650" y="5624919"/>
            <a:ext cx="635000" cy="482600"/>
          </a:xfrm>
          <a:prstGeom prst="rect">
            <a:avLst/>
          </a:prstGeom>
          <a:solidFill>
            <a:schemeClr val="bg1"/>
          </a:solidFill>
        </p:spPr>
        <p:txBody>
          <a:bodyPr wrap="square">
            <a:spAutoFit/>
          </a:bodyPr>
          <a:lstStyle/>
          <a:p>
            <a:pPr fontAlgn="auto">
              <a:spcBef>
                <a:spcPts val="0"/>
              </a:spcBef>
              <a:spcAft>
                <a:spcPts val="0"/>
              </a:spcAft>
              <a:defRPr/>
            </a:pPr>
            <a:endParaRPr lang="ja-JP" altLang="en-US" dirty="0">
              <a:latin typeface="+mn-lt"/>
              <a:ea typeface="+mn-ea"/>
            </a:endParaRPr>
          </a:p>
        </p:txBody>
      </p:sp>
      <p:sp>
        <p:nvSpPr>
          <p:cNvPr id="34830" name="テキスト ボックス 43"/>
          <p:cNvSpPr txBox="1">
            <a:spLocks noChangeArrowheads="1"/>
          </p:cNvSpPr>
          <p:nvPr/>
        </p:nvSpPr>
        <p:spPr bwMode="auto">
          <a:xfrm>
            <a:off x="877888" y="3737381"/>
            <a:ext cx="884237" cy="276225"/>
          </a:xfrm>
          <a:prstGeom prst="rect">
            <a:avLst/>
          </a:prstGeom>
          <a:noFill/>
          <a:ln w="9525">
            <a:noFill/>
            <a:miter lim="800000"/>
            <a:headEnd/>
            <a:tailEnd/>
          </a:ln>
        </p:spPr>
        <p:txBody>
          <a:bodyPr>
            <a:spAutoFit/>
          </a:bodyPr>
          <a:lstStyle/>
          <a:p>
            <a:pPr algn="ctr"/>
            <a:r>
              <a:rPr lang="ja-JP" altLang="en-US" sz="1200" dirty="0">
                <a:latin typeface="Calibri" pitchFamily="34" charset="0"/>
              </a:rPr>
              <a:t>扉体</a:t>
            </a:r>
          </a:p>
        </p:txBody>
      </p:sp>
      <p:sp>
        <p:nvSpPr>
          <p:cNvPr id="23" name="タイトル 3"/>
          <p:cNvSpPr txBox="1">
            <a:spLocks/>
          </p:cNvSpPr>
          <p:nvPr/>
        </p:nvSpPr>
        <p:spPr bwMode="auto">
          <a:xfrm>
            <a:off x="0" y="0"/>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200" b="1" dirty="0">
                <a:effectLst>
                  <a:outerShdw blurRad="38100" dist="38100" dir="2700000" algn="tl">
                    <a:srgbClr val="000000">
                      <a:alpha val="43137"/>
                    </a:srgbClr>
                  </a:outerShdw>
                </a:effectLst>
                <a:latin typeface="メイリオ"/>
                <a:ea typeface="メイリオ"/>
                <a:cs typeface="メイリオ"/>
              </a:rPr>
              <a:t>下端揺動ゴムの働き</a:t>
            </a:r>
            <a:endParaRPr lang="ja-JP" altLang="ja-JP" sz="3200" b="1" dirty="0">
              <a:latin typeface="メイリオ"/>
              <a:ea typeface="メイリオ"/>
              <a:cs typeface="メイリオ"/>
            </a:endParaRPr>
          </a:p>
        </p:txBody>
      </p:sp>
      <p:grpSp>
        <p:nvGrpSpPr>
          <p:cNvPr id="25" name="図形グループ 24"/>
          <p:cNvGrpSpPr/>
          <p:nvPr/>
        </p:nvGrpSpPr>
        <p:grpSpPr>
          <a:xfrm>
            <a:off x="1072094" y="1052443"/>
            <a:ext cx="1367894" cy="369332"/>
            <a:chOff x="465668" y="1663875"/>
            <a:chExt cx="2860146" cy="369332"/>
          </a:xfrm>
        </p:grpSpPr>
        <p:sp>
          <p:nvSpPr>
            <p:cNvPr id="26" name="角丸四角形 25"/>
            <p:cNvSpPr/>
            <p:nvPr/>
          </p:nvSpPr>
          <p:spPr>
            <a:xfrm>
              <a:off x="465668" y="1680415"/>
              <a:ext cx="2860146" cy="336252"/>
            </a:xfrm>
            <a:prstGeom prst="roundRect">
              <a:avLst>
                <a:gd name="adj"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3516" y="1663875"/>
              <a:ext cx="2584450" cy="369332"/>
            </a:xfrm>
            <a:prstGeom prst="rect">
              <a:avLst/>
            </a:prstGeom>
            <a:noFill/>
          </p:spPr>
          <p:txBody>
            <a:bodyPr wrap="square" rtlCol="0">
              <a:spAutoFit/>
            </a:bodyPr>
            <a:lstStyle/>
            <a:p>
              <a:pPr algn="dist"/>
              <a:r>
                <a:rPr lang="ja-JP" altLang="en-US" b="1" dirty="0">
                  <a:latin typeface="メイリオ"/>
                  <a:ea typeface="メイリオ"/>
                  <a:cs typeface="メイリオ"/>
                </a:rPr>
                <a:t>初期開度</a:t>
              </a:r>
              <a:endParaRPr lang="ja-JP" altLang="ja-JP" b="1" dirty="0">
                <a:latin typeface="メイリオ"/>
                <a:ea typeface="メイリオ"/>
                <a:cs typeface="メイリオ"/>
              </a:endParaRPr>
            </a:p>
          </p:txBody>
        </p:sp>
      </p:grpSp>
      <p:grpSp>
        <p:nvGrpSpPr>
          <p:cNvPr id="29" name="図形グループ 28"/>
          <p:cNvGrpSpPr/>
          <p:nvPr/>
        </p:nvGrpSpPr>
        <p:grpSpPr>
          <a:xfrm>
            <a:off x="3014851" y="1052443"/>
            <a:ext cx="2293408" cy="646331"/>
            <a:chOff x="465668" y="1663875"/>
            <a:chExt cx="2860146" cy="646331"/>
          </a:xfrm>
        </p:grpSpPr>
        <p:sp>
          <p:nvSpPr>
            <p:cNvPr id="30" name="角丸四角形 29"/>
            <p:cNvSpPr/>
            <p:nvPr/>
          </p:nvSpPr>
          <p:spPr>
            <a:xfrm>
              <a:off x="465668" y="1680415"/>
              <a:ext cx="2860146" cy="336252"/>
            </a:xfrm>
            <a:prstGeom prst="roundRect">
              <a:avLst>
                <a:gd name="adj"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603516" y="1663875"/>
              <a:ext cx="2584451" cy="646331"/>
            </a:xfrm>
            <a:prstGeom prst="rect">
              <a:avLst/>
            </a:prstGeom>
            <a:noFill/>
          </p:spPr>
          <p:txBody>
            <a:bodyPr wrap="square" rtlCol="0">
              <a:spAutoFit/>
            </a:bodyPr>
            <a:lstStyle/>
            <a:p>
              <a:pPr algn="dist"/>
              <a:r>
                <a:rPr lang="ja-JP" altLang="en-US" b="1" dirty="0">
                  <a:latin typeface="メイリオ"/>
                  <a:ea typeface="メイリオ"/>
                  <a:cs typeface="メイリオ"/>
                </a:rPr>
                <a:t>第</a:t>
              </a:r>
              <a:r>
                <a:rPr lang="en-US" altLang="ja-JP" b="1" dirty="0">
                  <a:latin typeface="メイリオ"/>
                  <a:ea typeface="メイリオ"/>
                  <a:cs typeface="メイリオ"/>
                </a:rPr>
                <a:t>1</a:t>
              </a:r>
              <a:r>
                <a:rPr lang="ja-JP" altLang="en-US" b="1" dirty="0">
                  <a:latin typeface="メイリオ"/>
                  <a:ea typeface="メイリオ"/>
                  <a:cs typeface="メイリオ"/>
                </a:rPr>
                <a:t>段階 扉体全閉</a:t>
              </a:r>
              <a:endParaRPr lang="ja-JP" altLang="ja-JP" b="1" dirty="0">
                <a:latin typeface="メイリオ"/>
                <a:ea typeface="メイリオ"/>
                <a:cs typeface="メイリオ"/>
              </a:endParaRPr>
            </a:p>
          </p:txBody>
        </p:sp>
      </p:grpSp>
      <p:grpSp>
        <p:nvGrpSpPr>
          <p:cNvPr id="32" name="図形グループ 31"/>
          <p:cNvGrpSpPr/>
          <p:nvPr/>
        </p:nvGrpSpPr>
        <p:grpSpPr>
          <a:xfrm>
            <a:off x="5872163" y="1052443"/>
            <a:ext cx="2913330" cy="369332"/>
            <a:chOff x="465667" y="1663875"/>
            <a:chExt cx="2860147" cy="369332"/>
          </a:xfrm>
        </p:grpSpPr>
        <p:sp>
          <p:nvSpPr>
            <p:cNvPr id="33" name="角丸四角形 32"/>
            <p:cNvSpPr/>
            <p:nvPr/>
          </p:nvSpPr>
          <p:spPr>
            <a:xfrm>
              <a:off x="465668" y="1680415"/>
              <a:ext cx="2860146" cy="336252"/>
            </a:xfrm>
            <a:prstGeom prst="roundRect">
              <a:avLst>
                <a:gd name="adj" fmla="val 5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pc="-300"/>
            </a:p>
          </p:txBody>
        </p:sp>
        <p:sp>
          <p:nvSpPr>
            <p:cNvPr id="34" name="テキスト ボックス 33"/>
            <p:cNvSpPr txBox="1"/>
            <p:nvPr/>
          </p:nvSpPr>
          <p:spPr>
            <a:xfrm>
              <a:off x="465667" y="1663875"/>
              <a:ext cx="2860146" cy="369332"/>
            </a:xfrm>
            <a:prstGeom prst="rect">
              <a:avLst/>
            </a:prstGeom>
            <a:noFill/>
          </p:spPr>
          <p:txBody>
            <a:bodyPr wrap="square" rtlCol="0">
              <a:spAutoFit/>
            </a:bodyPr>
            <a:lstStyle/>
            <a:p>
              <a:pPr algn="dist"/>
              <a:r>
                <a:rPr lang="ja-JP" altLang="en-US" b="1" spc="-150" dirty="0">
                  <a:latin typeface="メイリオ"/>
                  <a:ea typeface="メイリオ"/>
                  <a:cs typeface="メイリオ"/>
                </a:rPr>
                <a:t>第</a:t>
              </a:r>
              <a:r>
                <a:rPr lang="en-US" altLang="ja-JP" b="1" spc="-150" dirty="0">
                  <a:latin typeface="メイリオ"/>
                  <a:ea typeface="メイリオ"/>
                  <a:cs typeface="メイリオ"/>
                </a:rPr>
                <a:t>2</a:t>
              </a:r>
              <a:r>
                <a:rPr lang="ja-JP" altLang="en-US" b="1" spc="-150" dirty="0">
                  <a:latin typeface="メイリオ"/>
                  <a:ea typeface="メイリオ"/>
                  <a:cs typeface="メイリオ"/>
                </a:rPr>
                <a:t>段階 下端揺動ゴム全閉</a:t>
              </a:r>
              <a:endParaRPr lang="ja-JP" altLang="ja-JP" b="1" spc="-150" dirty="0">
                <a:latin typeface="メイリオ"/>
                <a:ea typeface="メイリオ"/>
                <a:cs typeface="メイリオ"/>
              </a:endParaRPr>
            </a:p>
          </p:txBody>
        </p:sp>
      </p:grpSp>
      <p:cxnSp>
        <p:nvCxnSpPr>
          <p:cNvPr id="36" name="直線コネクタ 35"/>
          <p:cNvCxnSpPr/>
          <p:nvPr/>
        </p:nvCxnSpPr>
        <p:spPr>
          <a:xfrm>
            <a:off x="447675" y="5865890"/>
            <a:ext cx="2838450" cy="329"/>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grpSp>
        <p:nvGrpSpPr>
          <p:cNvPr id="60" name="図形グループ 59"/>
          <p:cNvGrpSpPr/>
          <p:nvPr/>
        </p:nvGrpSpPr>
        <p:grpSpPr>
          <a:xfrm>
            <a:off x="1661273" y="6337299"/>
            <a:ext cx="712788" cy="180128"/>
            <a:chOff x="1661273" y="6337299"/>
            <a:chExt cx="712788" cy="180128"/>
          </a:xfrm>
        </p:grpSpPr>
        <p:cxnSp>
          <p:nvCxnSpPr>
            <p:cNvPr id="66" name="直線コネクタ 65"/>
            <p:cNvCxnSpPr/>
            <p:nvPr/>
          </p:nvCxnSpPr>
          <p:spPr>
            <a:xfrm>
              <a:off x="1661273" y="6517426"/>
              <a:ext cx="712788"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直線コネクタ 66"/>
            <p:cNvCxnSpPr/>
            <p:nvPr/>
          </p:nvCxnSpPr>
          <p:spPr>
            <a:xfrm flipH="1" flipV="1">
              <a:off x="1661275" y="6337299"/>
              <a:ext cx="1" cy="180128"/>
            </a:xfrm>
            <a:prstGeom prst="line">
              <a:avLst/>
            </a:prstGeom>
            <a:ln w="1905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grpSp>
        <p:nvGrpSpPr>
          <p:cNvPr id="39" name="図形グループ 38"/>
          <p:cNvGrpSpPr/>
          <p:nvPr/>
        </p:nvGrpSpPr>
        <p:grpSpPr>
          <a:xfrm>
            <a:off x="2233217" y="6358678"/>
            <a:ext cx="1430073" cy="307777"/>
            <a:chOff x="5544830" y="5026024"/>
            <a:chExt cx="1430073" cy="307777"/>
          </a:xfrm>
        </p:grpSpPr>
        <p:sp>
          <p:nvSpPr>
            <p:cNvPr id="40" name="角丸四角形 39"/>
            <p:cNvSpPr/>
            <p:nvPr/>
          </p:nvSpPr>
          <p:spPr>
            <a:xfrm>
              <a:off x="5544830" y="5038697"/>
              <a:ext cx="1430073" cy="278613"/>
            </a:xfrm>
            <a:prstGeom prst="roundRect">
              <a:avLst>
                <a:gd name="adj" fmla="val 50000"/>
              </a:avLst>
            </a:prstGeom>
            <a:solidFill>
              <a:srgbClr val="DCB5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5586836" y="5026024"/>
              <a:ext cx="1326854" cy="307777"/>
            </a:xfrm>
            <a:prstGeom prst="rect">
              <a:avLst/>
            </a:prstGeom>
            <a:noFill/>
          </p:spPr>
          <p:txBody>
            <a:bodyPr wrap="square" rtlCol="0">
              <a:spAutoFit/>
            </a:bodyPr>
            <a:lstStyle/>
            <a:p>
              <a:pPr algn="dist"/>
              <a:r>
                <a:rPr lang="ja-JP" altLang="en-US" sz="1400" b="1" dirty="0">
                  <a:latin typeface="メイリオ"/>
                  <a:ea typeface="メイリオ"/>
                  <a:cs typeface="メイリオ"/>
                </a:rPr>
                <a:t>下端揺動ゴム</a:t>
              </a:r>
              <a:endParaRPr lang="ja-JP" altLang="ja-JP" sz="1400" b="1" dirty="0">
                <a:latin typeface="メイリオ"/>
                <a:ea typeface="メイリオ"/>
                <a:cs typeface="メイリオ"/>
              </a:endParaRPr>
            </a:p>
          </p:txBody>
        </p:sp>
      </p:grpSp>
      <p:cxnSp>
        <p:nvCxnSpPr>
          <p:cNvPr id="76" name="直線コネクタ 75"/>
          <p:cNvCxnSpPr/>
          <p:nvPr/>
        </p:nvCxnSpPr>
        <p:spPr>
          <a:xfrm flipH="1" flipV="1">
            <a:off x="2554671" y="5001072"/>
            <a:ext cx="428507" cy="447377"/>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72" name="図形グループ 71"/>
          <p:cNvGrpSpPr/>
          <p:nvPr/>
        </p:nvGrpSpPr>
        <p:grpSpPr>
          <a:xfrm>
            <a:off x="2811728" y="5186637"/>
            <a:ext cx="1310267" cy="307777"/>
            <a:chOff x="5544830" y="5026024"/>
            <a:chExt cx="1430073" cy="307777"/>
          </a:xfrm>
        </p:grpSpPr>
        <p:sp>
          <p:nvSpPr>
            <p:cNvPr id="73" name="角丸四角形 72"/>
            <p:cNvSpPr/>
            <p:nvPr/>
          </p:nvSpPr>
          <p:spPr>
            <a:xfrm>
              <a:off x="5544830" y="5038697"/>
              <a:ext cx="1430073" cy="278613"/>
            </a:xfrm>
            <a:prstGeom prst="roundRect">
              <a:avLst>
                <a:gd name="adj" fmla="val 50000"/>
              </a:avLst>
            </a:prstGeom>
            <a:solidFill>
              <a:srgbClr val="DCB5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5586836" y="5026024"/>
              <a:ext cx="1388067" cy="307777"/>
            </a:xfrm>
            <a:prstGeom prst="rect">
              <a:avLst/>
            </a:prstGeom>
            <a:noFill/>
          </p:spPr>
          <p:txBody>
            <a:bodyPr wrap="square" rtlCol="0">
              <a:spAutoFit/>
            </a:bodyPr>
            <a:lstStyle/>
            <a:p>
              <a:pPr algn="dist"/>
              <a:r>
                <a:rPr lang="ja-JP" altLang="en-US" sz="1400" b="1" dirty="0">
                  <a:latin typeface="メイリオ"/>
                  <a:ea typeface="メイリオ"/>
                  <a:cs typeface="メイリオ"/>
                </a:rPr>
                <a:t>背面フロート</a:t>
              </a:r>
              <a:endParaRPr lang="ja-JP" altLang="ja-JP" sz="1400" b="1" dirty="0">
                <a:latin typeface="メイリオ"/>
                <a:ea typeface="メイリオ"/>
                <a:cs typeface="メイリオ"/>
              </a:endParaRPr>
            </a:p>
          </p:txBody>
        </p:sp>
      </p:grpSp>
      <p:cxnSp>
        <p:nvCxnSpPr>
          <p:cNvPr id="78" name="直線コネクタ 77"/>
          <p:cNvCxnSpPr/>
          <p:nvPr/>
        </p:nvCxnSpPr>
        <p:spPr>
          <a:xfrm>
            <a:off x="3669640" y="4791481"/>
            <a:ext cx="2163763"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3587090" y="4358493"/>
            <a:ext cx="897467" cy="461665"/>
          </a:xfrm>
          <a:prstGeom prst="rect">
            <a:avLst/>
          </a:prstGeom>
          <a:noFill/>
        </p:spPr>
        <p:txBody>
          <a:bodyPr wrap="square" rtlCol="0">
            <a:spAutoFit/>
          </a:bodyPr>
          <a:lstStyle/>
          <a:p>
            <a:pPr algn="dist"/>
            <a:r>
              <a:rPr lang="ja-JP" altLang="en-US" sz="1200" b="1" spc="-300" dirty="0">
                <a:solidFill>
                  <a:srgbClr val="0000FF"/>
                </a:solidFill>
                <a:latin typeface="メイリオ"/>
                <a:ea typeface="メイリオ"/>
                <a:cs typeface="メイリオ"/>
              </a:rPr>
              <a:t>吐口高さの</a:t>
            </a:r>
            <a:endParaRPr lang="en-US" altLang="ja-JP" sz="1200" b="1" spc="-300" dirty="0">
              <a:solidFill>
                <a:srgbClr val="0000FF"/>
              </a:solidFill>
              <a:latin typeface="メイリオ"/>
              <a:ea typeface="メイリオ"/>
              <a:cs typeface="メイリオ"/>
            </a:endParaRPr>
          </a:p>
          <a:p>
            <a:pPr algn="dist"/>
            <a:r>
              <a:rPr lang="ja-JP" altLang="en-US" sz="1200" b="1" spc="-300" dirty="0">
                <a:solidFill>
                  <a:srgbClr val="0000FF"/>
                </a:solidFill>
                <a:latin typeface="メイリオ"/>
                <a:ea typeface="メイリオ"/>
                <a:cs typeface="メイリオ"/>
              </a:rPr>
              <a:t>約</a:t>
            </a:r>
            <a:r>
              <a:rPr lang="en-US" altLang="ja-JP" sz="1200" b="1" spc="-300" dirty="0">
                <a:solidFill>
                  <a:srgbClr val="0000FF"/>
                </a:solidFill>
                <a:latin typeface="メイリオ"/>
                <a:ea typeface="メイリオ"/>
                <a:cs typeface="メイリオ"/>
              </a:rPr>
              <a:t>7</a:t>
            </a:r>
            <a:r>
              <a:rPr lang="ja-JP" altLang="en-US" sz="1200" b="1" spc="-300" dirty="0">
                <a:solidFill>
                  <a:srgbClr val="0000FF"/>
                </a:solidFill>
                <a:latin typeface="メイリオ"/>
                <a:ea typeface="メイリオ"/>
                <a:cs typeface="メイリオ"/>
              </a:rPr>
              <a:t>割水深</a:t>
            </a:r>
            <a:endParaRPr lang="en-US" altLang="ja-JP" sz="1200" b="1" spc="-300" dirty="0">
              <a:solidFill>
                <a:srgbClr val="0000FF"/>
              </a:solidFill>
              <a:latin typeface="メイリオ"/>
              <a:ea typeface="メイリオ"/>
              <a:cs typeface="メイリオ"/>
            </a:endParaRPr>
          </a:p>
        </p:txBody>
      </p:sp>
      <p:cxnSp>
        <p:nvCxnSpPr>
          <p:cNvPr id="80" name="直線コネクタ 79"/>
          <p:cNvCxnSpPr/>
          <p:nvPr/>
        </p:nvCxnSpPr>
        <p:spPr>
          <a:xfrm>
            <a:off x="6250566" y="4531435"/>
            <a:ext cx="2163763"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6168016" y="4079397"/>
            <a:ext cx="897467" cy="461665"/>
          </a:xfrm>
          <a:prstGeom prst="rect">
            <a:avLst/>
          </a:prstGeom>
          <a:noFill/>
        </p:spPr>
        <p:txBody>
          <a:bodyPr wrap="square" rtlCol="0">
            <a:spAutoFit/>
          </a:bodyPr>
          <a:lstStyle/>
          <a:p>
            <a:pPr algn="dist"/>
            <a:r>
              <a:rPr lang="ja-JP" altLang="en-US" sz="1200" b="1" spc="-300" dirty="0">
                <a:solidFill>
                  <a:srgbClr val="0000FF"/>
                </a:solidFill>
                <a:latin typeface="メイリオ"/>
                <a:ea typeface="メイリオ"/>
                <a:cs typeface="メイリオ"/>
              </a:rPr>
              <a:t>吐口高さの</a:t>
            </a:r>
            <a:endParaRPr lang="en-US" altLang="ja-JP" sz="1200" b="1" spc="-300" dirty="0">
              <a:solidFill>
                <a:srgbClr val="0000FF"/>
              </a:solidFill>
              <a:latin typeface="メイリオ"/>
              <a:ea typeface="メイリオ"/>
              <a:cs typeface="メイリオ"/>
            </a:endParaRPr>
          </a:p>
          <a:p>
            <a:pPr algn="dist"/>
            <a:r>
              <a:rPr lang="ja-JP" altLang="en-US" sz="1200" b="1" spc="-300" dirty="0">
                <a:solidFill>
                  <a:srgbClr val="0000FF"/>
                </a:solidFill>
                <a:latin typeface="メイリオ"/>
                <a:ea typeface="メイリオ"/>
                <a:cs typeface="メイリオ"/>
              </a:rPr>
              <a:t>約</a:t>
            </a:r>
            <a:r>
              <a:rPr lang="en-US" altLang="ja-JP" sz="1200" b="1" spc="-300" dirty="0">
                <a:solidFill>
                  <a:srgbClr val="0000FF"/>
                </a:solidFill>
                <a:latin typeface="メイリオ"/>
                <a:ea typeface="メイリオ"/>
                <a:cs typeface="メイリオ"/>
              </a:rPr>
              <a:t>8</a:t>
            </a:r>
            <a:r>
              <a:rPr lang="ja-JP" altLang="en-US" sz="1200" b="1" spc="-300" dirty="0">
                <a:solidFill>
                  <a:srgbClr val="0000FF"/>
                </a:solidFill>
                <a:latin typeface="メイリオ"/>
                <a:ea typeface="メイリオ"/>
                <a:cs typeface="メイリオ"/>
              </a:rPr>
              <a:t>割水深</a:t>
            </a:r>
            <a:endParaRPr lang="en-US" altLang="ja-JP" sz="1200" b="1" spc="-300" dirty="0">
              <a:solidFill>
                <a:srgbClr val="0000FF"/>
              </a:solidFill>
              <a:latin typeface="メイリオ"/>
              <a:ea typeface="メイリオ"/>
              <a:cs typeface="メイリオ"/>
            </a:endParaRPr>
          </a:p>
        </p:txBody>
      </p:sp>
      <p:cxnSp>
        <p:nvCxnSpPr>
          <p:cNvPr id="85" name="直線コネクタ 84"/>
          <p:cNvCxnSpPr/>
          <p:nvPr/>
        </p:nvCxnSpPr>
        <p:spPr>
          <a:xfrm>
            <a:off x="1492250" y="4889500"/>
            <a:ext cx="377883" cy="376818"/>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82" name="図形グループ 81"/>
          <p:cNvGrpSpPr/>
          <p:nvPr/>
        </p:nvGrpSpPr>
        <p:grpSpPr>
          <a:xfrm>
            <a:off x="305808" y="4783791"/>
            <a:ext cx="1310267" cy="307777"/>
            <a:chOff x="5544830" y="5026024"/>
            <a:chExt cx="1430073" cy="307777"/>
          </a:xfrm>
        </p:grpSpPr>
        <p:sp>
          <p:nvSpPr>
            <p:cNvPr id="83" name="角丸四角形 82"/>
            <p:cNvSpPr/>
            <p:nvPr/>
          </p:nvSpPr>
          <p:spPr>
            <a:xfrm>
              <a:off x="5544830" y="5038697"/>
              <a:ext cx="1430073" cy="278613"/>
            </a:xfrm>
            <a:prstGeom prst="roundRect">
              <a:avLst>
                <a:gd name="adj" fmla="val 50000"/>
              </a:avLst>
            </a:prstGeom>
            <a:solidFill>
              <a:srgbClr val="DCB5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5586836" y="5026024"/>
              <a:ext cx="1388067" cy="307777"/>
            </a:xfrm>
            <a:prstGeom prst="rect">
              <a:avLst/>
            </a:prstGeom>
            <a:noFill/>
          </p:spPr>
          <p:txBody>
            <a:bodyPr wrap="square" rtlCol="0">
              <a:spAutoFit/>
            </a:bodyPr>
            <a:lstStyle/>
            <a:p>
              <a:pPr algn="dist"/>
              <a:r>
                <a:rPr lang="ja-JP" altLang="en-US" sz="1400" b="1" dirty="0">
                  <a:latin typeface="メイリオ"/>
                  <a:ea typeface="メイリオ"/>
                  <a:cs typeface="メイリオ"/>
                </a:rPr>
                <a:t>内部フロート</a:t>
              </a:r>
              <a:endParaRPr lang="ja-JP" altLang="ja-JP" sz="1400" b="1" dirty="0">
                <a:latin typeface="メイリオ"/>
                <a:ea typeface="メイリオ"/>
                <a:cs typeface="メイリオ"/>
              </a:endParaRPr>
            </a:p>
          </p:txBody>
        </p:sp>
      </p:grpSp>
      <p:cxnSp>
        <p:nvCxnSpPr>
          <p:cNvPr id="88" name="直線コネクタ 87"/>
          <p:cNvCxnSpPr/>
          <p:nvPr/>
        </p:nvCxnSpPr>
        <p:spPr>
          <a:xfrm>
            <a:off x="1492250" y="3950106"/>
            <a:ext cx="377883" cy="376818"/>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8472"/>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12738" y="1541911"/>
            <a:ext cx="4056062" cy="4488567"/>
          </a:xfrm>
          <a:prstGeom prst="rect">
            <a:avLst/>
          </a:prstGeom>
          <a:noFill/>
          <a:ln w="9525">
            <a:noFill/>
            <a:miter lim="800000"/>
            <a:headEnd/>
            <a:tailEnd/>
          </a:ln>
        </p:spPr>
      </p:pic>
      <p:pic>
        <p:nvPicPr>
          <p:cNvPr id="36889" name="図 5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014913" y="1772890"/>
            <a:ext cx="3738562" cy="4137212"/>
          </a:xfrm>
          <a:prstGeom prst="rect">
            <a:avLst/>
          </a:prstGeom>
          <a:noFill/>
          <a:ln w="9525">
            <a:noFill/>
            <a:miter lim="800000"/>
            <a:headEnd/>
            <a:tailEnd/>
          </a:ln>
        </p:spPr>
      </p:pic>
      <p:cxnSp>
        <p:nvCxnSpPr>
          <p:cNvPr id="45" name="直線コネクタ 44"/>
          <p:cNvCxnSpPr/>
          <p:nvPr/>
        </p:nvCxnSpPr>
        <p:spPr>
          <a:xfrm flipV="1">
            <a:off x="2357427" y="950916"/>
            <a:ext cx="0" cy="5774267"/>
          </a:xfrm>
          <a:prstGeom prst="line">
            <a:avLst/>
          </a:prstGeom>
          <a:ln w="28575" cmpd="sng">
            <a:solidFill>
              <a:srgbClr val="FF66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355850" y="4153966"/>
            <a:ext cx="2163763"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177800" y="4393148"/>
            <a:ext cx="2163763"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30" name="右矢印 29"/>
          <p:cNvSpPr/>
          <p:nvPr/>
        </p:nvSpPr>
        <p:spPr>
          <a:xfrm rot="5400000">
            <a:off x="1736693" y="4539228"/>
            <a:ext cx="425450" cy="304743"/>
          </a:xfrm>
          <a:prstGeom prst="rightArrow">
            <a:avLst/>
          </a:prstGeom>
          <a:gradFill flip="none" rotWithShape="1">
            <a:gsLst>
              <a:gs pos="18000">
                <a:srgbClr val="FF6300"/>
              </a:gs>
              <a:gs pos="76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33" name="直線コネクタ 32"/>
          <p:cNvCxnSpPr/>
          <p:nvPr/>
        </p:nvCxnSpPr>
        <p:spPr>
          <a:xfrm>
            <a:off x="6815667" y="4170900"/>
            <a:ext cx="1871133"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4764882" y="4393148"/>
            <a:ext cx="2163763"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2917264" y="2510809"/>
            <a:ext cx="10088" cy="1790498"/>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177800" y="3903010"/>
            <a:ext cx="897467" cy="461665"/>
          </a:xfrm>
          <a:prstGeom prst="rect">
            <a:avLst/>
          </a:prstGeom>
          <a:noFill/>
        </p:spPr>
        <p:txBody>
          <a:bodyPr wrap="square" rtlCol="0">
            <a:spAutoFit/>
          </a:bodyPr>
          <a:lstStyle/>
          <a:p>
            <a:pPr algn="dist"/>
            <a:r>
              <a:rPr lang="ja-JP" altLang="en-US" sz="1200" b="1" spc="-300" dirty="0">
                <a:solidFill>
                  <a:srgbClr val="0000FF"/>
                </a:solidFill>
                <a:latin typeface="メイリオ"/>
                <a:ea typeface="メイリオ"/>
                <a:cs typeface="メイリオ"/>
              </a:rPr>
              <a:t>吐口高さの</a:t>
            </a:r>
            <a:endParaRPr lang="en-US" altLang="ja-JP" sz="1200" b="1" spc="-300" dirty="0">
              <a:solidFill>
                <a:srgbClr val="0000FF"/>
              </a:solidFill>
              <a:latin typeface="メイリオ"/>
              <a:ea typeface="メイリオ"/>
              <a:cs typeface="メイリオ"/>
            </a:endParaRPr>
          </a:p>
          <a:p>
            <a:pPr algn="dist"/>
            <a:r>
              <a:rPr lang="ja-JP" altLang="en-US" sz="1200" b="1" spc="-300" dirty="0">
                <a:solidFill>
                  <a:srgbClr val="0000FF"/>
                </a:solidFill>
                <a:latin typeface="メイリオ"/>
                <a:ea typeface="メイリオ"/>
                <a:cs typeface="メイリオ"/>
              </a:rPr>
              <a:t>約</a:t>
            </a:r>
            <a:r>
              <a:rPr lang="en-US" altLang="ja-JP" sz="1200" b="1" spc="-300" dirty="0">
                <a:solidFill>
                  <a:srgbClr val="0000FF"/>
                </a:solidFill>
                <a:latin typeface="メイリオ"/>
                <a:ea typeface="メイリオ"/>
                <a:cs typeface="メイリオ"/>
              </a:rPr>
              <a:t>7</a:t>
            </a:r>
            <a:r>
              <a:rPr lang="ja-JP" altLang="en-US" sz="1200" b="1" spc="-300" dirty="0">
                <a:solidFill>
                  <a:srgbClr val="0000FF"/>
                </a:solidFill>
                <a:latin typeface="メイリオ"/>
                <a:ea typeface="メイリオ"/>
                <a:cs typeface="メイリオ"/>
              </a:rPr>
              <a:t>割水深</a:t>
            </a:r>
            <a:endParaRPr lang="en-US" altLang="ja-JP" sz="1200" b="1" spc="-300" dirty="0">
              <a:solidFill>
                <a:srgbClr val="0000FF"/>
              </a:solidFill>
              <a:latin typeface="メイリオ"/>
              <a:ea typeface="メイリオ"/>
              <a:cs typeface="メイリオ"/>
            </a:endParaRPr>
          </a:p>
        </p:txBody>
      </p:sp>
      <p:sp>
        <p:nvSpPr>
          <p:cNvPr id="51" name="テキスト ボックス 50"/>
          <p:cNvSpPr txBox="1"/>
          <p:nvPr/>
        </p:nvSpPr>
        <p:spPr>
          <a:xfrm>
            <a:off x="3681941" y="3672177"/>
            <a:ext cx="897467" cy="461665"/>
          </a:xfrm>
          <a:prstGeom prst="rect">
            <a:avLst/>
          </a:prstGeom>
          <a:noFill/>
        </p:spPr>
        <p:txBody>
          <a:bodyPr wrap="square" rtlCol="0">
            <a:spAutoFit/>
          </a:bodyPr>
          <a:lstStyle/>
          <a:p>
            <a:pPr algn="dist"/>
            <a:r>
              <a:rPr lang="ja-JP" altLang="en-US" sz="1200" b="1" spc="-300" dirty="0">
                <a:solidFill>
                  <a:srgbClr val="0000FF"/>
                </a:solidFill>
                <a:latin typeface="メイリオ"/>
                <a:ea typeface="メイリオ"/>
                <a:cs typeface="メイリオ"/>
              </a:rPr>
              <a:t>吐口高さの</a:t>
            </a:r>
            <a:endParaRPr lang="en-US" altLang="ja-JP" sz="1200" b="1" spc="-300" dirty="0">
              <a:solidFill>
                <a:srgbClr val="0000FF"/>
              </a:solidFill>
              <a:latin typeface="メイリオ"/>
              <a:ea typeface="メイリオ"/>
              <a:cs typeface="メイリオ"/>
            </a:endParaRPr>
          </a:p>
          <a:p>
            <a:pPr algn="dist"/>
            <a:r>
              <a:rPr lang="ja-JP" altLang="en-US" sz="1200" b="1" spc="-300" dirty="0">
                <a:solidFill>
                  <a:srgbClr val="0000FF"/>
                </a:solidFill>
                <a:latin typeface="メイリオ"/>
                <a:ea typeface="メイリオ"/>
                <a:cs typeface="メイリオ"/>
              </a:rPr>
              <a:t>約</a:t>
            </a:r>
            <a:r>
              <a:rPr lang="en-US" altLang="ja-JP" sz="1200" b="1" spc="-300" dirty="0">
                <a:solidFill>
                  <a:srgbClr val="0000FF"/>
                </a:solidFill>
                <a:latin typeface="メイリオ"/>
                <a:ea typeface="メイリオ"/>
                <a:cs typeface="メイリオ"/>
              </a:rPr>
              <a:t>8</a:t>
            </a:r>
            <a:r>
              <a:rPr lang="ja-JP" altLang="en-US" sz="1200" b="1" spc="-300" dirty="0">
                <a:solidFill>
                  <a:srgbClr val="0000FF"/>
                </a:solidFill>
                <a:latin typeface="メイリオ"/>
                <a:ea typeface="メイリオ"/>
                <a:cs typeface="メイリオ"/>
              </a:rPr>
              <a:t>割水深</a:t>
            </a:r>
            <a:endParaRPr lang="en-US" altLang="ja-JP" sz="1200" b="1" spc="-300" dirty="0">
              <a:solidFill>
                <a:srgbClr val="0000FF"/>
              </a:solidFill>
              <a:latin typeface="メイリオ"/>
              <a:ea typeface="メイリオ"/>
              <a:cs typeface="メイリオ"/>
            </a:endParaRPr>
          </a:p>
        </p:txBody>
      </p:sp>
      <p:sp>
        <p:nvSpPr>
          <p:cNvPr id="54" name="テキスト ボックス 53"/>
          <p:cNvSpPr txBox="1"/>
          <p:nvPr/>
        </p:nvSpPr>
        <p:spPr>
          <a:xfrm>
            <a:off x="4778375" y="3903010"/>
            <a:ext cx="897467" cy="461665"/>
          </a:xfrm>
          <a:prstGeom prst="rect">
            <a:avLst/>
          </a:prstGeom>
          <a:noFill/>
        </p:spPr>
        <p:txBody>
          <a:bodyPr wrap="square" rtlCol="0">
            <a:spAutoFit/>
          </a:bodyPr>
          <a:lstStyle/>
          <a:p>
            <a:pPr algn="dist"/>
            <a:r>
              <a:rPr lang="ja-JP" altLang="en-US" sz="1200" b="1" spc="-300" dirty="0">
                <a:solidFill>
                  <a:srgbClr val="0000FF"/>
                </a:solidFill>
                <a:latin typeface="メイリオ"/>
                <a:ea typeface="メイリオ"/>
                <a:cs typeface="メイリオ"/>
              </a:rPr>
              <a:t>吐口高さの</a:t>
            </a:r>
            <a:endParaRPr lang="en-US" altLang="ja-JP" sz="1200" b="1" spc="-300" dirty="0">
              <a:solidFill>
                <a:srgbClr val="0000FF"/>
              </a:solidFill>
              <a:latin typeface="メイリオ"/>
              <a:ea typeface="メイリオ"/>
              <a:cs typeface="メイリオ"/>
            </a:endParaRPr>
          </a:p>
          <a:p>
            <a:pPr algn="dist"/>
            <a:r>
              <a:rPr lang="ja-JP" altLang="en-US" sz="1200" b="1" spc="-300" dirty="0">
                <a:solidFill>
                  <a:srgbClr val="0000FF"/>
                </a:solidFill>
                <a:latin typeface="メイリオ"/>
                <a:ea typeface="メイリオ"/>
                <a:cs typeface="メイリオ"/>
              </a:rPr>
              <a:t>約</a:t>
            </a:r>
            <a:r>
              <a:rPr lang="en-US" altLang="ja-JP" sz="1200" b="1" spc="-300" dirty="0">
                <a:solidFill>
                  <a:srgbClr val="0000FF"/>
                </a:solidFill>
                <a:latin typeface="メイリオ"/>
                <a:ea typeface="メイリオ"/>
                <a:cs typeface="メイリオ"/>
              </a:rPr>
              <a:t>7</a:t>
            </a:r>
            <a:r>
              <a:rPr lang="ja-JP" altLang="en-US" sz="1200" b="1" spc="-300" dirty="0">
                <a:solidFill>
                  <a:srgbClr val="0000FF"/>
                </a:solidFill>
                <a:latin typeface="メイリオ"/>
                <a:ea typeface="メイリオ"/>
                <a:cs typeface="メイリオ"/>
              </a:rPr>
              <a:t>割水深</a:t>
            </a:r>
            <a:endParaRPr lang="en-US" altLang="ja-JP" sz="1200" b="1" spc="-300" dirty="0">
              <a:solidFill>
                <a:srgbClr val="0000FF"/>
              </a:solidFill>
              <a:latin typeface="メイリオ"/>
              <a:ea typeface="メイリオ"/>
              <a:cs typeface="メイリオ"/>
            </a:endParaRPr>
          </a:p>
        </p:txBody>
      </p:sp>
      <p:sp>
        <p:nvSpPr>
          <p:cNvPr id="55" name="テキスト ボックス 54"/>
          <p:cNvSpPr txBox="1"/>
          <p:nvPr/>
        </p:nvSpPr>
        <p:spPr>
          <a:xfrm>
            <a:off x="6754283" y="3672177"/>
            <a:ext cx="897467" cy="461665"/>
          </a:xfrm>
          <a:prstGeom prst="rect">
            <a:avLst/>
          </a:prstGeom>
          <a:noFill/>
        </p:spPr>
        <p:txBody>
          <a:bodyPr wrap="square" rtlCol="0">
            <a:spAutoFit/>
          </a:bodyPr>
          <a:lstStyle/>
          <a:p>
            <a:pPr algn="dist"/>
            <a:r>
              <a:rPr lang="ja-JP" altLang="en-US" sz="1200" b="1" spc="-300" dirty="0">
                <a:solidFill>
                  <a:srgbClr val="0000FF"/>
                </a:solidFill>
                <a:latin typeface="メイリオ"/>
                <a:ea typeface="メイリオ"/>
                <a:cs typeface="メイリオ"/>
              </a:rPr>
              <a:t>吐口高さの</a:t>
            </a:r>
            <a:endParaRPr lang="en-US" altLang="ja-JP" sz="1200" b="1" spc="-300" dirty="0">
              <a:solidFill>
                <a:srgbClr val="0000FF"/>
              </a:solidFill>
              <a:latin typeface="メイリオ"/>
              <a:ea typeface="メイリオ"/>
              <a:cs typeface="メイリオ"/>
            </a:endParaRPr>
          </a:p>
          <a:p>
            <a:pPr algn="dist"/>
            <a:r>
              <a:rPr lang="ja-JP" altLang="en-US" sz="1200" b="1" spc="-300" dirty="0">
                <a:solidFill>
                  <a:srgbClr val="0000FF"/>
                </a:solidFill>
                <a:latin typeface="メイリオ"/>
                <a:ea typeface="メイリオ"/>
                <a:cs typeface="メイリオ"/>
              </a:rPr>
              <a:t>約</a:t>
            </a:r>
            <a:r>
              <a:rPr lang="en-US" altLang="ja-JP" sz="1200" b="1" spc="-300" dirty="0">
                <a:solidFill>
                  <a:srgbClr val="0000FF"/>
                </a:solidFill>
                <a:latin typeface="メイリオ"/>
                <a:ea typeface="メイリオ"/>
                <a:cs typeface="メイリオ"/>
              </a:rPr>
              <a:t>8</a:t>
            </a:r>
            <a:r>
              <a:rPr lang="ja-JP" altLang="en-US" sz="1200" b="1" spc="-300" dirty="0">
                <a:solidFill>
                  <a:srgbClr val="0000FF"/>
                </a:solidFill>
                <a:latin typeface="メイリオ"/>
                <a:ea typeface="メイリオ"/>
                <a:cs typeface="メイリオ"/>
              </a:rPr>
              <a:t>割水深</a:t>
            </a:r>
            <a:endParaRPr lang="en-US" altLang="ja-JP" sz="1200" b="1" spc="-300" dirty="0">
              <a:solidFill>
                <a:srgbClr val="0000FF"/>
              </a:solidFill>
              <a:latin typeface="メイリオ"/>
              <a:ea typeface="メイリオ"/>
              <a:cs typeface="メイリオ"/>
            </a:endParaRPr>
          </a:p>
        </p:txBody>
      </p:sp>
      <p:grpSp>
        <p:nvGrpSpPr>
          <p:cNvPr id="9" name="図形グループ 8"/>
          <p:cNvGrpSpPr/>
          <p:nvPr/>
        </p:nvGrpSpPr>
        <p:grpSpPr>
          <a:xfrm>
            <a:off x="440267" y="1009352"/>
            <a:ext cx="1686925" cy="528796"/>
            <a:chOff x="465668" y="1899738"/>
            <a:chExt cx="1642797" cy="659220"/>
          </a:xfrm>
        </p:grpSpPr>
        <p:sp>
          <p:nvSpPr>
            <p:cNvPr id="57" name="角丸四角形 56"/>
            <p:cNvSpPr/>
            <p:nvPr/>
          </p:nvSpPr>
          <p:spPr>
            <a:xfrm>
              <a:off x="465668" y="1922375"/>
              <a:ext cx="1642797" cy="623341"/>
            </a:xfrm>
            <a:prstGeom prst="roundRect">
              <a:avLst>
                <a:gd name="adj" fmla="val 24503"/>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558059" y="1899738"/>
              <a:ext cx="1484444" cy="659220"/>
            </a:xfrm>
            <a:prstGeom prst="rect">
              <a:avLst/>
            </a:prstGeom>
            <a:noFill/>
          </p:spPr>
          <p:txBody>
            <a:bodyPr wrap="square" rtlCol="0">
              <a:spAutoFit/>
            </a:bodyPr>
            <a:lstStyle/>
            <a:p>
              <a:pPr algn="ctr">
                <a:lnSpc>
                  <a:spcPct val="90000"/>
                </a:lnSpc>
              </a:pPr>
              <a:r>
                <a:rPr lang="ja-JP" altLang="en-US" sz="1600" b="1" dirty="0">
                  <a:latin typeface="メイリオ"/>
                  <a:ea typeface="メイリオ"/>
                  <a:cs typeface="メイリオ"/>
                </a:rPr>
                <a:t>第１段階</a:t>
              </a:r>
            </a:p>
            <a:p>
              <a:pPr algn="ctr">
                <a:lnSpc>
                  <a:spcPct val="90000"/>
                </a:lnSpc>
              </a:pPr>
              <a:r>
                <a:rPr lang="ja-JP" altLang="en-US" sz="1600" b="1" dirty="0">
                  <a:latin typeface="メイリオ"/>
                  <a:ea typeface="メイリオ"/>
                  <a:cs typeface="メイリオ"/>
                </a:rPr>
                <a:t>扉体全閉</a:t>
              </a:r>
              <a:endParaRPr lang="en-US" altLang="ja-JP" sz="1600" b="1" dirty="0">
                <a:latin typeface="メイリオ"/>
                <a:ea typeface="メイリオ"/>
                <a:cs typeface="メイリオ"/>
              </a:endParaRPr>
            </a:p>
          </p:txBody>
        </p:sp>
      </p:grpSp>
      <p:sp>
        <p:nvSpPr>
          <p:cNvPr id="59" name="タイトル 3"/>
          <p:cNvSpPr txBox="1">
            <a:spLocks/>
          </p:cNvSpPr>
          <p:nvPr/>
        </p:nvSpPr>
        <p:spPr bwMode="auto">
          <a:xfrm>
            <a:off x="0" y="0"/>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200" b="1" dirty="0">
                <a:effectLst>
                  <a:outerShdw blurRad="38100" dist="38100" dir="2700000" algn="tl">
                    <a:srgbClr val="000000">
                      <a:alpha val="43137"/>
                    </a:srgbClr>
                  </a:outerShdw>
                </a:effectLst>
                <a:latin typeface="メイリオ"/>
                <a:ea typeface="メイリオ"/>
                <a:cs typeface="メイリオ"/>
              </a:rPr>
              <a:t>下端揺動ゴムと内部フロートの働き</a:t>
            </a:r>
            <a:endParaRPr lang="ja-JP" altLang="ja-JP" sz="3200" b="1" dirty="0">
              <a:latin typeface="メイリオ"/>
              <a:ea typeface="メイリオ"/>
              <a:cs typeface="メイリオ"/>
            </a:endParaRPr>
          </a:p>
        </p:txBody>
      </p:sp>
      <p:grpSp>
        <p:nvGrpSpPr>
          <p:cNvPr id="60" name="図形グループ 59"/>
          <p:cNvGrpSpPr/>
          <p:nvPr/>
        </p:nvGrpSpPr>
        <p:grpSpPr>
          <a:xfrm>
            <a:off x="2435428" y="1009353"/>
            <a:ext cx="1931082" cy="539635"/>
            <a:chOff x="467616" y="1899738"/>
            <a:chExt cx="1642797" cy="672732"/>
          </a:xfrm>
        </p:grpSpPr>
        <p:sp>
          <p:nvSpPr>
            <p:cNvPr id="61" name="角丸四角形 60"/>
            <p:cNvSpPr/>
            <p:nvPr/>
          </p:nvSpPr>
          <p:spPr>
            <a:xfrm>
              <a:off x="467616" y="1922375"/>
              <a:ext cx="1642797" cy="623341"/>
            </a:xfrm>
            <a:prstGeom prst="roundRect">
              <a:avLst>
                <a:gd name="adj" fmla="val 24503"/>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511863" y="1899738"/>
              <a:ext cx="1554302" cy="672732"/>
            </a:xfrm>
            <a:prstGeom prst="rect">
              <a:avLst/>
            </a:prstGeom>
            <a:noFill/>
          </p:spPr>
          <p:txBody>
            <a:bodyPr wrap="square" rtlCol="0">
              <a:spAutoFit/>
            </a:bodyPr>
            <a:lstStyle/>
            <a:p>
              <a:pPr algn="ctr">
                <a:lnSpc>
                  <a:spcPct val="90000"/>
                </a:lnSpc>
              </a:pPr>
              <a:r>
                <a:rPr lang="ja-JP" altLang="en-US" sz="1600" b="1" dirty="0">
                  <a:latin typeface="メイリオ"/>
                  <a:ea typeface="メイリオ"/>
                  <a:cs typeface="メイリオ"/>
                </a:rPr>
                <a:t>第</a:t>
              </a:r>
              <a:r>
                <a:rPr lang="en-US" altLang="ja-JP" sz="1600" b="1" dirty="0">
                  <a:latin typeface="メイリオ"/>
                  <a:ea typeface="メイリオ"/>
                  <a:cs typeface="メイリオ"/>
                </a:rPr>
                <a:t>2</a:t>
              </a:r>
              <a:r>
                <a:rPr lang="ja-JP" altLang="en-US" sz="1600" b="1" dirty="0">
                  <a:latin typeface="メイリオ"/>
                  <a:ea typeface="メイリオ"/>
                  <a:cs typeface="メイリオ"/>
                </a:rPr>
                <a:t>段階</a:t>
              </a:r>
            </a:p>
            <a:p>
              <a:pPr algn="ctr">
                <a:lnSpc>
                  <a:spcPct val="90000"/>
                </a:lnSpc>
              </a:pPr>
              <a:r>
                <a:rPr lang="ja-JP" altLang="en-US" sz="1600" b="1" dirty="0">
                  <a:latin typeface="メイリオ"/>
                  <a:ea typeface="メイリオ"/>
                  <a:cs typeface="メイリオ"/>
                </a:rPr>
                <a:t>下端揺動ゴム全閉</a:t>
              </a:r>
            </a:p>
          </p:txBody>
        </p:sp>
      </p:grpSp>
      <p:grpSp>
        <p:nvGrpSpPr>
          <p:cNvPr id="63" name="図形グループ 62"/>
          <p:cNvGrpSpPr/>
          <p:nvPr/>
        </p:nvGrpSpPr>
        <p:grpSpPr>
          <a:xfrm>
            <a:off x="4921838" y="1009352"/>
            <a:ext cx="1686925" cy="528796"/>
            <a:chOff x="465668" y="1899738"/>
            <a:chExt cx="1642797" cy="659220"/>
          </a:xfrm>
        </p:grpSpPr>
        <p:sp>
          <p:nvSpPr>
            <p:cNvPr id="64" name="角丸四角形 63"/>
            <p:cNvSpPr/>
            <p:nvPr/>
          </p:nvSpPr>
          <p:spPr>
            <a:xfrm>
              <a:off x="465668" y="1922375"/>
              <a:ext cx="1642797" cy="623341"/>
            </a:xfrm>
            <a:prstGeom prst="roundRect">
              <a:avLst>
                <a:gd name="adj" fmla="val 24503"/>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558059" y="1899738"/>
              <a:ext cx="1484444" cy="659220"/>
            </a:xfrm>
            <a:prstGeom prst="rect">
              <a:avLst/>
            </a:prstGeom>
            <a:noFill/>
          </p:spPr>
          <p:txBody>
            <a:bodyPr wrap="square" rtlCol="0">
              <a:spAutoFit/>
            </a:bodyPr>
            <a:lstStyle/>
            <a:p>
              <a:pPr algn="ctr">
                <a:lnSpc>
                  <a:spcPct val="90000"/>
                </a:lnSpc>
              </a:pPr>
              <a:r>
                <a:rPr lang="ja-JP" altLang="en-US" sz="1600" b="1" dirty="0">
                  <a:latin typeface="メイリオ"/>
                  <a:ea typeface="メイリオ"/>
                  <a:cs typeface="メイリオ"/>
                </a:rPr>
                <a:t>第１段階</a:t>
              </a:r>
            </a:p>
            <a:p>
              <a:pPr algn="ctr">
                <a:lnSpc>
                  <a:spcPct val="90000"/>
                </a:lnSpc>
              </a:pPr>
              <a:r>
                <a:rPr lang="ja-JP" altLang="en-US" sz="1600" b="1" dirty="0">
                  <a:latin typeface="メイリオ"/>
                  <a:ea typeface="メイリオ"/>
                  <a:cs typeface="メイリオ"/>
                </a:rPr>
                <a:t>扉体全閉</a:t>
              </a:r>
              <a:endParaRPr lang="en-US" altLang="ja-JP" sz="1600" b="1" dirty="0">
                <a:latin typeface="メイリオ"/>
                <a:ea typeface="メイリオ"/>
                <a:cs typeface="メイリオ"/>
              </a:endParaRPr>
            </a:p>
          </p:txBody>
        </p:sp>
      </p:grpSp>
      <p:grpSp>
        <p:nvGrpSpPr>
          <p:cNvPr id="66" name="図形グループ 65"/>
          <p:cNvGrpSpPr/>
          <p:nvPr/>
        </p:nvGrpSpPr>
        <p:grpSpPr>
          <a:xfrm>
            <a:off x="6916999" y="1009353"/>
            <a:ext cx="1931082" cy="539635"/>
            <a:chOff x="467616" y="1899738"/>
            <a:chExt cx="1642797" cy="672732"/>
          </a:xfrm>
        </p:grpSpPr>
        <p:sp>
          <p:nvSpPr>
            <p:cNvPr id="67" name="角丸四角形 66"/>
            <p:cNvSpPr/>
            <p:nvPr/>
          </p:nvSpPr>
          <p:spPr>
            <a:xfrm>
              <a:off x="467616" y="1922375"/>
              <a:ext cx="1642797" cy="623341"/>
            </a:xfrm>
            <a:prstGeom prst="roundRect">
              <a:avLst>
                <a:gd name="adj" fmla="val 24503"/>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511863" y="1899738"/>
              <a:ext cx="1554302" cy="672732"/>
            </a:xfrm>
            <a:prstGeom prst="rect">
              <a:avLst/>
            </a:prstGeom>
            <a:noFill/>
          </p:spPr>
          <p:txBody>
            <a:bodyPr wrap="square" rtlCol="0">
              <a:spAutoFit/>
            </a:bodyPr>
            <a:lstStyle/>
            <a:p>
              <a:pPr algn="ctr">
                <a:lnSpc>
                  <a:spcPct val="90000"/>
                </a:lnSpc>
              </a:pPr>
              <a:r>
                <a:rPr lang="ja-JP" altLang="en-US" sz="1600" b="1" dirty="0">
                  <a:latin typeface="メイリオ"/>
                  <a:ea typeface="メイリオ"/>
                  <a:cs typeface="メイリオ"/>
                </a:rPr>
                <a:t>第</a:t>
              </a:r>
              <a:r>
                <a:rPr lang="en-US" altLang="ja-JP" sz="1600" b="1" dirty="0">
                  <a:latin typeface="メイリオ"/>
                  <a:ea typeface="メイリオ"/>
                  <a:cs typeface="メイリオ"/>
                </a:rPr>
                <a:t>2</a:t>
              </a:r>
              <a:r>
                <a:rPr lang="ja-JP" altLang="en-US" sz="1600" b="1" dirty="0">
                  <a:latin typeface="メイリオ"/>
                  <a:ea typeface="メイリオ"/>
                  <a:cs typeface="メイリオ"/>
                </a:rPr>
                <a:t>段階</a:t>
              </a:r>
            </a:p>
            <a:p>
              <a:pPr algn="ctr">
                <a:lnSpc>
                  <a:spcPct val="90000"/>
                </a:lnSpc>
              </a:pPr>
              <a:r>
                <a:rPr lang="ja-JP" altLang="en-US" sz="1600" b="1" dirty="0">
                  <a:latin typeface="メイリオ"/>
                  <a:ea typeface="メイリオ"/>
                  <a:cs typeface="メイリオ"/>
                </a:rPr>
                <a:t>下端揺動ゴム全閉</a:t>
              </a:r>
            </a:p>
          </p:txBody>
        </p:sp>
      </p:grpSp>
      <p:sp>
        <p:nvSpPr>
          <p:cNvPr id="70" name="右矢印 69"/>
          <p:cNvSpPr/>
          <p:nvPr/>
        </p:nvSpPr>
        <p:spPr>
          <a:xfrm rot="16200000">
            <a:off x="1439863" y="5121310"/>
            <a:ext cx="425450" cy="304743"/>
          </a:xfrm>
          <a:prstGeom prst="rightArrow">
            <a:avLst/>
          </a:prstGeom>
          <a:gradFill flip="none" rotWithShape="1">
            <a:gsLst>
              <a:gs pos="18000">
                <a:srgbClr val="FF6300"/>
              </a:gs>
              <a:gs pos="76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1" name="右矢印 70"/>
          <p:cNvSpPr/>
          <p:nvPr/>
        </p:nvSpPr>
        <p:spPr>
          <a:xfrm rot="16200000">
            <a:off x="2509833" y="4292635"/>
            <a:ext cx="425450" cy="304743"/>
          </a:xfrm>
          <a:prstGeom prst="rightArrow">
            <a:avLst/>
          </a:prstGeom>
          <a:gradFill flip="none" rotWithShape="1">
            <a:gsLst>
              <a:gs pos="18000">
                <a:srgbClr val="FF6300"/>
              </a:gs>
              <a:gs pos="76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2" name="右矢印 71"/>
          <p:cNvSpPr/>
          <p:nvPr/>
        </p:nvSpPr>
        <p:spPr>
          <a:xfrm rot="5400000">
            <a:off x="2860703" y="5121311"/>
            <a:ext cx="425450" cy="304743"/>
          </a:xfrm>
          <a:prstGeom prst="rightArrow">
            <a:avLst/>
          </a:prstGeom>
          <a:gradFill flip="none" rotWithShape="1">
            <a:gsLst>
              <a:gs pos="18000">
                <a:srgbClr val="FF6300"/>
              </a:gs>
              <a:gs pos="76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73" name="直線コネクタ 72"/>
          <p:cNvCxnSpPr/>
          <p:nvPr/>
        </p:nvCxnSpPr>
        <p:spPr>
          <a:xfrm flipH="1">
            <a:off x="3276600" y="5030795"/>
            <a:ext cx="943504" cy="0"/>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2859616" y="5764591"/>
            <a:ext cx="0" cy="333004"/>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V="1">
            <a:off x="1804960" y="5672667"/>
            <a:ext cx="0" cy="424928"/>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6" name="正方形/長方形 85"/>
          <p:cNvSpPr/>
          <p:nvPr/>
        </p:nvSpPr>
        <p:spPr>
          <a:xfrm>
            <a:off x="2487439" y="6097595"/>
            <a:ext cx="1583705" cy="625372"/>
          </a:xfrm>
          <a:prstGeom prst="rect">
            <a:avLst/>
          </a:prstGeom>
          <a:solidFill>
            <a:srgbClr val="F1F29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6874" name="テキスト ボックス 28"/>
          <p:cNvSpPr txBox="1">
            <a:spLocks noChangeArrowheads="1"/>
          </p:cNvSpPr>
          <p:nvPr/>
        </p:nvSpPr>
        <p:spPr bwMode="auto">
          <a:xfrm>
            <a:off x="2482056" y="6097595"/>
            <a:ext cx="1589088" cy="646113"/>
          </a:xfrm>
          <a:prstGeom prst="rect">
            <a:avLst/>
          </a:prstGeom>
          <a:noFill/>
          <a:ln w="9525">
            <a:noFill/>
            <a:miter lim="800000"/>
            <a:headEnd/>
            <a:tailEnd/>
          </a:ln>
        </p:spPr>
        <p:txBody>
          <a:bodyPr wrap="square">
            <a:spAutoFit/>
          </a:bodyPr>
          <a:lstStyle/>
          <a:p>
            <a:pPr algn="just"/>
            <a:r>
              <a:rPr lang="ja-JP" altLang="en-US" sz="1200" dirty="0">
                <a:latin typeface="Calibri" pitchFamily="34" charset="0"/>
              </a:rPr>
              <a:t>内部フロートが浮いて下端揺動ゴムが自重で下がる</a:t>
            </a:r>
          </a:p>
        </p:txBody>
      </p:sp>
      <p:sp>
        <p:nvSpPr>
          <p:cNvPr id="88" name="正方形/長方形 87"/>
          <p:cNvSpPr/>
          <p:nvPr/>
        </p:nvSpPr>
        <p:spPr>
          <a:xfrm>
            <a:off x="639850" y="6097595"/>
            <a:ext cx="1583705" cy="625372"/>
          </a:xfrm>
          <a:prstGeom prst="rect">
            <a:avLst/>
          </a:prstGeom>
          <a:solidFill>
            <a:srgbClr val="F1F29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6872" name="テキスト ボックス 37"/>
          <p:cNvSpPr txBox="1">
            <a:spLocks noChangeArrowheads="1"/>
          </p:cNvSpPr>
          <p:nvPr/>
        </p:nvSpPr>
        <p:spPr bwMode="auto">
          <a:xfrm>
            <a:off x="690340" y="6097595"/>
            <a:ext cx="1533215" cy="646331"/>
          </a:xfrm>
          <a:prstGeom prst="rect">
            <a:avLst/>
          </a:prstGeom>
          <a:noFill/>
          <a:ln w="9525">
            <a:noFill/>
            <a:miter lim="800000"/>
            <a:headEnd/>
            <a:tailEnd/>
          </a:ln>
        </p:spPr>
        <p:txBody>
          <a:bodyPr wrap="square">
            <a:spAutoFit/>
          </a:bodyPr>
          <a:lstStyle/>
          <a:p>
            <a:pPr algn="just"/>
            <a:r>
              <a:rPr lang="ja-JP" altLang="en-US" sz="1200" dirty="0">
                <a:latin typeface="Calibri" pitchFamily="34" charset="0"/>
              </a:rPr>
              <a:t>内部フロートの自重で下端揺動ゴムを持上げる</a:t>
            </a:r>
          </a:p>
        </p:txBody>
      </p:sp>
      <p:sp>
        <p:nvSpPr>
          <p:cNvPr id="89" name="右矢印 88"/>
          <p:cNvSpPr/>
          <p:nvPr/>
        </p:nvSpPr>
        <p:spPr>
          <a:xfrm rot="16200000">
            <a:off x="5539320" y="5121311"/>
            <a:ext cx="425450" cy="304743"/>
          </a:xfrm>
          <a:prstGeom prst="rightArrow">
            <a:avLst/>
          </a:prstGeom>
          <a:gradFill flip="none" rotWithShape="1">
            <a:gsLst>
              <a:gs pos="18000">
                <a:srgbClr val="FF6300"/>
              </a:gs>
              <a:gs pos="76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90" name="右矢印 89"/>
          <p:cNvSpPr/>
          <p:nvPr/>
        </p:nvSpPr>
        <p:spPr>
          <a:xfrm rot="5400000">
            <a:off x="7415744" y="5359439"/>
            <a:ext cx="425450" cy="304743"/>
          </a:xfrm>
          <a:prstGeom prst="rightArrow">
            <a:avLst/>
          </a:prstGeom>
          <a:gradFill flip="none" rotWithShape="1">
            <a:gsLst>
              <a:gs pos="18000">
                <a:srgbClr val="FF6300"/>
              </a:gs>
              <a:gs pos="76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cxnSp>
        <p:nvCxnSpPr>
          <p:cNvPr id="92" name="直線コネクタ 91"/>
          <p:cNvCxnSpPr>
            <a:cxnSpLocks/>
          </p:cNvCxnSpPr>
          <p:nvPr/>
        </p:nvCxnSpPr>
        <p:spPr>
          <a:xfrm flipV="1">
            <a:off x="6194305" y="5724536"/>
            <a:ext cx="0" cy="585523"/>
          </a:xfrm>
          <a:prstGeom prst="line">
            <a:avLst/>
          </a:prstGeom>
          <a:ln w="19050" cmpd="sng">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3" name="正方形/長方形 92"/>
          <p:cNvSpPr/>
          <p:nvPr/>
        </p:nvSpPr>
        <p:spPr>
          <a:xfrm>
            <a:off x="5204764" y="6097595"/>
            <a:ext cx="1979083" cy="461665"/>
          </a:xfrm>
          <a:prstGeom prst="rect">
            <a:avLst/>
          </a:prstGeom>
          <a:solidFill>
            <a:srgbClr val="F1F29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94" name="テキスト ボックス 37"/>
          <p:cNvSpPr txBox="1">
            <a:spLocks noChangeArrowheads="1"/>
          </p:cNvSpPr>
          <p:nvPr/>
        </p:nvSpPr>
        <p:spPr bwMode="auto">
          <a:xfrm>
            <a:off x="5208409" y="6097595"/>
            <a:ext cx="1971792" cy="461665"/>
          </a:xfrm>
          <a:prstGeom prst="rect">
            <a:avLst/>
          </a:prstGeom>
          <a:noFill/>
          <a:ln w="9525">
            <a:noFill/>
            <a:miter lim="800000"/>
            <a:headEnd/>
            <a:tailEnd/>
          </a:ln>
        </p:spPr>
        <p:txBody>
          <a:bodyPr wrap="square">
            <a:spAutoFit/>
          </a:bodyPr>
          <a:lstStyle/>
          <a:p>
            <a:pPr algn="just"/>
            <a:r>
              <a:rPr lang="ja-JP" altLang="en-US" sz="1200" dirty="0">
                <a:latin typeface="Calibri" pitchFamily="34" charset="0"/>
              </a:rPr>
              <a:t>下部の両サイドのみ戸当りを傾斜させている</a:t>
            </a:r>
          </a:p>
        </p:txBody>
      </p:sp>
      <p:grpSp>
        <p:nvGrpSpPr>
          <p:cNvPr id="95" name="図形グループ 94"/>
          <p:cNvGrpSpPr/>
          <p:nvPr/>
        </p:nvGrpSpPr>
        <p:grpSpPr>
          <a:xfrm>
            <a:off x="3804576" y="4876906"/>
            <a:ext cx="1430073" cy="307777"/>
            <a:chOff x="5544830" y="5026024"/>
            <a:chExt cx="1430073" cy="307777"/>
          </a:xfrm>
        </p:grpSpPr>
        <p:sp>
          <p:nvSpPr>
            <p:cNvPr id="96" name="角丸四角形 95"/>
            <p:cNvSpPr/>
            <p:nvPr/>
          </p:nvSpPr>
          <p:spPr>
            <a:xfrm>
              <a:off x="5544830" y="5038697"/>
              <a:ext cx="1430073" cy="278613"/>
            </a:xfrm>
            <a:prstGeom prst="roundRect">
              <a:avLst>
                <a:gd name="adj" fmla="val 50000"/>
              </a:avLst>
            </a:prstGeom>
            <a:solidFill>
              <a:srgbClr val="DCB5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テキスト ボックス 96"/>
            <p:cNvSpPr txBox="1"/>
            <p:nvPr/>
          </p:nvSpPr>
          <p:spPr>
            <a:xfrm>
              <a:off x="5586836" y="5026024"/>
              <a:ext cx="1326854" cy="307777"/>
            </a:xfrm>
            <a:prstGeom prst="rect">
              <a:avLst/>
            </a:prstGeom>
            <a:noFill/>
          </p:spPr>
          <p:txBody>
            <a:bodyPr wrap="square" rtlCol="0">
              <a:spAutoFit/>
            </a:bodyPr>
            <a:lstStyle/>
            <a:p>
              <a:pPr algn="dist"/>
              <a:r>
                <a:rPr lang="ja-JP" altLang="en-US" sz="1400" b="1" spc="-150" dirty="0">
                  <a:latin typeface="メイリオ"/>
                  <a:ea typeface="メイリオ"/>
                  <a:cs typeface="メイリオ"/>
                </a:rPr>
                <a:t>ワイヤーロープ</a:t>
              </a:r>
              <a:endParaRPr lang="ja-JP" altLang="ja-JP" sz="1400" b="1" spc="-150" dirty="0">
                <a:latin typeface="メイリオ"/>
                <a:ea typeface="メイリオ"/>
                <a:cs typeface="メイリオ"/>
              </a:endParaRPr>
            </a:p>
          </p:txBody>
        </p:sp>
      </p:grpSp>
      <p:grpSp>
        <p:nvGrpSpPr>
          <p:cNvPr id="101" name="図形グループ 100"/>
          <p:cNvGrpSpPr/>
          <p:nvPr/>
        </p:nvGrpSpPr>
        <p:grpSpPr>
          <a:xfrm>
            <a:off x="2262130" y="2263850"/>
            <a:ext cx="1310267" cy="307777"/>
            <a:chOff x="5544830" y="5026024"/>
            <a:chExt cx="1430073" cy="307777"/>
          </a:xfrm>
        </p:grpSpPr>
        <p:sp>
          <p:nvSpPr>
            <p:cNvPr id="102" name="角丸四角形 101"/>
            <p:cNvSpPr/>
            <p:nvPr/>
          </p:nvSpPr>
          <p:spPr>
            <a:xfrm>
              <a:off x="5544830" y="5038697"/>
              <a:ext cx="1430073" cy="278613"/>
            </a:xfrm>
            <a:prstGeom prst="roundRect">
              <a:avLst>
                <a:gd name="adj" fmla="val 50000"/>
              </a:avLst>
            </a:prstGeom>
            <a:solidFill>
              <a:srgbClr val="DCB5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5586836" y="5026024"/>
              <a:ext cx="1388067" cy="307777"/>
            </a:xfrm>
            <a:prstGeom prst="rect">
              <a:avLst/>
            </a:prstGeom>
            <a:noFill/>
          </p:spPr>
          <p:txBody>
            <a:bodyPr wrap="square" rtlCol="0">
              <a:spAutoFit/>
            </a:bodyPr>
            <a:lstStyle/>
            <a:p>
              <a:pPr algn="dist"/>
              <a:r>
                <a:rPr lang="ja-JP" altLang="en-US" sz="1400" b="1" dirty="0">
                  <a:latin typeface="メイリオ"/>
                  <a:ea typeface="メイリオ"/>
                  <a:cs typeface="メイリオ"/>
                </a:rPr>
                <a:t>内部フロート</a:t>
              </a:r>
              <a:endParaRPr lang="ja-JP" altLang="ja-JP" sz="1400" b="1" dirty="0">
                <a:latin typeface="メイリオ"/>
                <a:ea typeface="メイリオ"/>
                <a:cs typeface="メイリオ"/>
              </a:endParaRPr>
            </a:p>
          </p:txBody>
        </p:sp>
      </p:grpSp>
    </p:spTree>
  </p:cSld>
  <p:clrMapOvr>
    <a:masterClrMapping/>
  </p:clrMapOvr>
  <p:transition spd="slow" advTm="8472"/>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214"/>
            <a:ext cx="9142413" cy="6857571"/>
          </a:xfrm>
          <a:prstGeom prst="rect">
            <a:avLst/>
          </a:prstGeom>
          <a:noFill/>
          <a:ln w="9525">
            <a:noFill/>
            <a:miter lim="800000"/>
            <a:headEnd/>
            <a:tailEnd/>
          </a:ln>
        </p:spPr>
      </p:pic>
      <p:sp>
        <p:nvSpPr>
          <p:cNvPr id="2" name="正方形/長方形 1"/>
          <p:cNvSpPr/>
          <p:nvPr/>
        </p:nvSpPr>
        <p:spPr>
          <a:xfrm>
            <a:off x="-169333" y="719667"/>
            <a:ext cx="9482666" cy="448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タイトル 3"/>
          <p:cNvSpPr txBox="1">
            <a:spLocks/>
          </p:cNvSpPr>
          <p:nvPr/>
        </p:nvSpPr>
        <p:spPr bwMode="auto">
          <a:xfrm>
            <a:off x="0" y="214"/>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2800" b="1" spc="-150" dirty="0">
                <a:effectLst>
                  <a:outerShdw blurRad="38100" dist="38100" dir="2700000" algn="tl">
                    <a:srgbClr val="000000">
                      <a:alpha val="43137"/>
                    </a:srgbClr>
                  </a:outerShdw>
                </a:effectLst>
                <a:latin typeface="メイリオ"/>
                <a:ea typeface="メイリオ"/>
                <a:cs typeface="メイリオ"/>
              </a:rPr>
              <a:t>　　　　　　　　　</a:t>
            </a:r>
            <a:r>
              <a:rPr lang="ja-JP" altLang="en-US" sz="3200" b="1" spc="-150" dirty="0">
                <a:effectLst>
                  <a:outerShdw blurRad="38100" dist="38100" dir="2700000" algn="tl">
                    <a:srgbClr val="000000">
                      <a:alpha val="43137"/>
                    </a:srgbClr>
                  </a:outerShdw>
                </a:effectLst>
                <a:latin typeface="メイリオ"/>
                <a:ea typeface="メイリオ"/>
                <a:cs typeface="メイリオ"/>
              </a:rPr>
              <a:t>を使った既設樋門改修例</a:t>
            </a:r>
            <a:endParaRPr lang="ja-JP" altLang="ja-JP" sz="3200" b="1" spc="-150" dirty="0">
              <a:latin typeface="メイリオ"/>
              <a:ea typeface="メイリオ"/>
              <a:cs typeface="メイリオ"/>
            </a:endParaRPr>
          </a:p>
        </p:txBody>
      </p:sp>
      <p:pic>
        <p:nvPicPr>
          <p:cNvPr id="5" name="図 4" descr="ロゴ赤文字なし-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109" y="66484"/>
            <a:ext cx="2963850" cy="866665"/>
          </a:xfrm>
          <a:prstGeom prst="rect">
            <a:avLst/>
          </a:prstGeom>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214"/>
            <a:ext cx="9142413" cy="6857571"/>
          </a:xfrm>
          <a:prstGeom prst="rect">
            <a:avLst/>
          </a:prstGeom>
          <a:noFill/>
          <a:ln w="9525">
            <a:noFill/>
            <a:miter lim="800000"/>
            <a:headEnd/>
            <a:tailEnd/>
          </a:ln>
        </p:spPr>
      </p:pic>
      <p:sp>
        <p:nvSpPr>
          <p:cNvPr id="3" name="正方形/長方形 2"/>
          <p:cNvSpPr/>
          <p:nvPr/>
        </p:nvSpPr>
        <p:spPr>
          <a:xfrm>
            <a:off x="-169333" y="719667"/>
            <a:ext cx="9482666" cy="448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タイトル 3"/>
          <p:cNvSpPr txBox="1">
            <a:spLocks/>
          </p:cNvSpPr>
          <p:nvPr/>
        </p:nvSpPr>
        <p:spPr bwMode="auto">
          <a:xfrm>
            <a:off x="0" y="214"/>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2800" b="1" spc="-150" dirty="0">
                <a:effectLst>
                  <a:outerShdw blurRad="38100" dist="38100" dir="2700000" algn="tl">
                    <a:srgbClr val="000000">
                      <a:alpha val="43137"/>
                    </a:srgbClr>
                  </a:outerShdw>
                </a:effectLst>
                <a:latin typeface="メイリオ"/>
                <a:ea typeface="メイリオ"/>
                <a:cs typeface="メイリオ"/>
              </a:rPr>
              <a:t>　　　　　　　　　</a:t>
            </a:r>
            <a:r>
              <a:rPr lang="ja-JP" altLang="en-US" sz="3200" b="1" spc="-150" dirty="0">
                <a:effectLst>
                  <a:outerShdw blurRad="38100" dist="38100" dir="2700000" algn="tl">
                    <a:srgbClr val="000000">
                      <a:alpha val="43137"/>
                    </a:srgbClr>
                  </a:outerShdw>
                </a:effectLst>
                <a:latin typeface="メイリオ"/>
                <a:ea typeface="メイリオ"/>
                <a:cs typeface="メイリオ"/>
              </a:rPr>
              <a:t>を使った既設樋門改修例</a:t>
            </a:r>
            <a:endParaRPr lang="ja-JP" altLang="ja-JP" sz="3200" b="1" spc="-150" dirty="0">
              <a:latin typeface="メイリオ"/>
              <a:ea typeface="メイリオ"/>
              <a:cs typeface="メイリオ"/>
            </a:endParaRPr>
          </a:p>
        </p:txBody>
      </p:sp>
      <p:pic>
        <p:nvPicPr>
          <p:cNvPr id="7" name="図 6" descr="ロゴ赤文字なし-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109" y="66484"/>
            <a:ext cx="2963850" cy="8666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10709" y="713386"/>
            <a:ext cx="7046913" cy="6070991"/>
          </a:xfrm>
          <a:prstGeom prst="rect">
            <a:avLst/>
          </a:prstGeom>
          <a:noFill/>
          <a:ln w="9525">
            <a:noFill/>
            <a:miter lim="800000"/>
            <a:headEnd/>
            <a:tailEnd/>
          </a:ln>
        </p:spPr>
      </p:pic>
      <p:sp>
        <p:nvSpPr>
          <p:cNvPr id="45058" name="テキスト ボックス 1"/>
          <p:cNvSpPr txBox="1">
            <a:spLocks noChangeArrowheads="1"/>
          </p:cNvSpPr>
          <p:nvPr/>
        </p:nvSpPr>
        <p:spPr bwMode="auto">
          <a:xfrm>
            <a:off x="1124083" y="2849261"/>
            <a:ext cx="2491714" cy="338554"/>
          </a:xfrm>
          <a:prstGeom prst="rect">
            <a:avLst/>
          </a:prstGeom>
          <a:noFill/>
          <a:ln w="9525">
            <a:noFill/>
            <a:miter lim="800000"/>
            <a:headEnd/>
            <a:tailEnd/>
          </a:ln>
        </p:spPr>
        <p:txBody>
          <a:bodyPr wrap="square">
            <a:spAutoFit/>
          </a:bodyPr>
          <a:lstStyle/>
          <a:p>
            <a:pPr algn="ctr"/>
            <a:r>
              <a:rPr lang="ja-JP" altLang="en-US" sz="1600" b="1" dirty="0">
                <a:solidFill>
                  <a:srgbClr val="FF0000"/>
                </a:solidFill>
                <a:latin typeface="Calibri" pitchFamily="34" charset="0"/>
              </a:rPr>
              <a:t>上部戸当り部</a:t>
            </a:r>
            <a:r>
              <a:rPr lang="en-US" altLang="ja-JP" sz="1600" b="1" dirty="0">
                <a:solidFill>
                  <a:srgbClr val="FF0000"/>
                </a:solidFill>
                <a:latin typeface="Calibri" pitchFamily="34" charset="0"/>
              </a:rPr>
              <a:t>【</a:t>
            </a:r>
            <a:r>
              <a:rPr lang="ja-JP" altLang="en-US" sz="1600" b="1" dirty="0">
                <a:solidFill>
                  <a:srgbClr val="FF0000"/>
                </a:solidFill>
                <a:latin typeface="Calibri" pitchFamily="34" charset="0"/>
              </a:rPr>
              <a:t>天板</a:t>
            </a:r>
            <a:r>
              <a:rPr lang="en-US" altLang="ja-JP" sz="1600" b="1" dirty="0">
                <a:solidFill>
                  <a:srgbClr val="FF0000"/>
                </a:solidFill>
                <a:latin typeface="Calibri" pitchFamily="34" charset="0"/>
              </a:rPr>
              <a:t>】</a:t>
            </a:r>
            <a:endParaRPr lang="ja-JP" altLang="en-US" sz="1600" b="1" dirty="0">
              <a:solidFill>
                <a:srgbClr val="FF0000"/>
              </a:solidFill>
              <a:latin typeface="Calibri" pitchFamily="34" charset="0"/>
            </a:endParaRPr>
          </a:p>
        </p:txBody>
      </p:sp>
      <p:cxnSp>
        <p:nvCxnSpPr>
          <p:cNvPr id="5" name="直線コネクタ 4"/>
          <p:cNvCxnSpPr/>
          <p:nvPr/>
        </p:nvCxnSpPr>
        <p:spPr>
          <a:xfrm>
            <a:off x="2771248" y="3234267"/>
            <a:ext cx="0" cy="1393296"/>
          </a:xfrm>
          <a:prstGeom prst="line">
            <a:avLst/>
          </a:prstGeom>
          <a:ln w="190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7079722" y="5765800"/>
            <a:ext cx="0" cy="504825"/>
          </a:xfrm>
          <a:prstGeom prst="line">
            <a:avLst/>
          </a:prstGeom>
          <a:ln w="19050" cmpd="sng">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7079722" y="6210300"/>
            <a:ext cx="14478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062" name="テキスト ボックス 20"/>
          <p:cNvSpPr txBox="1">
            <a:spLocks noChangeArrowheads="1"/>
          </p:cNvSpPr>
          <p:nvPr/>
        </p:nvSpPr>
        <p:spPr bwMode="auto">
          <a:xfrm>
            <a:off x="7079722" y="5959475"/>
            <a:ext cx="1465262" cy="276999"/>
          </a:xfrm>
          <a:prstGeom prst="rect">
            <a:avLst/>
          </a:prstGeom>
          <a:noFill/>
          <a:ln w="9525">
            <a:noFill/>
            <a:miter lim="800000"/>
            <a:headEnd/>
            <a:tailEnd/>
          </a:ln>
        </p:spPr>
        <p:txBody>
          <a:bodyPr>
            <a:spAutoFit/>
          </a:bodyPr>
          <a:lstStyle/>
          <a:p>
            <a:pPr algn="ctr"/>
            <a:r>
              <a:rPr lang="ja-JP" altLang="en-US" sz="1200" dirty="0">
                <a:latin typeface="Calibri" pitchFamily="34" charset="0"/>
              </a:rPr>
              <a:t>旧　据付基準線</a:t>
            </a:r>
          </a:p>
        </p:txBody>
      </p:sp>
      <p:sp>
        <p:nvSpPr>
          <p:cNvPr id="22" name="テキスト ボックス 21"/>
          <p:cNvSpPr txBox="1"/>
          <p:nvPr/>
        </p:nvSpPr>
        <p:spPr>
          <a:xfrm>
            <a:off x="2225147" y="6094413"/>
            <a:ext cx="808037" cy="277812"/>
          </a:xfrm>
          <a:prstGeom prst="rect">
            <a:avLst/>
          </a:prstGeom>
          <a:solidFill>
            <a:schemeClr val="accent6">
              <a:lumMod val="60000"/>
              <a:lumOff val="40000"/>
            </a:schemeClr>
          </a:solidFill>
        </p:spPr>
        <p:txBody>
          <a:bodyPr/>
          <a:lstStyle/>
          <a:p>
            <a:pPr algn="ctr" fontAlgn="auto">
              <a:spcBef>
                <a:spcPts val="0"/>
              </a:spcBef>
              <a:spcAft>
                <a:spcPts val="0"/>
              </a:spcAft>
              <a:defRPr/>
            </a:pPr>
            <a:r>
              <a:rPr lang="ja-JP" altLang="en-US" sz="1200" dirty="0">
                <a:latin typeface="+mn-lt"/>
                <a:ea typeface="+mn-ea"/>
              </a:rPr>
              <a:t>純径間</a:t>
            </a:r>
          </a:p>
        </p:txBody>
      </p:sp>
      <p:cxnSp>
        <p:nvCxnSpPr>
          <p:cNvPr id="20" name="直線コネクタ 19"/>
          <p:cNvCxnSpPr/>
          <p:nvPr/>
        </p:nvCxnSpPr>
        <p:spPr>
          <a:xfrm flipH="1">
            <a:off x="3147484" y="3695532"/>
            <a:ext cx="730250" cy="1484481"/>
          </a:xfrm>
          <a:prstGeom prst="line">
            <a:avLst/>
          </a:prstGeom>
          <a:ln w="19050" cmpd="sng">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155297" y="6429374"/>
            <a:ext cx="933450" cy="269875"/>
          </a:xfrm>
          <a:prstGeom prst="rect">
            <a:avLst/>
          </a:prstGeom>
          <a:solidFill>
            <a:schemeClr val="accent6">
              <a:lumMod val="60000"/>
              <a:lumOff val="40000"/>
            </a:schemeClr>
          </a:solidFill>
        </p:spPr>
        <p:txBody>
          <a:bodyPr/>
          <a:lstStyle/>
          <a:p>
            <a:pPr algn="ctr" fontAlgn="auto">
              <a:spcBef>
                <a:spcPts val="0"/>
              </a:spcBef>
              <a:spcAft>
                <a:spcPts val="0"/>
              </a:spcAft>
              <a:defRPr/>
            </a:pPr>
            <a:r>
              <a:rPr lang="ja-JP" altLang="en-US" sz="1200" dirty="0">
                <a:latin typeface="+mn-lt"/>
                <a:ea typeface="+mn-ea"/>
              </a:rPr>
              <a:t>水路幅</a:t>
            </a:r>
          </a:p>
        </p:txBody>
      </p:sp>
      <p:grpSp>
        <p:nvGrpSpPr>
          <p:cNvPr id="14" name="図形グループ 13"/>
          <p:cNvGrpSpPr/>
          <p:nvPr/>
        </p:nvGrpSpPr>
        <p:grpSpPr>
          <a:xfrm>
            <a:off x="3477682" y="3120642"/>
            <a:ext cx="2658730" cy="583357"/>
            <a:chOff x="3308350" y="2477143"/>
            <a:chExt cx="2658730" cy="583357"/>
          </a:xfrm>
        </p:grpSpPr>
        <p:sp>
          <p:nvSpPr>
            <p:cNvPr id="45065" name="テキスト ボックス 22"/>
            <p:cNvSpPr txBox="1">
              <a:spLocks noChangeArrowheads="1"/>
            </p:cNvSpPr>
            <p:nvPr/>
          </p:nvSpPr>
          <p:spPr bwMode="auto">
            <a:xfrm>
              <a:off x="3314368" y="2752723"/>
              <a:ext cx="2652712" cy="307777"/>
            </a:xfrm>
            <a:prstGeom prst="rect">
              <a:avLst/>
            </a:prstGeom>
            <a:noFill/>
            <a:ln w="9525">
              <a:noFill/>
              <a:miter lim="800000"/>
              <a:headEnd/>
              <a:tailEnd/>
            </a:ln>
          </p:spPr>
          <p:txBody>
            <a:bodyPr wrap="square">
              <a:spAutoFit/>
            </a:bodyPr>
            <a:lstStyle/>
            <a:p>
              <a:r>
                <a:rPr lang="ja-JP" altLang="en-US" sz="1400" b="1" dirty="0">
                  <a:solidFill>
                    <a:srgbClr val="FF0000"/>
                  </a:solidFill>
                  <a:latin typeface="Calibri" pitchFamily="34" charset="0"/>
                </a:rPr>
                <a:t>拡幅 </a:t>
              </a:r>
              <a:r>
                <a:rPr lang="en-US" altLang="ja-JP" sz="1400" b="1" dirty="0">
                  <a:solidFill>
                    <a:srgbClr val="FF0000"/>
                  </a:solidFill>
                  <a:latin typeface="Calibri" pitchFamily="34" charset="0"/>
                </a:rPr>
                <a:t>250</a:t>
              </a:r>
              <a:r>
                <a:rPr lang="ja-JP" altLang="en-US" sz="1400" b="1" dirty="0">
                  <a:solidFill>
                    <a:srgbClr val="FF0000"/>
                  </a:solidFill>
                  <a:latin typeface="Calibri" pitchFamily="34" charset="0"/>
                </a:rPr>
                <a:t>～</a:t>
              </a:r>
              <a:r>
                <a:rPr lang="en-US" altLang="ja-JP" sz="1400" b="1" dirty="0">
                  <a:solidFill>
                    <a:srgbClr val="FF0000"/>
                  </a:solidFill>
                  <a:latin typeface="Calibri" pitchFamily="34" charset="0"/>
                </a:rPr>
                <a:t>300</a:t>
              </a:r>
              <a:endParaRPr lang="ja-JP" altLang="en-US" sz="1400" b="1" dirty="0">
                <a:solidFill>
                  <a:srgbClr val="FF0000"/>
                </a:solidFill>
                <a:latin typeface="Calibri" pitchFamily="34" charset="0"/>
              </a:endParaRPr>
            </a:p>
          </p:txBody>
        </p:sp>
        <p:sp>
          <p:nvSpPr>
            <p:cNvPr id="45068" name="テキスト ボックス 25"/>
            <p:cNvSpPr txBox="1">
              <a:spLocks noChangeArrowheads="1"/>
            </p:cNvSpPr>
            <p:nvPr/>
          </p:nvSpPr>
          <p:spPr bwMode="auto">
            <a:xfrm>
              <a:off x="3308350" y="2477143"/>
              <a:ext cx="1941512" cy="338554"/>
            </a:xfrm>
            <a:prstGeom prst="rect">
              <a:avLst/>
            </a:prstGeom>
            <a:noFill/>
            <a:ln w="9525">
              <a:noFill/>
              <a:miter lim="800000"/>
              <a:headEnd/>
              <a:tailEnd/>
            </a:ln>
          </p:spPr>
          <p:txBody>
            <a:bodyPr wrap="square">
              <a:spAutoFit/>
            </a:bodyPr>
            <a:lstStyle/>
            <a:p>
              <a:r>
                <a:rPr lang="ja-JP" altLang="en-US" sz="1600" b="1" dirty="0">
                  <a:solidFill>
                    <a:srgbClr val="FF0000"/>
                  </a:solidFill>
                  <a:latin typeface="Calibri" pitchFamily="34" charset="0"/>
                </a:rPr>
                <a:t>側部戸当り部</a:t>
              </a:r>
            </a:p>
          </p:txBody>
        </p:sp>
      </p:grpSp>
      <p:sp>
        <p:nvSpPr>
          <p:cNvPr id="29" name="テキスト ボックス 28"/>
          <p:cNvSpPr txBox="1"/>
          <p:nvPr/>
        </p:nvSpPr>
        <p:spPr>
          <a:xfrm rot="16200000">
            <a:off x="3091922" y="5095875"/>
            <a:ext cx="808037" cy="277813"/>
          </a:xfrm>
          <a:prstGeom prst="rect">
            <a:avLst/>
          </a:prstGeom>
          <a:solidFill>
            <a:schemeClr val="accent6">
              <a:lumMod val="60000"/>
              <a:lumOff val="40000"/>
            </a:schemeClr>
          </a:solidFill>
        </p:spPr>
        <p:txBody>
          <a:bodyPr/>
          <a:lstStyle/>
          <a:p>
            <a:pPr algn="ctr" fontAlgn="auto">
              <a:spcBef>
                <a:spcPts val="0"/>
              </a:spcBef>
              <a:spcAft>
                <a:spcPts val="0"/>
              </a:spcAft>
              <a:defRPr/>
            </a:pPr>
            <a:r>
              <a:rPr lang="ja-JP" altLang="en-US" sz="1200" dirty="0">
                <a:latin typeface="+mn-lt"/>
                <a:ea typeface="+mn-ea"/>
              </a:rPr>
              <a:t>吐口高</a:t>
            </a:r>
          </a:p>
        </p:txBody>
      </p:sp>
      <p:sp>
        <p:nvSpPr>
          <p:cNvPr id="32" name="テキスト ボックス 31"/>
          <p:cNvSpPr txBox="1"/>
          <p:nvPr/>
        </p:nvSpPr>
        <p:spPr>
          <a:xfrm rot="16200000">
            <a:off x="4456379" y="2001573"/>
            <a:ext cx="808038" cy="276225"/>
          </a:xfrm>
          <a:prstGeom prst="rect">
            <a:avLst/>
          </a:prstGeom>
          <a:solidFill>
            <a:schemeClr val="accent6">
              <a:lumMod val="60000"/>
              <a:lumOff val="40000"/>
            </a:schemeClr>
          </a:solidFill>
        </p:spPr>
        <p:txBody>
          <a:bodyPr/>
          <a:lstStyle/>
          <a:p>
            <a:pPr algn="ctr" fontAlgn="auto">
              <a:spcBef>
                <a:spcPts val="0"/>
              </a:spcBef>
              <a:spcAft>
                <a:spcPts val="0"/>
              </a:spcAft>
              <a:defRPr/>
            </a:pPr>
            <a:r>
              <a:rPr lang="ja-JP" altLang="en-US" sz="1200" dirty="0">
                <a:latin typeface="+mn-lt"/>
                <a:ea typeface="+mn-ea"/>
              </a:rPr>
              <a:t>純径間</a:t>
            </a:r>
          </a:p>
        </p:txBody>
      </p:sp>
      <p:sp>
        <p:nvSpPr>
          <p:cNvPr id="45072" name="テキスト ボックス 32"/>
          <p:cNvSpPr txBox="1">
            <a:spLocks noChangeArrowheads="1"/>
          </p:cNvSpPr>
          <p:nvPr/>
        </p:nvSpPr>
        <p:spPr bwMode="auto">
          <a:xfrm>
            <a:off x="2597283" y="1972205"/>
            <a:ext cx="1954477" cy="307777"/>
          </a:xfrm>
          <a:prstGeom prst="rect">
            <a:avLst/>
          </a:prstGeom>
          <a:noFill/>
          <a:ln w="9525">
            <a:noFill/>
            <a:miter lim="800000"/>
            <a:headEnd/>
            <a:tailEnd/>
          </a:ln>
        </p:spPr>
        <p:txBody>
          <a:bodyPr wrap="square">
            <a:spAutoFit/>
          </a:bodyPr>
          <a:lstStyle/>
          <a:p>
            <a:pPr algn="ctr"/>
            <a:r>
              <a:rPr lang="ja-JP" altLang="en-US" sz="1400" b="1" dirty="0">
                <a:solidFill>
                  <a:srgbClr val="FF0000"/>
                </a:solidFill>
                <a:latin typeface="Calibri" pitchFamily="34" charset="0"/>
              </a:rPr>
              <a:t>拡幅 </a:t>
            </a:r>
            <a:r>
              <a:rPr lang="en-US" altLang="ja-JP" sz="1400" b="1" dirty="0">
                <a:solidFill>
                  <a:srgbClr val="FF0000"/>
                </a:solidFill>
                <a:latin typeface="Calibri" pitchFamily="34" charset="0"/>
              </a:rPr>
              <a:t>250</a:t>
            </a:r>
            <a:r>
              <a:rPr lang="ja-JP" altLang="en-US" sz="1400" b="1" dirty="0">
                <a:solidFill>
                  <a:srgbClr val="FF0000"/>
                </a:solidFill>
                <a:latin typeface="Calibri" pitchFamily="34" charset="0"/>
              </a:rPr>
              <a:t>～</a:t>
            </a:r>
            <a:r>
              <a:rPr lang="en-US" altLang="ja-JP" sz="1400" b="1" dirty="0">
                <a:solidFill>
                  <a:srgbClr val="FF0000"/>
                </a:solidFill>
                <a:latin typeface="Calibri" pitchFamily="34" charset="0"/>
              </a:rPr>
              <a:t>300</a:t>
            </a:r>
            <a:endParaRPr lang="ja-JP" altLang="en-US" sz="1400" b="1" dirty="0">
              <a:solidFill>
                <a:srgbClr val="FF0000"/>
              </a:solidFill>
              <a:latin typeface="Calibri" pitchFamily="34" charset="0"/>
            </a:endParaRPr>
          </a:p>
        </p:txBody>
      </p:sp>
      <p:cxnSp>
        <p:nvCxnSpPr>
          <p:cNvPr id="43" name="直線矢印コネクタ 42"/>
          <p:cNvCxnSpPr/>
          <p:nvPr/>
        </p:nvCxnSpPr>
        <p:spPr>
          <a:xfrm flipH="1">
            <a:off x="5730347" y="6511925"/>
            <a:ext cx="1449387" cy="0"/>
          </a:xfrm>
          <a:prstGeom prst="straightConnector1">
            <a:avLst/>
          </a:prstGeom>
          <a:ln w="19050" cmpd="sng">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5076" name="テキスト ボックス 43"/>
          <p:cNvSpPr txBox="1">
            <a:spLocks noChangeArrowheads="1"/>
          </p:cNvSpPr>
          <p:nvPr/>
        </p:nvSpPr>
        <p:spPr bwMode="auto">
          <a:xfrm>
            <a:off x="5640463" y="6218336"/>
            <a:ext cx="1739330" cy="307777"/>
          </a:xfrm>
          <a:prstGeom prst="rect">
            <a:avLst/>
          </a:prstGeom>
          <a:noFill/>
          <a:ln w="19050" cmpd="sng">
            <a:noFill/>
            <a:miter lim="800000"/>
            <a:headEnd/>
            <a:tailEnd/>
          </a:ln>
        </p:spPr>
        <p:txBody>
          <a:bodyPr wrap="square">
            <a:spAutoFit/>
          </a:bodyPr>
          <a:lstStyle/>
          <a:p>
            <a:pPr algn="ctr"/>
            <a:r>
              <a:rPr lang="ja-JP" altLang="en-US" sz="1400" b="1" dirty="0">
                <a:solidFill>
                  <a:srgbClr val="FF0000"/>
                </a:solidFill>
                <a:latin typeface="Calibri" pitchFamily="34" charset="0"/>
              </a:rPr>
              <a:t>新  据付基準線</a:t>
            </a:r>
          </a:p>
        </p:txBody>
      </p:sp>
      <p:cxnSp>
        <p:nvCxnSpPr>
          <p:cNvPr id="47" name="直線コネクタ 46"/>
          <p:cNvCxnSpPr/>
          <p:nvPr/>
        </p:nvCxnSpPr>
        <p:spPr>
          <a:xfrm>
            <a:off x="5723468" y="6180138"/>
            <a:ext cx="0" cy="420687"/>
          </a:xfrm>
          <a:prstGeom prst="line">
            <a:avLst/>
          </a:prstGeom>
          <a:ln w="190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タイトル 3"/>
          <p:cNvSpPr txBox="1">
            <a:spLocks/>
          </p:cNvSpPr>
          <p:nvPr/>
        </p:nvSpPr>
        <p:spPr bwMode="auto">
          <a:xfrm>
            <a:off x="0" y="0"/>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200" b="1" dirty="0">
                <a:effectLst>
                  <a:outerShdw blurRad="38100" dist="38100" dir="2700000" algn="tl">
                    <a:srgbClr val="000000">
                      <a:alpha val="43137"/>
                    </a:srgbClr>
                  </a:outerShdw>
                </a:effectLst>
                <a:latin typeface="メイリオ"/>
                <a:ea typeface="メイリオ"/>
                <a:cs typeface="メイリオ"/>
              </a:rPr>
              <a:t>既設構造物への　 　　　　　　の設置</a:t>
            </a:r>
            <a:endParaRPr lang="ja-JP" altLang="ja-JP" sz="3200" b="1" dirty="0">
              <a:latin typeface="メイリオ"/>
              <a:ea typeface="メイリオ"/>
              <a:cs typeface="メイリオ"/>
            </a:endParaRPr>
          </a:p>
        </p:txBody>
      </p:sp>
      <p:sp>
        <p:nvSpPr>
          <p:cNvPr id="30" name="左中かっこ 29"/>
          <p:cNvSpPr/>
          <p:nvPr/>
        </p:nvSpPr>
        <p:spPr>
          <a:xfrm>
            <a:off x="4288897" y="1481668"/>
            <a:ext cx="699029" cy="1338791"/>
          </a:xfrm>
          <a:prstGeom prst="leftBrace">
            <a:avLst>
              <a:gd name="adj1" fmla="val 8333"/>
              <a:gd name="adj2" fmla="val 51661"/>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a:lstStyle/>
          <a:p>
            <a:endParaRPr lang="ja-JP" altLang="en-US"/>
          </a:p>
        </p:txBody>
      </p:sp>
      <p:pic>
        <p:nvPicPr>
          <p:cNvPr id="40" name="図 39" descr="ロゴ赤文字なし-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137" y="66484"/>
            <a:ext cx="2963850" cy="866665"/>
          </a:xfrm>
          <a:prstGeom prst="rect">
            <a:avLst/>
          </a:prstGeom>
        </p:spPr>
      </p:pic>
    </p:spTree>
  </p:cSld>
  <p:clrMapOvr>
    <a:masterClrMapping/>
  </p:clrMapOvr>
  <p:transition spd="slow" advTm="8472"/>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1_アートボード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タイトル 3"/>
          <p:cNvSpPr txBox="1">
            <a:spLocks/>
          </p:cNvSpPr>
          <p:nvPr/>
        </p:nvSpPr>
        <p:spPr bwMode="auto">
          <a:xfrm>
            <a:off x="0" y="0"/>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200" b="1" dirty="0">
                <a:effectLst>
                  <a:outerShdw blurRad="38100" dist="38100" dir="2700000" algn="tl">
                    <a:srgbClr val="000000">
                      <a:alpha val="43137"/>
                    </a:srgbClr>
                  </a:outerShdw>
                </a:effectLst>
                <a:latin typeface="メイリオ"/>
                <a:ea typeface="メイリオ"/>
                <a:cs typeface="メイリオ"/>
              </a:rPr>
              <a:t>従来技術とのコスト・工期比較</a:t>
            </a:r>
            <a:r>
              <a:rPr lang="en-US" altLang="ja-JP" sz="3200" b="1" dirty="0">
                <a:effectLst>
                  <a:outerShdw blurRad="38100" dist="38100" dir="2700000" algn="tl">
                    <a:srgbClr val="000000">
                      <a:alpha val="43137"/>
                    </a:srgbClr>
                  </a:outerShdw>
                </a:effectLst>
                <a:latin typeface="メイリオ"/>
                <a:ea typeface="メイリオ"/>
                <a:cs typeface="メイリオ"/>
              </a:rPr>
              <a:t>【</a:t>
            </a:r>
            <a:r>
              <a:rPr lang="ja-JP" altLang="en-US" sz="3200" b="1" dirty="0">
                <a:effectLst>
                  <a:outerShdw blurRad="38100" dist="38100" dir="2700000" algn="tl">
                    <a:srgbClr val="000000">
                      <a:alpha val="43137"/>
                    </a:srgbClr>
                  </a:outerShdw>
                </a:effectLst>
                <a:latin typeface="メイリオ"/>
                <a:ea typeface="メイリオ"/>
                <a:cs typeface="メイリオ"/>
              </a:rPr>
              <a:t>施工例</a:t>
            </a:r>
            <a:r>
              <a:rPr lang="en-US" altLang="ja-JP" sz="3200" b="1" dirty="0">
                <a:effectLst>
                  <a:outerShdw blurRad="38100" dist="38100" dir="2700000" algn="tl">
                    <a:srgbClr val="000000">
                      <a:alpha val="43137"/>
                    </a:srgbClr>
                  </a:outerShdw>
                </a:effectLst>
                <a:latin typeface="メイリオ"/>
                <a:ea typeface="メイリオ"/>
                <a:cs typeface="メイリオ"/>
              </a:rPr>
              <a:t>】</a:t>
            </a:r>
            <a:endParaRPr lang="ja-JP" altLang="ja-JP" sz="3200" b="1" dirty="0">
              <a:latin typeface="メイリオ"/>
              <a:ea typeface="メイリオ"/>
              <a:cs typeface="メイリオ"/>
            </a:endParaRPr>
          </a:p>
        </p:txBody>
      </p:sp>
      <p:sp>
        <p:nvSpPr>
          <p:cNvPr id="4" name="テキスト ボックス 3"/>
          <p:cNvSpPr txBox="1"/>
          <p:nvPr/>
        </p:nvSpPr>
        <p:spPr>
          <a:xfrm>
            <a:off x="2030385" y="1053068"/>
            <a:ext cx="5010206" cy="400110"/>
          </a:xfrm>
          <a:prstGeom prst="rect">
            <a:avLst/>
          </a:prstGeom>
          <a:noFill/>
        </p:spPr>
        <p:txBody>
          <a:bodyPr wrap="none" rtlCol="0">
            <a:spAutoFit/>
          </a:bodyPr>
          <a:lstStyle/>
          <a:p>
            <a:pPr algn="ctr"/>
            <a:r>
              <a:rPr lang="en-US" altLang="ja-JP" sz="2000" b="1" dirty="0">
                <a:latin typeface="Calibri" pitchFamily="34" charset="0"/>
              </a:rPr>
              <a:t>1</a:t>
            </a:r>
            <a:r>
              <a:rPr lang="ja-JP" altLang="en-US" sz="2000" b="1" dirty="0">
                <a:latin typeface="Calibri" pitchFamily="34" charset="0"/>
              </a:rPr>
              <a:t>.</a:t>
            </a:r>
            <a:r>
              <a:rPr lang="en-US" altLang="ja-JP" sz="2000" b="1" dirty="0">
                <a:latin typeface="Calibri" pitchFamily="34" charset="0"/>
              </a:rPr>
              <a:t>2mx1.5m</a:t>
            </a:r>
            <a:r>
              <a:rPr lang="ja-JP" altLang="en-US" sz="2000" b="1" dirty="0">
                <a:latin typeface="Calibri" pitchFamily="34" charset="0"/>
              </a:rPr>
              <a:t>の引上げ式ゲートを更新する場合</a:t>
            </a:r>
          </a:p>
        </p:txBody>
      </p:sp>
      <p:sp>
        <p:nvSpPr>
          <p:cNvPr id="6" name="テキスト ボックス 5">
            <a:extLst>
              <a:ext uri="{FF2B5EF4-FFF2-40B4-BE49-F238E27FC236}">
                <a16:creationId xmlns:a16="http://schemas.microsoft.com/office/drawing/2014/main" id="{904A8BEE-1208-439B-9BE2-35DB40CBDFC6}"/>
              </a:ext>
            </a:extLst>
          </p:cNvPr>
          <p:cNvSpPr txBox="1"/>
          <p:nvPr/>
        </p:nvSpPr>
        <p:spPr>
          <a:xfrm>
            <a:off x="416361" y="1669257"/>
            <a:ext cx="492443" cy="4864893"/>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vert="eaVert" wrap="square" rtlCol="0">
            <a:spAutoFit/>
          </a:bodyPr>
          <a:lstStyle/>
          <a:p>
            <a:pPr algn="dist"/>
            <a:r>
              <a:rPr kumimoji="1" lang="ja-JP" altLang="en-US" sz="2000" b="1" spc="300" dirty="0">
                <a:solidFill>
                  <a:schemeClr val="bg1"/>
                </a:solidFill>
                <a:latin typeface="メイリオ"/>
                <a:ea typeface="メイリオ"/>
                <a:cs typeface="メイリオ"/>
              </a:rPr>
              <a:t>従来型オートゲート（敷段差あり）</a:t>
            </a:r>
          </a:p>
        </p:txBody>
      </p:sp>
      <p:sp>
        <p:nvSpPr>
          <p:cNvPr id="7" name="テキスト ボックス 6">
            <a:extLst>
              <a:ext uri="{FF2B5EF4-FFF2-40B4-BE49-F238E27FC236}">
                <a16:creationId xmlns:a16="http://schemas.microsoft.com/office/drawing/2014/main" id="{0C62527D-ED8B-4122-9EBF-EA7A84C258C1}"/>
              </a:ext>
            </a:extLst>
          </p:cNvPr>
          <p:cNvSpPr txBox="1"/>
          <p:nvPr/>
        </p:nvSpPr>
        <p:spPr>
          <a:xfrm>
            <a:off x="8235196" y="1695450"/>
            <a:ext cx="477054" cy="4822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wrap="square" rtlCol="0">
            <a:spAutoFit/>
          </a:bodyPr>
          <a:lstStyle/>
          <a:p>
            <a:pPr algn="dist"/>
            <a:r>
              <a:rPr kumimoji="1" lang="ja-JP" altLang="en-US" sz="1900" b="1" spc="-150" dirty="0">
                <a:solidFill>
                  <a:schemeClr val="bg1"/>
                </a:solidFill>
                <a:latin typeface="メイリオ"/>
                <a:ea typeface="メイリオ"/>
                <a:cs typeface="メイリオ"/>
              </a:rPr>
              <a:t>オートゲートステップレス</a:t>
            </a:r>
            <a:r>
              <a:rPr lang="en-US" altLang="ja-JP" sz="1900" b="1" spc="-150" dirty="0">
                <a:solidFill>
                  <a:schemeClr val="bg1"/>
                </a:solidFill>
                <a:latin typeface="メイリオ"/>
                <a:ea typeface="メイリオ"/>
                <a:cs typeface="メイリオ"/>
              </a:rPr>
              <a:t>  </a:t>
            </a:r>
            <a:r>
              <a:rPr lang="ja-JP" altLang="en-US" sz="1900" b="1" spc="-150" dirty="0">
                <a:solidFill>
                  <a:schemeClr val="bg1"/>
                </a:solidFill>
                <a:latin typeface="メイリオ"/>
                <a:ea typeface="メイリオ"/>
                <a:cs typeface="メイリオ"/>
              </a:rPr>
              <a:t>　</a:t>
            </a:r>
            <a:r>
              <a:rPr kumimoji="1" lang="ja-JP" altLang="en-US" sz="1900" b="1" spc="-150" dirty="0">
                <a:solidFill>
                  <a:schemeClr val="bg1"/>
                </a:solidFill>
                <a:latin typeface="メイリオ"/>
                <a:ea typeface="メイリオ"/>
                <a:cs typeface="メイリオ"/>
              </a:rPr>
              <a:t>（敷段差なし）</a:t>
            </a:r>
          </a:p>
        </p:txBody>
      </p:sp>
      <p:sp>
        <p:nvSpPr>
          <p:cNvPr id="9" name="テキスト ボックス 8">
            <a:extLst>
              <a:ext uri="{FF2B5EF4-FFF2-40B4-BE49-F238E27FC236}">
                <a16:creationId xmlns:a16="http://schemas.microsoft.com/office/drawing/2014/main" id="{E6FF2541-35ED-4E24-9EA1-EE1D5B9A355A}"/>
              </a:ext>
            </a:extLst>
          </p:cNvPr>
          <p:cNvSpPr txBox="1"/>
          <p:nvPr/>
        </p:nvSpPr>
        <p:spPr>
          <a:xfrm>
            <a:off x="8291622" y="4486005"/>
            <a:ext cx="364202" cy="595035"/>
          </a:xfrm>
          <a:prstGeom prst="rect">
            <a:avLst/>
          </a:prstGeom>
          <a:noFill/>
        </p:spPr>
        <p:txBody>
          <a:bodyPr wrap="none" rtlCol="0">
            <a:spAutoFit/>
          </a:bodyPr>
          <a:lstStyle/>
          <a:p>
            <a:pPr>
              <a:lnSpc>
                <a:spcPct val="80000"/>
              </a:lnSpc>
            </a:pPr>
            <a:r>
              <a:rPr kumimoji="1" lang="en-US" altLang="ja-JP" sz="2000" b="1" spc="-300" dirty="0">
                <a:solidFill>
                  <a:srgbClr val="FFFFFF"/>
                </a:solidFill>
                <a:latin typeface="メイリオ"/>
                <a:ea typeface="メイリオ"/>
                <a:cs typeface="メイリオ"/>
              </a:rPr>
              <a:t>B</a:t>
            </a:r>
          </a:p>
          <a:p>
            <a:pPr>
              <a:lnSpc>
                <a:spcPct val="80000"/>
              </a:lnSpc>
            </a:pPr>
            <a:r>
              <a:rPr lang="en-US" altLang="ja-JP" sz="2000" b="1" spc="-300" dirty="0">
                <a:solidFill>
                  <a:srgbClr val="FFFFFF"/>
                </a:solidFill>
                <a:latin typeface="メイリオ"/>
                <a:ea typeface="メイリオ"/>
                <a:cs typeface="メイリオ"/>
              </a:rPr>
              <a:t>F</a:t>
            </a:r>
            <a:endParaRPr kumimoji="1" lang="ja-JP" altLang="en-US" sz="2000" b="1" spc="-300" dirty="0">
              <a:solidFill>
                <a:srgbClr val="FFFFFF"/>
              </a:solidFill>
              <a:latin typeface="メイリオ"/>
              <a:ea typeface="メイリオ"/>
              <a:cs typeface="メイリオ"/>
            </a:endParaRPr>
          </a:p>
        </p:txBody>
      </p:sp>
      <p:pic>
        <p:nvPicPr>
          <p:cNvPr id="10" name="図 9">
            <a:extLst>
              <a:ext uri="{FF2B5EF4-FFF2-40B4-BE49-F238E27FC236}">
                <a16:creationId xmlns:a16="http://schemas.microsoft.com/office/drawing/2014/main" id="{E7189FFA-7CD9-436A-B3D8-5F8C9B99353E}"/>
              </a:ext>
            </a:extLst>
          </p:cNvPr>
          <p:cNvPicPr>
            <a:picLocks noChangeAspect="1"/>
          </p:cNvPicPr>
          <p:nvPr/>
        </p:nvPicPr>
        <p:blipFill rotWithShape="1">
          <a:blip r:embed="rId4">
            <a:extLst>
              <a:ext uri="{28A0092B-C50C-407E-A947-70E740481C1C}">
                <a14:useLocalDpi xmlns:a14="http://schemas.microsoft.com/office/drawing/2010/main" val="0"/>
              </a:ext>
            </a:extLst>
          </a:blip>
          <a:srcRect l="51111" t="25926" r="10989" b="5715"/>
          <a:stretch/>
        </p:blipFill>
        <p:spPr>
          <a:xfrm>
            <a:off x="4736236" y="1762138"/>
            <a:ext cx="3465622" cy="4688114"/>
          </a:xfrm>
          <a:prstGeom prst="rect">
            <a:avLst/>
          </a:prstGeom>
        </p:spPr>
      </p:pic>
    </p:spTree>
  </p:cSld>
  <p:clrMapOvr>
    <a:masterClrMapping/>
  </p:clrMapOvr>
  <p:transition spd="slow" advTm="8472"/>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図形グループ 4"/>
          <p:cNvGrpSpPr/>
          <p:nvPr/>
        </p:nvGrpSpPr>
        <p:grpSpPr>
          <a:xfrm>
            <a:off x="457200" y="1363130"/>
            <a:ext cx="8242300" cy="1739900"/>
            <a:chOff x="457200" y="3344330"/>
            <a:chExt cx="8242300" cy="1739900"/>
          </a:xfrm>
        </p:grpSpPr>
        <p:sp>
          <p:nvSpPr>
            <p:cNvPr id="2" name="角丸四角形 1"/>
            <p:cNvSpPr/>
            <p:nvPr/>
          </p:nvSpPr>
          <p:spPr>
            <a:xfrm>
              <a:off x="457200" y="3344330"/>
              <a:ext cx="8242300" cy="17399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09600" y="3509430"/>
              <a:ext cx="8039100" cy="1335750"/>
            </a:xfrm>
            <a:prstGeom prst="rect">
              <a:avLst/>
            </a:prstGeom>
            <a:noFill/>
          </p:spPr>
          <p:txBody>
            <a:bodyPr wrap="square" rtlCol="0">
              <a:spAutoFit/>
            </a:bodyPr>
            <a:lstStyle/>
            <a:p>
              <a:pPr algn="ctr">
                <a:lnSpc>
                  <a:spcPct val="130000"/>
                </a:lnSpc>
              </a:pPr>
              <a:r>
                <a:rPr kumimoji="1" lang="ja-JP" altLang="en-US" sz="3200" dirty="0">
                  <a:solidFill>
                    <a:schemeClr val="bg1"/>
                  </a:solidFill>
                  <a:latin typeface="メイリオ"/>
                  <a:ea typeface="メイリオ"/>
                  <a:cs typeface="メイリオ"/>
                </a:rPr>
                <a:t>既設水路を利用した施工により</a:t>
              </a:r>
              <a:endParaRPr kumimoji="1" lang="en-US" altLang="ja-JP" sz="3200" dirty="0">
                <a:solidFill>
                  <a:schemeClr val="bg1"/>
                </a:solidFill>
                <a:latin typeface="メイリオ"/>
                <a:ea typeface="メイリオ"/>
                <a:cs typeface="メイリオ"/>
              </a:endParaRPr>
            </a:p>
            <a:p>
              <a:pPr algn="ctr">
                <a:lnSpc>
                  <a:spcPct val="130000"/>
                </a:lnSpc>
              </a:pPr>
              <a:r>
                <a:rPr kumimoji="1" lang="ja-JP" altLang="en-US" sz="3200" dirty="0">
                  <a:solidFill>
                    <a:schemeClr val="bg1"/>
                  </a:solidFill>
                  <a:latin typeface="メイリオ"/>
                  <a:ea typeface="メイリオ"/>
                  <a:cs typeface="メイリオ"/>
                </a:rPr>
                <a:t>改修工事費用の低減及び工期の短縮が可能</a:t>
              </a:r>
            </a:p>
          </p:txBody>
        </p:sp>
      </p:grpSp>
      <p:grpSp>
        <p:nvGrpSpPr>
          <p:cNvPr id="7" name="図形グループ 6"/>
          <p:cNvGrpSpPr/>
          <p:nvPr/>
        </p:nvGrpSpPr>
        <p:grpSpPr>
          <a:xfrm>
            <a:off x="457200" y="3413914"/>
            <a:ext cx="8242300" cy="1739900"/>
            <a:chOff x="457200" y="3429000"/>
            <a:chExt cx="8242300" cy="1739900"/>
          </a:xfrm>
        </p:grpSpPr>
        <p:sp>
          <p:nvSpPr>
            <p:cNvPr id="8" name="角丸四角形 7"/>
            <p:cNvSpPr/>
            <p:nvPr/>
          </p:nvSpPr>
          <p:spPr>
            <a:xfrm>
              <a:off x="457200" y="3429000"/>
              <a:ext cx="8242300" cy="17399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09600" y="3594100"/>
              <a:ext cx="8039100" cy="1348061"/>
            </a:xfrm>
            <a:prstGeom prst="rect">
              <a:avLst/>
            </a:prstGeom>
            <a:noFill/>
          </p:spPr>
          <p:txBody>
            <a:bodyPr wrap="square" rtlCol="0">
              <a:spAutoFit/>
            </a:bodyPr>
            <a:lstStyle/>
            <a:p>
              <a:pPr algn="ctr">
                <a:lnSpc>
                  <a:spcPct val="130000"/>
                </a:lnSpc>
              </a:pPr>
              <a:r>
                <a:rPr kumimoji="1" lang="ja-JP" altLang="en-US" sz="3200" dirty="0">
                  <a:solidFill>
                    <a:schemeClr val="bg1"/>
                  </a:solidFill>
                  <a:latin typeface="メイリオ"/>
                  <a:ea typeface="メイリオ"/>
                  <a:cs typeface="メイリオ"/>
                </a:rPr>
                <a:t>水路敷段差がなくても確実な水密と</a:t>
              </a:r>
              <a:endParaRPr kumimoji="1" lang="en-US" altLang="ja-JP" sz="3200" dirty="0">
                <a:solidFill>
                  <a:schemeClr val="bg1"/>
                </a:solidFill>
                <a:latin typeface="メイリオ"/>
                <a:ea typeface="メイリオ"/>
                <a:cs typeface="メイリオ"/>
              </a:endParaRPr>
            </a:p>
            <a:p>
              <a:pPr algn="ctr">
                <a:lnSpc>
                  <a:spcPct val="130000"/>
                </a:lnSpc>
              </a:pPr>
              <a:r>
                <a:rPr lang="ja-JP" altLang="en-US" sz="3200" dirty="0">
                  <a:solidFill>
                    <a:schemeClr val="bg1"/>
                  </a:solidFill>
                  <a:latin typeface="メイリオ"/>
                  <a:ea typeface="メイリオ"/>
                  <a:cs typeface="メイリオ"/>
                </a:rPr>
                <a:t>速やかな無動力自動開閉動作が可能</a:t>
              </a:r>
              <a:endParaRPr kumimoji="1" lang="ja-JP" altLang="en-US" sz="3200" dirty="0">
                <a:solidFill>
                  <a:schemeClr val="bg1"/>
                </a:solidFill>
                <a:latin typeface="メイリオ"/>
                <a:ea typeface="メイリオ"/>
                <a:cs typeface="メイリオ"/>
              </a:endParaRPr>
            </a:p>
          </p:txBody>
        </p:sp>
      </p:grpSp>
      <p:grpSp>
        <p:nvGrpSpPr>
          <p:cNvPr id="10" name="図形グループ 9"/>
          <p:cNvGrpSpPr/>
          <p:nvPr/>
        </p:nvGrpSpPr>
        <p:grpSpPr>
          <a:xfrm>
            <a:off x="457200" y="5464699"/>
            <a:ext cx="8242300" cy="974215"/>
            <a:chOff x="457200" y="3898900"/>
            <a:chExt cx="8242300" cy="736600"/>
          </a:xfrm>
        </p:grpSpPr>
        <p:sp>
          <p:nvSpPr>
            <p:cNvPr id="11" name="角丸四角形 10"/>
            <p:cNvSpPr/>
            <p:nvPr/>
          </p:nvSpPr>
          <p:spPr>
            <a:xfrm>
              <a:off x="457200" y="3898900"/>
              <a:ext cx="8242300" cy="7366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09600" y="3972930"/>
              <a:ext cx="8039100" cy="535230"/>
            </a:xfrm>
            <a:prstGeom prst="rect">
              <a:avLst/>
            </a:prstGeom>
            <a:noFill/>
          </p:spPr>
          <p:txBody>
            <a:bodyPr wrap="square" rtlCol="0">
              <a:spAutoFit/>
            </a:bodyPr>
            <a:lstStyle/>
            <a:p>
              <a:pPr algn="ctr">
                <a:lnSpc>
                  <a:spcPct val="130000"/>
                </a:lnSpc>
              </a:pPr>
              <a:r>
                <a:rPr kumimoji="1" lang="ja-JP" altLang="en-US" sz="3200" dirty="0">
                  <a:solidFill>
                    <a:schemeClr val="bg1"/>
                  </a:solidFill>
                  <a:latin typeface="メイリオ"/>
                  <a:ea typeface="メイリオ"/>
                  <a:cs typeface="メイリオ"/>
                </a:rPr>
                <a:t>既設樋門の二重化対策にも有効</a:t>
              </a:r>
            </a:p>
          </p:txBody>
        </p:sp>
      </p:grpSp>
      <p:sp>
        <p:nvSpPr>
          <p:cNvPr id="14" name="タイトル 3"/>
          <p:cNvSpPr txBox="1">
            <a:spLocks/>
          </p:cNvSpPr>
          <p:nvPr/>
        </p:nvSpPr>
        <p:spPr bwMode="auto">
          <a:xfrm>
            <a:off x="0" y="0"/>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2800" b="1" spc="-150" dirty="0">
                <a:effectLst>
                  <a:outerShdw blurRad="38100" dist="38100" dir="2700000" algn="tl">
                    <a:srgbClr val="000000">
                      <a:alpha val="43137"/>
                    </a:srgbClr>
                  </a:outerShdw>
                </a:effectLst>
                <a:latin typeface="メイリオ"/>
                <a:ea typeface="メイリオ"/>
                <a:cs typeface="メイリオ"/>
              </a:rPr>
              <a:t>　　　　　　　　　</a:t>
            </a:r>
            <a:r>
              <a:rPr lang="ja-JP" altLang="en-US" sz="3200" b="1" spc="-150" dirty="0">
                <a:effectLst>
                  <a:outerShdw blurRad="38100" dist="38100" dir="2700000" algn="tl">
                    <a:srgbClr val="000000">
                      <a:alpha val="43137"/>
                    </a:srgbClr>
                  </a:outerShdw>
                </a:effectLst>
                <a:latin typeface="メイリオ"/>
                <a:ea typeface="メイリオ"/>
                <a:cs typeface="メイリオ"/>
              </a:rPr>
              <a:t>を使った利点</a:t>
            </a:r>
            <a:endParaRPr lang="ja-JP" altLang="ja-JP" sz="3200" b="1" spc="-150" dirty="0">
              <a:latin typeface="メイリオ"/>
              <a:ea typeface="メイリオ"/>
              <a:cs typeface="メイリオ"/>
            </a:endParaRPr>
          </a:p>
        </p:txBody>
      </p:sp>
      <p:pic>
        <p:nvPicPr>
          <p:cNvPr id="15" name="図 14" descr="ロゴ赤文字なし-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911" y="66270"/>
            <a:ext cx="2963850" cy="866665"/>
          </a:xfrm>
          <a:prstGeom prst="rect">
            <a:avLst/>
          </a:prstGeom>
        </p:spPr>
      </p:pic>
    </p:spTree>
  </p:cSld>
  <p:clrMapOvr>
    <a:masterClrMapping/>
  </p:clrMapOvr>
  <p:transition spd="slow">
    <p:strips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図 29"/>
          <p:cNvPicPr>
            <a:picLocks noChangeAspect="1"/>
          </p:cNvPicPr>
          <p:nvPr/>
        </p:nvPicPr>
        <p:blipFill>
          <a:blip r:embed="rId3"/>
          <a:srcRect b="9283"/>
          <a:stretch>
            <a:fillRect/>
          </a:stretch>
        </p:blipFill>
        <p:spPr bwMode="auto">
          <a:xfrm>
            <a:off x="3489325" y="1065661"/>
            <a:ext cx="2209800" cy="2212975"/>
          </a:xfrm>
          <a:prstGeom prst="rect">
            <a:avLst/>
          </a:prstGeom>
          <a:noFill/>
          <a:ln w="9525">
            <a:noFill/>
            <a:miter lim="800000"/>
            <a:headEnd/>
            <a:tailEnd/>
          </a:ln>
        </p:spPr>
      </p:pic>
      <p:sp>
        <p:nvSpPr>
          <p:cNvPr id="24" name="テキスト ボックス 23"/>
          <p:cNvSpPr txBox="1"/>
          <p:nvPr/>
        </p:nvSpPr>
        <p:spPr>
          <a:xfrm>
            <a:off x="3281363" y="3762375"/>
            <a:ext cx="2317750" cy="438150"/>
          </a:xfrm>
          <a:prstGeom prst="rect">
            <a:avLst/>
          </a:prstGeom>
          <a:solidFill>
            <a:srgbClr val="FFFF66"/>
          </a:solidFill>
        </p:spPr>
        <p:txBody>
          <a:bodyPr anchor="ctr" anchorCtr="1"/>
          <a:lstStyle/>
          <a:p>
            <a:pPr algn="ctr" fontAlgn="auto">
              <a:spcBef>
                <a:spcPts val="0"/>
              </a:spcBef>
              <a:spcAft>
                <a:spcPts val="0"/>
              </a:spcAft>
              <a:defRPr/>
            </a:pPr>
            <a:r>
              <a:rPr lang="ja-JP" altLang="en-US" sz="1400" dirty="0">
                <a:latin typeface="+mj-ea"/>
                <a:ea typeface="+mn-ea"/>
              </a:rPr>
              <a:t>オートゲートステップレス </a:t>
            </a:r>
            <a:r>
              <a:rPr lang="en-US" altLang="ja-JP" sz="1400" dirty="0">
                <a:latin typeface="+mj-ea"/>
                <a:ea typeface="+mn-ea"/>
              </a:rPr>
              <a:t>BF</a:t>
            </a:r>
            <a:endParaRPr lang="ja-JP" altLang="en-US" sz="1400" dirty="0">
              <a:latin typeface="+mj-ea"/>
              <a:ea typeface="+mn-ea"/>
            </a:endParaRPr>
          </a:p>
        </p:txBody>
      </p:sp>
      <p:grpSp>
        <p:nvGrpSpPr>
          <p:cNvPr id="3" name="図形グループ 2"/>
          <p:cNvGrpSpPr/>
          <p:nvPr/>
        </p:nvGrpSpPr>
        <p:grpSpPr>
          <a:xfrm>
            <a:off x="3144307" y="1022082"/>
            <a:ext cx="2916238" cy="318036"/>
            <a:chOff x="365125" y="1292987"/>
            <a:chExt cx="2916238" cy="318036"/>
          </a:xfrm>
        </p:grpSpPr>
        <p:sp>
          <p:nvSpPr>
            <p:cNvPr id="23" name="角丸四角形 22"/>
            <p:cNvSpPr/>
            <p:nvPr/>
          </p:nvSpPr>
          <p:spPr>
            <a:xfrm>
              <a:off x="365125" y="1303325"/>
              <a:ext cx="2801937" cy="284659"/>
            </a:xfrm>
            <a:prstGeom prst="roundRect">
              <a:avLst>
                <a:gd name="adj" fmla="val 24503"/>
              </a:avLst>
            </a:prstGeom>
            <a:solidFill>
              <a:srgbClr val="E2F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365125" y="1292987"/>
              <a:ext cx="2916238" cy="318036"/>
            </a:xfrm>
            <a:prstGeom prst="rect">
              <a:avLst/>
            </a:prstGeom>
            <a:noFill/>
          </p:spPr>
          <p:txBody>
            <a:bodyPr wrap="square" rtlCol="0">
              <a:spAutoFit/>
            </a:bodyPr>
            <a:lstStyle/>
            <a:p>
              <a:pPr algn="just">
                <a:lnSpc>
                  <a:spcPct val="90000"/>
                </a:lnSpc>
              </a:pPr>
              <a:r>
                <a:rPr lang="ja-JP" altLang="en-US" sz="1600" dirty="0">
                  <a:latin typeface="メイリオ"/>
                  <a:ea typeface="メイリオ"/>
                  <a:cs typeface="メイリオ"/>
                </a:rPr>
                <a:t>既設樋門の無動力自動化改修</a:t>
              </a:r>
              <a:endParaRPr lang="en-US" altLang="ja-JP" sz="1600" dirty="0">
                <a:latin typeface="メイリオ"/>
                <a:ea typeface="メイリオ"/>
                <a:cs typeface="メイリオ"/>
              </a:endParaRPr>
            </a:p>
          </p:txBody>
        </p:sp>
      </p:grpSp>
      <p:sp>
        <p:nvSpPr>
          <p:cNvPr id="26" name="タイトル 3"/>
          <p:cNvSpPr txBox="1">
            <a:spLocks/>
          </p:cNvSpPr>
          <p:nvPr/>
        </p:nvSpPr>
        <p:spPr bwMode="auto">
          <a:xfrm>
            <a:off x="0" y="0"/>
            <a:ext cx="9143999" cy="933149"/>
          </a:xfrm>
          <a:prstGeom prst="rect">
            <a:avLst/>
          </a:prstGeom>
          <a:solidFill>
            <a:schemeClr val="accent1"/>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200" b="1" spc="300" dirty="0">
                <a:effectLst>
                  <a:outerShdw blurRad="38100" dist="38100" dir="2700000" algn="tl">
                    <a:srgbClr val="000000">
                      <a:alpha val="43137"/>
                    </a:srgbClr>
                  </a:outerShdw>
                </a:effectLst>
                <a:latin typeface="メイリオ"/>
                <a:ea typeface="メイリオ"/>
                <a:cs typeface="メイリオ"/>
              </a:rPr>
              <a:t>旭イノベックスの無動力自動開閉ゲート</a:t>
            </a:r>
            <a:endParaRPr lang="ja-JP" altLang="ja-JP" sz="3200" b="1" spc="300" dirty="0">
              <a:latin typeface="メイリオ"/>
              <a:ea typeface="メイリオ"/>
              <a:cs typeface="メイリオ"/>
            </a:endParaRPr>
          </a:p>
        </p:txBody>
      </p:sp>
      <p:grpSp>
        <p:nvGrpSpPr>
          <p:cNvPr id="11" name="図形グループ 10"/>
          <p:cNvGrpSpPr/>
          <p:nvPr/>
        </p:nvGrpSpPr>
        <p:grpSpPr>
          <a:xfrm>
            <a:off x="203097" y="1546679"/>
            <a:ext cx="3441028" cy="3732141"/>
            <a:chOff x="203097" y="1546679"/>
            <a:chExt cx="3441028" cy="3732141"/>
          </a:xfrm>
        </p:grpSpPr>
        <p:pic>
          <p:nvPicPr>
            <p:cNvPr id="17410" name="図 1"/>
            <p:cNvPicPr>
              <a:picLocks noChangeAspect="1"/>
            </p:cNvPicPr>
            <p:nvPr/>
          </p:nvPicPr>
          <p:blipFill>
            <a:blip r:embed="rId4"/>
            <a:srcRect/>
            <a:stretch>
              <a:fillRect/>
            </a:stretch>
          </p:blipFill>
          <p:spPr bwMode="auto">
            <a:xfrm>
              <a:off x="444742" y="2101321"/>
              <a:ext cx="2586509" cy="1862137"/>
            </a:xfrm>
            <a:prstGeom prst="rect">
              <a:avLst/>
            </a:prstGeom>
            <a:noFill/>
            <a:ln w="28575" cmpd="sng">
              <a:solidFill>
                <a:srgbClr val="3366FF"/>
              </a:solidFill>
              <a:miter lim="800000"/>
              <a:headEnd/>
              <a:tailEnd/>
            </a:ln>
          </p:spPr>
        </p:pic>
        <p:grpSp>
          <p:nvGrpSpPr>
            <p:cNvPr id="4" name="図形グループ 3"/>
            <p:cNvGrpSpPr/>
            <p:nvPr/>
          </p:nvGrpSpPr>
          <p:grpSpPr>
            <a:xfrm>
              <a:off x="402407" y="1546679"/>
              <a:ext cx="2679457" cy="602791"/>
              <a:chOff x="444743" y="2083496"/>
              <a:chExt cx="2586508" cy="602791"/>
            </a:xfrm>
          </p:grpSpPr>
          <p:sp>
            <p:nvSpPr>
              <p:cNvPr id="35" name="角丸四角形 34"/>
              <p:cNvSpPr/>
              <p:nvPr/>
            </p:nvSpPr>
            <p:spPr>
              <a:xfrm>
                <a:off x="444743" y="2083496"/>
                <a:ext cx="2586508" cy="577390"/>
              </a:xfrm>
              <a:prstGeom prst="roundRect">
                <a:avLst>
                  <a:gd name="adj" fmla="val 0"/>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83668" y="2090739"/>
                <a:ext cx="2320399" cy="595548"/>
              </a:xfrm>
              <a:prstGeom prst="rect">
                <a:avLst/>
              </a:prstGeom>
              <a:noFill/>
            </p:spPr>
            <p:txBody>
              <a:bodyPr wrap="square" rtlCol="0">
                <a:spAutoFit/>
              </a:bodyPr>
              <a:lstStyle/>
              <a:p>
                <a:pPr algn="ctr">
                  <a:lnSpc>
                    <a:spcPct val="90000"/>
                  </a:lnSpc>
                </a:pPr>
                <a:r>
                  <a:rPr lang="ja-JP" altLang="en-US" b="1" dirty="0">
                    <a:solidFill>
                      <a:schemeClr val="bg1"/>
                    </a:solidFill>
                    <a:latin typeface="メイリオ"/>
                    <a:ea typeface="メイリオ"/>
                    <a:cs typeface="メイリオ"/>
                  </a:rPr>
                  <a:t>オートゲートによる</a:t>
                </a:r>
                <a:endParaRPr lang="en-US" altLang="ja-JP" b="1" dirty="0">
                  <a:solidFill>
                    <a:schemeClr val="bg1"/>
                  </a:solidFill>
                  <a:latin typeface="メイリオ"/>
                  <a:ea typeface="メイリオ"/>
                  <a:cs typeface="メイリオ"/>
                </a:endParaRPr>
              </a:p>
              <a:p>
                <a:pPr algn="ctr">
                  <a:lnSpc>
                    <a:spcPct val="90000"/>
                  </a:lnSpc>
                </a:pPr>
                <a:r>
                  <a:rPr lang="ja-JP" altLang="en-US" b="1" dirty="0">
                    <a:solidFill>
                      <a:schemeClr val="bg1"/>
                    </a:solidFill>
                    <a:latin typeface="メイリオ"/>
                    <a:ea typeface="メイリオ"/>
                    <a:cs typeface="メイリオ"/>
                  </a:rPr>
                  <a:t>無動力自動化</a:t>
                </a:r>
                <a:endParaRPr lang="en-US" altLang="ja-JP" b="1" dirty="0">
                  <a:solidFill>
                    <a:schemeClr val="bg1"/>
                  </a:solidFill>
                  <a:latin typeface="メイリオ"/>
                  <a:ea typeface="メイリオ"/>
                  <a:cs typeface="メイリオ"/>
                </a:endParaRPr>
              </a:p>
            </p:txBody>
          </p:sp>
        </p:grpSp>
        <p:sp>
          <p:nvSpPr>
            <p:cNvPr id="37" name="右矢印 36"/>
            <p:cNvSpPr/>
            <p:nvPr/>
          </p:nvSpPr>
          <p:spPr>
            <a:xfrm rot="10800000">
              <a:off x="2826530" y="2369100"/>
              <a:ext cx="817595" cy="476759"/>
            </a:xfrm>
            <a:prstGeom prst="rightArrow">
              <a:avLst>
                <a:gd name="adj1" fmla="val 50000"/>
                <a:gd name="adj2" fmla="val 87293"/>
              </a:avLst>
            </a:prstGeom>
            <a:gradFill flip="none" rotWithShape="1">
              <a:gsLst>
                <a:gs pos="73000">
                  <a:srgbClr val="3366FF"/>
                </a:gs>
                <a:gs pos="5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 name="テキスト ボックス 6"/>
            <p:cNvSpPr txBox="1"/>
            <p:nvPr/>
          </p:nvSpPr>
          <p:spPr>
            <a:xfrm>
              <a:off x="203097" y="4047714"/>
              <a:ext cx="3078266" cy="1231106"/>
            </a:xfrm>
            <a:prstGeom prst="rect">
              <a:avLst/>
            </a:prstGeom>
            <a:noFill/>
          </p:spPr>
          <p:txBody>
            <a:bodyPr wrap="square" rtlCol="0">
              <a:spAutoFit/>
            </a:bodyPr>
            <a:lstStyle/>
            <a:p>
              <a:r>
                <a:rPr lang="en-US" altLang="ja-JP" sz="1600" b="1" dirty="0">
                  <a:solidFill>
                    <a:srgbClr val="3366FF"/>
                  </a:solidFill>
                  <a:latin typeface="メイリオ"/>
                  <a:ea typeface="メイリオ"/>
                  <a:cs typeface="メイリオ"/>
                </a:rPr>
                <a:t>【</a:t>
              </a:r>
              <a:r>
                <a:rPr lang="ja-JP" altLang="en-US" sz="1600" b="1" dirty="0">
                  <a:solidFill>
                    <a:srgbClr val="3366FF"/>
                  </a:solidFill>
                  <a:latin typeface="メイリオ"/>
                  <a:ea typeface="メイリオ"/>
                  <a:cs typeface="メイリオ"/>
                </a:rPr>
                <a:t>特徴</a:t>
              </a:r>
              <a:r>
                <a:rPr lang="en-US" altLang="ja-JP" sz="1600" b="1" dirty="0">
                  <a:solidFill>
                    <a:srgbClr val="3366FF"/>
                  </a:solidFill>
                  <a:latin typeface="メイリオ"/>
                  <a:ea typeface="メイリオ"/>
                  <a:cs typeface="メイリオ"/>
                </a:rPr>
                <a:t>】</a:t>
              </a:r>
            </a:p>
            <a:p>
              <a:r>
                <a:rPr lang="ja-JP" altLang="en-US" sz="1400" b="1" dirty="0">
                  <a:solidFill>
                    <a:srgbClr val="3366FF"/>
                  </a:solidFill>
                  <a:latin typeface="メイリオ"/>
                  <a:ea typeface="メイリオ"/>
                  <a:cs typeface="メイリオ"/>
                </a:rPr>
                <a:t>　</a:t>
              </a:r>
              <a:r>
                <a:rPr lang="en-US" altLang="ja-JP" sz="1400" b="1" dirty="0">
                  <a:solidFill>
                    <a:srgbClr val="3366FF"/>
                  </a:solidFill>
                  <a:latin typeface="メイリオ"/>
                  <a:ea typeface="メイリオ"/>
                  <a:cs typeface="メイリオ"/>
                </a:rPr>
                <a:t>●</a:t>
              </a:r>
              <a:r>
                <a:rPr lang="ja-JP" altLang="en-US" sz="1400" b="1" dirty="0">
                  <a:solidFill>
                    <a:srgbClr val="3366FF"/>
                  </a:solidFill>
                  <a:latin typeface="メイリオ"/>
                  <a:ea typeface="メイリオ"/>
                  <a:cs typeface="メイリオ"/>
                </a:rPr>
                <a:t>実績がある</a:t>
              </a:r>
              <a:endParaRPr lang="en-US" altLang="ja-JP" sz="1400" b="1" dirty="0">
                <a:solidFill>
                  <a:srgbClr val="3366FF"/>
                </a:solidFill>
                <a:latin typeface="メイリオ"/>
                <a:ea typeface="メイリオ"/>
                <a:cs typeface="メイリオ"/>
              </a:endParaRPr>
            </a:p>
            <a:p>
              <a:r>
                <a:rPr lang="ja-JP" altLang="ja-JP" sz="1400" b="1" dirty="0">
                  <a:solidFill>
                    <a:srgbClr val="3366FF"/>
                  </a:solidFill>
                  <a:latin typeface="メイリオ"/>
                  <a:ea typeface="メイリオ"/>
                  <a:cs typeface="メイリオ"/>
                </a:rPr>
                <a:t>　</a:t>
              </a:r>
              <a:r>
                <a:rPr lang="en-US" altLang="ja-JP" sz="1400" b="1" dirty="0">
                  <a:solidFill>
                    <a:srgbClr val="3366FF"/>
                  </a:solidFill>
                  <a:latin typeface="メイリオ"/>
                  <a:ea typeface="メイリオ"/>
                  <a:cs typeface="メイリオ"/>
                </a:rPr>
                <a:t>●</a:t>
              </a:r>
              <a:r>
                <a:rPr lang="ja-JP" altLang="en-US" sz="1400" b="1" dirty="0">
                  <a:solidFill>
                    <a:srgbClr val="3366FF"/>
                  </a:solidFill>
                  <a:latin typeface="メイリオ"/>
                  <a:ea typeface="メイリオ"/>
                  <a:cs typeface="メイリオ"/>
                </a:rPr>
                <a:t>比較的土砂堆積に強い</a:t>
              </a:r>
              <a:endParaRPr lang="en-US" altLang="ja-JP" sz="1400" b="1" dirty="0">
                <a:solidFill>
                  <a:srgbClr val="3366FF"/>
                </a:solidFill>
                <a:latin typeface="メイリオ"/>
                <a:ea typeface="メイリオ"/>
                <a:cs typeface="メイリオ"/>
              </a:endParaRPr>
            </a:p>
            <a:p>
              <a:r>
                <a:rPr lang="en-US" altLang="ja-JP" sz="1600" b="1" dirty="0">
                  <a:solidFill>
                    <a:srgbClr val="3366FF"/>
                  </a:solidFill>
                  <a:latin typeface="メイリオ"/>
                  <a:ea typeface="メイリオ"/>
                  <a:cs typeface="メイリオ"/>
                </a:rPr>
                <a:t>【</a:t>
              </a:r>
              <a:r>
                <a:rPr lang="ja-JP" altLang="en-US" sz="1600" b="1" dirty="0">
                  <a:solidFill>
                    <a:srgbClr val="3366FF"/>
                  </a:solidFill>
                  <a:latin typeface="メイリオ"/>
                  <a:ea typeface="メイリオ"/>
                  <a:cs typeface="メイリオ"/>
                </a:rPr>
                <a:t>課題</a:t>
              </a:r>
              <a:r>
                <a:rPr lang="en-US" altLang="ja-JP" sz="1600" b="1" dirty="0">
                  <a:solidFill>
                    <a:srgbClr val="3366FF"/>
                  </a:solidFill>
                  <a:latin typeface="メイリオ"/>
                  <a:ea typeface="メイリオ"/>
                  <a:cs typeface="メイリオ"/>
                </a:rPr>
                <a:t>】</a:t>
              </a:r>
            </a:p>
            <a:p>
              <a:r>
                <a:rPr lang="ja-JP" altLang="en-US" sz="1400" b="1" dirty="0">
                  <a:solidFill>
                    <a:srgbClr val="3366FF"/>
                  </a:solidFill>
                  <a:latin typeface="メイリオ"/>
                  <a:ea typeface="メイリオ"/>
                  <a:cs typeface="メイリオ"/>
                </a:rPr>
                <a:t>　</a:t>
              </a:r>
              <a:r>
                <a:rPr lang="en-US" altLang="ja-JP" sz="1400" b="1" dirty="0">
                  <a:solidFill>
                    <a:srgbClr val="3366FF"/>
                  </a:solidFill>
                  <a:latin typeface="メイリオ"/>
                  <a:ea typeface="メイリオ"/>
                  <a:cs typeface="メイリオ"/>
                </a:rPr>
                <a:t>●</a:t>
              </a:r>
              <a:r>
                <a:rPr lang="ja-JP" altLang="en-US" sz="1400" b="1" dirty="0">
                  <a:solidFill>
                    <a:srgbClr val="3366FF"/>
                  </a:solidFill>
                  <a:latin typeface="メイリオ"/>
                  <a:ea typeface="メイリオ"/>
                  <a:cs typeface="メイリオ"/>
                </a:rPr>
                <a:t>敷段差が必要</a:t>
              </a:r>
              <a:r>
                <a:rPr lang="en-US" altLang="ja-JP" sz="1400" b="1" dirty="0">
                  <a:solidFill>
                    <a:srgbClr val="3366FF"/>
                  </a:solidFill>
                  <a:latin typeface="メイリオ"/>
                  <a:ea typeface="メイリオ"/>
                  <a:cs typeface="メイリオ"/>
                </a:rPr>
                <a:t>→</a:t>
              </a:r>
              <a:r>
                <a:rPr lang="ja-JP" altLang="en-US" sz="1400" b="1" dirty="0">
                  <a:solidFill>
                    <a:srgbClr val="3366FF"/>
                  </a:solidFill>
                  <a:latin typeface="メイリオ"/>
                  <a:ea typeface="メイリオ"/>
                  <a:cs typeface="メイリオ"/>
                </a:rPr>
                <a:t>底版の改修要</a:t>
              </a:r>
              <a:endParaRPr lang="en-US" altLang="ja-JP" sz="1400" b="1" dirty="0">
                <a:solidFill>
                  <a:srgbClr val="3366FF"/>
                </a:solidFill>
                <a:latin typeface="メイリオ"/>
                <a:ea typeface="メイリオ"/>
                <a:cs typeface="メイリオ"/>
              </a:endParaRPr>
            </a:p>
          </p:txBody>
        </p:sp>
      </p:grpSp>
      <p:pic>
        <p:nvPicPr>
          <p:cNvPr id="17413" name="図 30"/>
          <p:cNvPicPr>
            <a:picLocks noChangeAspect="1"/>
          </p:cNvPicPr>
          <p:nvPr/>
        </p:nvPicPr>
        <p:blipFill>
          <a:blip r:embed="rId5"/>
          <a:srcRect b="11220"/>
          <a:stretch>
            <a:fillRect/>
          </a:stretch>
        </p:blipFill>
        <p:spPr bwMode="auto">
          <a:xfrm>
            <a:off x="6165323" y="1896851"/>
            <a:ext cx="2606145" cy="2066607"/>
          </a:xfrm>
          <a:prstGeom prst="rect">
            <a:avLst/>
          </a:prstGeom>
          <a:noFill/>
          <a:ln w="28575" cmpd="sng">
            <a:solidFill>
              <a:srgbClr val="008000"/>
            </a:solidFill>
            <a:miter lim="800000"/>
            <a:headEnd/>
            <a:tailEnd/>
          </a:ln>
        </p:spPr>
      </p:pic>
      <p:sp>
        <p:nvSpPr>
          <p:cNvPr id="41" name="右矢印 40"/>
          <p:cNvSpPr/>
          <p:nvPr/>
        </p:nvSpPr>
        <p:spPr>
          <a:xfrm>
            <a:off x="5547784" y="2369100"/>
            <a:ext cx="817595" cy="476759"/>
          </a:xfrm>
          <a:prstGeom prst="rightArrow">
            <a:avLst>
              <a:gd name="adj1" fmla="val 50000"/>
              <a:gd name="adj2" fmla="val 87293"/>
            </a:avLst>
          </a:prstGeom>
          <a:gradFill flip="none" rotWithShape="1">
            <a:gsLst>
              <a:gs pos="73000">
                <a:srgbClr val="008000"/>
              </a:gs>
              <a:gs pos="5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45" name="テキスト ボックス 44"/>
          <p:cNvSpPr txBox="1"/>
          <p:nvPr/>
        </p:nvSpPr>
        <p:spPr>
          <a:xfrm>
            <a:off x="6165323" y="4047714"/>
            <a:ext cx="3317344" cy="1661994"/>
          </a:xfrm>
          <a:prstGeom prst="rect">
            <a:avLst/>
          </a:prstGeom>
          <a:noFill/>
        </p:spPr>
        <p:txBody>
          <a:bodyPr wrap="square" rtlCol="0">
            <a:spAutoFit/>
          </a:bodyPr>
          <a:lstStyle/>
          <a:p>
            <a:r>
              <a:rPr lang="en-US" altLang="ja-JP" sz="1600" b="1" dirty="0">
                <a:solidFill>
                  <a:srgbClr val="008000"/>
                </a:solidFill>
                <a:latin typeface="メイリオ"/>
                <a:ea typeface="メイリオ"/>
                <a:cs typeface="メイリオ"/>
              </a:rPr>
              <a:t>【</a:t>
            </a:r>
            <a:r>
              <a:rPr lang="ja-JP" altLang="en-US" sz="1600" b="1" dirty="0">
                <a:solidFill>
                  <a:srgbClr val="008000"/>
                </a:solidFill>
                <a:latin typeface="メイリオ"/>
                <a:ea typeface="メイリオ"/>
                <a:cs typeface="メイリオ"/>
              </a:rPr>
              <a:t>特徴</a:t>
            </a:r>
            <a:r>
              <a:rPr lang="en-US" altLang="ja-JP" sz="1600" b="1" dirty="0">
                <a:solidFill>
                  <a:srgbClr val="008000"/>
                </a:solidFill>
                <a:latin typeface="メイリオ"/>
                <a:ea typeface="メイリオ"/>
                <a:cs typeface="メイリオ"/>
              </a:rPr>
              <a:t>】</a:t>
            </a:r>
          </a:p>
          <a:p>
            <a:r>
              <a:rPr lang="ja-JP" altLang="en-US" sz="1400" b="1" dirty="0">
                <a:solidFill>
                  <a:srgbClr val="008000"/>
                </a:solidFill>
                <a:latin typeface="メイリオ"/>
                <a:ea typeface="メイリオ"/>
                <a:cs typeface="メイリオ"/>
              </a:rPr>
              <a:t>　</a:t>
            </a:r>
            <a:r>
              <a:rPr lang="en-US" altLang="ja-JP" sz="1400" b="1" dirty="0">
                <a:solidFill>
                  <a:srgbClr val="008000"/>
                </a:solidFill>
                <a:latin typeface="メイリオ"/>
                <a:ea typeface="メイリオ"/>
                <a:cs typeface="メイリオ"/>
              </a:rPr>
              <a:t>●</a:t>
            </a:r>
            <a:r>
              <a:rPr lang="ja-JP" altLang="en-US" sz="1400" b="1" dirty="0">
                <a:solidFill>
                  <a:srgbClr val="008000"/>
                </a:solidFill>
                <a:latin typeface="メイリオ"/>
                <a:ea typeface="メイリオ"/>
                <a:cs typeface="メイリオ"/>
              </a:rPr>
              <a:t>既設水路の底版流用可</a:t>
            </a:r>
            <a:endParaRPr lang="en-US" altLang="ja-JP" sz="1400" b="1" dirty="0">
              <a:solidFill>
                <a:srgbClr val="008000"/>
              </a:solidFill>
              <a:latin typeface="メイリオ"/>
              <a:ea typeface="メイリオ"/>
              <a:cs typeface="メイリオ"/>
            </a:endParaRPr>
          </a:p>
          <a:p>
            <a:r>
              <a:rPr lang="ja-JP" altLang="ja-JP" sz="1400" b="1" dirty="0">
                <a:solidFill>
                  <a:srgbClr val="008000"/>
                </a:solidFill>
                <a:latin typeface="メイリオ"/>
                <a:ea typeface="メイリオ"/>
                <a:cs typeface="メイリオ"/>
              </a:rPr>
              <a:t>　</a:t>
            </a:r>
            <a:r>
              <a:rPr lang="en-US" altLang="ja-JP" sz="1400" b="1" dirty="0">
                <a:solidFill>
                  <a:srgbClr val="008000"/>
                </a:solidFill>
                <a:latin typeface="メイリオ"/>
                <a:ea typeface="メイリオ"/>
                <a:cs typeface="メイリオ"/>
              </a:rPr>
              <a:t>●</a:t>
            </a:r>
            <a:r>
              <a:rPr lang="ja-JP" altLang="en-US" sz="1400" b="1" dirty="0">
                <a:solidFill>
                  <a:srgbClr val="008000"/>
                </a:solidFill>
                <a:latin typeface="メイリオ"/>
                <a:ea typeface="メイリオ"/>
                <a:cs typeface="メイリオ"/>
              </a:rPr>
              <a:t>引上式ゲートと同等の</a:t>
            </a:r>
            <a:endParaRPr lang="en-US" altLang="ja-JP" sz="1400" b="1" dirty="0">
              <a:solidFill>
                <a:srgbClr val="008000"/>
              </a:solidFill>
              <a:latin typeface="メイリオ"/>
              <a:ea typeface="メイリオ"/>
              <a:cs typeface="メイリオ"/>
            </a:endParaRPr>
          </a:p>
          <a:p>
            <a:r>
              <a:rPr lang="ja-JP" altLang="ja-JP" sz="1400" b="1" dirty="0">
                <a:solidFill>
                  <a:srgbClr val="008000"/>
                </a:solidFill>
                <a:latin typeface="メイリオ"/>
                <a:ea typeface="メイリオ"/>
                <a:cs typeface="メイリオ"/>
              </a:rPr>
              <a:t>　</a:t>
            </a:r>
            <a:r>
              <a:rPr lang="ja-JP" altLang="en-US" sz="1400" b="1" dirty="0">
                <a:solidFill>
                  <a:srgbClr val="008000"/>
                </a:solidFill>
                <a:latin typeface="メイリオ"/>
                <a:ea typeface="メイリオ"/>
                <a:cs typeface="メイリオ"/>
              </a:rPr>
              <a:t>　水密性</a:t>
            </a:r>
            <a:endParaRPr lang="en-US" altLang="ja-JP" sz="1400" b="1" dirty="0">
              <a:solidFill>
                <a:srgbClr val="008000"/>
              </a:solidFill>
              <a:latin typeface="メイリオ"/>
              <a:ea typeface="メイリオ"/>
              <a:cs typeface="メイリオ"/>
            </a:endParaRPr>
          </a:p>
          <a:p>
            <a:r>
              <a:rPr lang="en-US" altLang="ja-JP" sz="1600" b="1" dirty="0">
                <a:solidFill>
                  <a:srgbClr val="008000"/>
                </a:solidFill>
                <a:latin typeface="メイリオ"/>
                <a:ea typeface="メイリオ"/>
                <a:cs typeface="メイリオ"/>
              </a:rPr>
              <a:t>【</a:t>
            </a:r>
            <a:r>
              <a:rPr lang="ja-JP" altLang="en-US" sz="1600" b="1" dirty="0">
                <a:solidFill>
                  <a:srgbClr val="008000"/>
                </a:solidFill>
                <a:latin typeface="メイリオ"/>
                <a:ea typeface="メイリオ"/>
                <a:cs typeface="メイリオ"/>
              </a:rPr>
              <a:t>課題</a:t>
            </a:r>
            <a:r>
              <a:rPr lang="en-US" altLang="ja-JP" sz="1600" b="1" dirty="0">
                <a:solidFill>
                  <a:srgbClr val="008000"/>
                </a:solidFill>
                <a:latin typeface="メイリオ"/>
                <a:ea typeface="メイリオ"/>
                <a:cs typeface="メイリオ"/>
              </a:rPr>
              <a:t>】</a:t>
            </a:r>
          </a:p>
          <a:p>
            <a:r>
              <a:rPr lang="ja-JP" altLang="en-US" sz="1400" b="1" dirty="0">
                <a:solidFill>
                  <a:srgbClr val="008000"/>
                </a:solidFill>
                <a:latin typeface="メイリオ"/>
                <a:ea typeface="メイリオ"/>
                <a:cs typeface="メイリオ"/>
              </a:rPr>
              <a:t>　</a:t>
            </a:r>
            <a:r>
              <a:rPr lang="en-US" altLang="ja-JP" sz="1400" b="1" dirty="0">
                <a:solidFill>
                  <a:srgbClr val="008000"/>
                </a:solidFill>
                <a:latin typeface="メイリオ"/>
                <a:ea typeface="メイリオ"/>
                <a:cs typeface="メイリオ"/>
              </a:rPr>
              <a:t>●</a:t>
            </a:r>
            <a:r>
              <a:rPr lang="ja-JP" altLang="en-US" sz="1400" b="1" spc="-150" dirty="0">
                <a:solidFill>
                  <a:srgbClr val="008000"/>
                </a:solidFill>
                <a:latin typeface="メイリオ"/>
                <a:ea typeface="メイリオ"/>
                <a:cs typeface="メイリオ"/>
              </a:rPr>
              <a:t>翼壁にフロートスペース必要</a:t>
            </a:r>
            <a:endParaRPr lang="en-US" altLang="ja-JP" sz="1400" b="1" spc="-150" dirty="0">
              <a:solidFill>
                <a:srgbClr val="008000"/>
              </a:solidFill>
              <a:latin typeface="メイリオ"/>
              <a:ea typeface="メイリオ"/>
              <a:cs typeface="メイリオ"/>
            </a:endParaRPr>
          </a:p>
          <a:p>
            <a:r>
              <a:rPr lang="ja-JP" altLang="ja-JP" sz="1400" b="1" dirty="0">
                <a:solidFill>
                  <a:srgbClr val="008000"/>
                </a:solidFill>
                <a:latin typeface="メイリオ"/>
                <a:ea typeface="メイリオ"/>
                <a:cs typeface="メイリオ"/>
              </a:rPr>
              <a:t>　</a:t>
            </a:r>
            <a:r>
              <a:rPr lang="en-US" altLang="ja-JP" sz="1400" b="1" dirty="0">
                <a:solidFill>
                  <a:srgbClr val="008000"/>
                </a:solidFill>
                <a:latin typeface="メイリオ"/>
                <a:ea typeface="メイリオ"/>
                <a:cs typeface="メイリオ"/>
              </a:rPr>
              <a:t>●</a:t>
            </a:r>
            <a:r>
              <a:rPr lang="ja-JP" altLang="en-US" sz="1400" b="1" dirty="0">
                <a:solidFill>
                  <a:srgbClr val="008000"/>
                </a:solidFill>
                <a:latin typeface="メイリオ"/>
                <a:ea typeface="メイリオ"/>
                <a:cs typeface="メイリオ"/>
              </a:rPr>
              <a:t>外部フロートのコスト大</a:t>
            </a:r>
            <a:endParaRPr lang="en-US" altLang="ja-JP" sz="1400" b="1" dirty="0">
              <a:solidFill>
                <a:srgbClr val="008000"/>
              </a:solidFill>
              <a:latin typeface="メイリオ"/>
              <a:ea typeface="メイリオ"/>
              <a:cs typeface="メイリオ"/>
            </a:endParaRPr>
          </a:p>
        </p:txBody>
      </p:sp>
      <p:pic>
        <p:nvPicPr>
          <p:cNvPr id="8" name="図 7" descr="BF.jpg"/>
          <p:cNvPicPr>
            <a:picLocks noChangeAspect="1"/>
          </p:cNvPicPr>
          <p:nvPr/>
        </p:nvPicPr>
        <p:blipFill rotWithShape="1">
          <a:blip r:embed="rId6">
            <a:extLst>
              <a:ext uri="{28A0092B-C50C-407E-A947-70E740481C1C}">
                <a14:useLocalDpi xmlns:a14="http://schemas.microsoft.com/office/drawing/2010/main" val="0"/>
              </a:ext>
            </a:extLst>
          </a:blip>
          <a:srcRect l="840"/>
          <a:stretch/>
        </p:blipFill>
        <p:spPr>
          <a:xfrm>
            <a:off x="3168512" y="3413389"/>
            <a:ext cx="2856425" cy="2822046"/>
          </a:xfrm>
          <a:prstGeom prst="rect">
            <a:avLst/>
          </a:prstGeom>
          <a:ln w="38100" cmpd="sng">
            <a:solidFill>
              <a:srgbClr val="FF0000"/>
            </a:solidFill>
          </a:ln>
          <a:effectLst>
            <a:outerShdw blurRad="50800" dist="88900" dir="2700000" algn="tl" rotWithShape="0">
              <a:srgbClr val="000000">
                <a:alpha val="43000"/>
              </a:srgbClr>
            </a:outerShdw>
          </a:effectLst>
        </p:spPr>
      </p:pic>
      <p:sp>
        <p:nvSpPr>
          <p:cNvPr id="46" name="右矢印 45"/>
          <p:cNvSpPr/>
          <p:nvPr/>
        </p:nvSpPr>
        <p:spPr>
          <a:xfrm rot="5400000">
            <a:off x="4185427" y="3272547"/>
            <a:ext cx="817595" cy="609858"/>
          </a:xfrm>
          <a:prstGeom prst="rightArrow">
            <a:avLst>
              <a:gd name="adj1" fmla="val 50000"/>
              <a:gd name="adj2" fmla="val 73410"/>
            </a:avLst>
          </a:prstGeom>
          <a:gradFill flip="none" rotWithShape="1">
            <a:gsLst>
              <a:gs pos="73000">
                <a:srgbClr val="FF0000"/>
              </a:gs>
              <a:gs pos="5000">
                <a:srgbClr val="FFFF00"/>
              </a:gs>
            </a:gsLst>
            <a:lin ang="0" scaled="1"/>
            <a:tileRect/>
          </a:gradFill>
          <a:ln>
            <a:solidFill>
              <a:schemeClr val="tx1"/>
            </a:solidFill>
          </a:ln>
          <a:effectLst>
            <a:outerShdw blurRad="53975" dist="38100" dir="2700000" sx="104000" sy="104000" algn="tl" rotWithShape="0">
              <a:srgbClr val="000000">
                <a:alpha val="76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pic>
        <p:nvPicPr>
          <p:cNvPr id="9" name="図 8" descr="ロゴ.ps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2075" y="5836249"/>
            <a:ext cx="2856425" cy="959864"/>
          </a:xfrm>
          <a:prstGeom prst="rect">
            <a:avLst/>
          </a:prstGeom>
        </p:spPr>
      </p:pic>
      <p:sp>
        <p:nvSpPr>
          <p:cNvPr id="10" name="曲折矢印 9"/>
          <p:cNvSpPr/>
          <p:nvPr/>
        </p:nvSpPr>
        <p:spPr>
          <a:xfrm rot="10800000">
            <a:off x="6365378" y="5709708"/>
            <a:ext cx="1593289" cy="934770"/>
          </a:xfrm>
          <a:prstGeom prst="bentArrow">
            <a:avLst>
              <a:gd name="adj1" fmla="val 57622"/>
              <a:gd name="adj2" fmla="val 43748"/>
              <a:gd name="adj3" fmla="val 48302"/>
              <a:gd name="adj4" fmla="val 33264"/>
            </a:avLst>
          </a:prstGeom>
          <a:gradFill>
            <a:gsLst>
              <a:gs pos="30000">
                <a:srgbClr val="066805"/>
              </a:gs>
              <a:gs pos="100000">
                <a:srgbClr val="FF0000"/>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dirty="0">
              <a:solidFill>
                <a:schemeClr val="tx1"/>
              </a:solidFill>
            </a:endParaRPr>
          </a:p>
          <a:p>
            <a:pPr algn="ctr"/>
            <a:endParaRPr kumimoji="1" lang="ja-JP" altLang="en-US" dirty="0">
              <a:solidFill>
                <a:schemeClr val="tx1"/>
              </a:solidFill>
            </a:endParaRPr>
          </a:p>
        </p:txBody>
      </p:sp>
      <p:sp>
        <p:nvSpPr>
          <p:cNvPr id="50" name="テキスト ボックス 49"/>
          <p:cNvSpPr txBox="1"/>
          <p:nvPr/>
        </p:nvSpPr>
        <p:spPr>
          <a:xfrm>
            <a:off x="6790980" y="6019381"/>
            <a:ext cx="871356" cy="400110"/>
          </a:xfrm>
          <a:prstGeom prst="rect">
            <a:avLst/>
          </a:prstGeom>
          <a:noFill/>
        </p:spPr>
        <p:txBody>
          <a:bodyPr wrap="square" rtlCol="0">
            <a:spAutoFit/>
          </a:bodyPr>
          <a:lstStyle/>
          <a:p>
            <a:pPr algn="dist"/>
            <a:r>
              <a:rPr lang="ja-JP" altLang="en-US" sz="2000" b="1" dirty="0">
                <a:solidFill>
                  <a:srgbClr val="FFFF00"/>
                </a:solidFill>
                <a:latin typeface="メイリオ"/>
                <a:ea typeface="メイリオ"/>
                <a:cs typeface="メイリオ"/>
              </a:rPr>
              <a:t>改良</a:t>
            </a:r>
            <a:endParaRPr lang="en-US" altLang="ja-JP" sz="2000" b="1" dirty="0">
              <a:solidFill>
                <a:srgbClr val="FFFF00"/>
              </a:solidFill>
              <a:latin typeface="メイリオ"/>
              <a:ea typeface="メイリオ"/>
              <a:cs typeface="メイリオ"/>
            </a:endParaRPr>
          </a:p>
        </p:txBody>
      </p:sp>
      <p:sp>
        <p:nvSpPr>
          <p:cNvPr id="39" name="角丸四角形 38"/>
          <p:cNvSpPr/>
          <p:nvPr/>
        </p:nvSpPr>
        <p:spPr>
          <a:xfrm>
            <a:off x="6122985" y="1563613"/>
            <a:ext cx="2679458" cy="577390"/>
          </a:xfrm>
          <a:prstGeom prst="roundRect">
            <a:avLst>
              <a:gd name="adj" fmla="val 0"/>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6058429" y="1563100"/>
            <a:ext cx="2823101" cy="595548"/>
          </a:xfrm>
          <a:prstGeom prst="rect">
            <a:avLst/>
          </a:prstGeom>
          <a:noFill/>
        </p:spPr>
        <p:txBody>
          <a:bodyPr wrap="square" rtlCol="0">
            <a:spAutoFit/>
          </a:bodyPr>
          <a:lstStyle/>
          <a:p>
            <a:pPr algn="ctr">
              <a:lnSpc>
                <a:spcPct val="90000"/>
              </a:lnSpc>
            </a:pPr>
            <a:r>
              <a:rPr lang="ja-JP" altLang="en-US" b="1" spc="-150" dirty="0">
                <a:solidFill>
                  <a:schemeClr val="bg1"/>
                </a:solidFill>
                <a:latin typeface="メイリオ"/>
                <a:ea typeface="メイリオ"/>
                <a:cs typeface="メイリオ"/>
              </a:rPr>
              <a:t>オートゲートステップレス</a:t>
            </a:r>
            <a:endParaRPr lang="en-US" altLang="ja-JP" b="1" spc="-150" dirty="0">
              <a:solidFill>
                <a:schemeClr val="bg1"/>
              </a:solidFill>
              <a:latin typeface="メイリオ"/>
              <a:ea typeface="メイリオ"/>
              <a:cs typeface="メイリオ"/>
            </a:endParaRPr>
          </a:p>
          <a:p>
            <a:pPr algn="ctr">
              <a:lnSpc>
                <a:spcPct val="90000"/>
              </a:lnSpc>
            </a:pPr>
            <a:r>
              <a:rPr lang="ja-JP" altLang="en-US" b="1" dirty="0">
                <a:solidFill>
                  <a:schemeClr val="bg1"/>
                </a:solidFill>
                <a:latin typeface="メイリオ"/>
                <a:ea typeface="メイリオ"/>
                <a:cs typeface="メイリオ"/>
              </a:rPr>
              <a:t>による無動力自動化</a:t>
            </a:r>
            <a:endParaRPr lang="en-US" altLang="ja-JP" b="1" dirty="0">
              <a:solidFill>
                <a:schemeClr val="bg1"/>
              </a:solidFill>
              <a:latin typeface="メイリオ"/>
              <a:ea typeface="メイリオ"/>
              <a:cs typeface="メイリオ"/>
            </a:endParaRPr>
          </a:p>
        </p:txBody>
      </p:sp>
    </p:spTree>
  </p:cSld>
  <p:clrMapOvr>
    <a:masterClrMapping/>
  </p:clrMapOvr>
  <p:transition spd="slow" advTm="8472"/>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2123728" y="1844824"/>
            <a:ext cx="5094364" cy="369332"/>
          </a:xfrm>
          <a:prstGeom prst="rect">
            <a:avLst/>
          </a:prstGeom>
          <a:noFill/>
          <a:ln>
            <a:noFill/>
          </a:ln>
        </p:spPr>
        <p:txBody>
          <a:bodyPr wrap="none" rtlCol="0">
            <a:spAutoFit/>
          </a:bodyPr>
          <a:lstStyle/>
          <a:p>
            <a:pPr algn="ctr"/>
            <a:r>
              <a:rPr kumimoji="1" lang="ja-JP" altLang="en-US" dirty="0">
                <a:solidFill>
                  <a:schemeClr val="bg1"/>
                </a:solidFill>
                <a:effectLst/>
              </a:rPr>
              <a:t>私たちは、明るい未来への架け橋であり続けたい。</a:t>
            </a:r>
          </a:p>
        </p:txBody>
      </p:sp>
      <p:sp>
        <p:nvSpPr>
          <p:cNvPr id="5" name="テキスト ボックス 4"/>
          <p:cNvSpPr txBox="1"/>
          <p:nvPr/>
        </p:nvSpPr>
        <p:spPr>
          <a:xfrm>
            <a:off x="3107822" y="2199399"/>
            <a:ext cx="3126176" cy="584776"/>
          </a:xfrm>
          <a:prstGeom prst="rect">
            <a:avLst/>
          </a:prstGeom>
          <a:noFill/>
          <a:ln>
            <a:noFill/>
          </a:ln>
        </p:spPr>
        <p:txBody>
          <a:bodyPr wrap="none" rtlCol="0">
            <a:spAutoFit/>
          </a:bodyPr>
          <a:lstStyle/>
          <a:p>
            <a:pPr algn="ctr"/>
            <a:r>
              <a:rPr kumimoji="1" lang="en-US" altLang="ja-JP" sz="3200" b="1" dirty="0">
                <a:solidFill>
                  <a:schemeClr val="bg1"/>
                </a:solidFill>
                <a:effectLst>
                  <a:reflection blurRad="6350" stA="50000" endA="300" endPos="50000" dist="29997" dir="5400000" sy="-100000" algn="bl" rotWithShape="0"/>
                </a:effectLst>
              </a:rPr>
              <a:t>ASAHI</a:t>
            </a:r>
            <a:r>
              <a:rPr kumimoji="1" lang="ja-JP" altLang="en-US" sz="3200" b="1" dirty="0">
                <a:solidFill>
                  <a:schemeClr val="bg1"/>
                </a:solidFill>
                <a:effectLst>
                  <a:reflection blurRad="6350" stA="50000" endA="300" endPos="50000" dist="29997" dir="5400000" sy="-100000" algn="bl" rotWithShape="0"/>
                </a:effectLst>
              </a:rPr>
              <a:t> </a:t>
            </a:r>
            <a:r>
              <a:rPr kumimoji="1" lang="en-US" altLang="ja-JP" sz="3200" b="1" dirty="0">
                <a:solidFill>
                  <a:schemeClr val="bg1"/>
                </a:solidFill>
                <a:effectLst>
                  <a:reflection blurRad="6350" stA="50000" endA="300" endPos="50000" dist="29997" dir="5400000" sy="-100000" algn="bl" rotWithShape="0"/>
                </a:effectLst>
              </a:rPr>
              <a:t>INOVEX</a:t>
            </a:r>
            <a:endParaRPr kumimoji="1" lang="ja-JP" altLang="en-US" sz="3200" b="1" dirty="0">
              <a:solidFill>
                <a:schemeClr val="bg1"/>
              </a:solidFill>
              <a:effectLst>
                <a:reflection blurRad="6350" stA="50000" endA="300" endPos="50000" dist="29997" dir="5400000" sy="-100000" algn="bl" rotWithShape="0"/>
              </a:effectLst>
            </a:endParaRPr>
          </a:p>
        </p:txBody>
      </p:sp>
      <p:pic>
        <p:nvPicPr>
          <p:cNvPr id="3" name="図 2" descr="asahi_r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594" y="3233793"/>
            <a:ext cx="1126632" cy="1106402"/>
          </a:xfrm>
          <a:prstGeom prst="rect">
            <a:avLst/>
          </a:prstGeom>
        </p:spPr>
      </p:pic>
      <p:sp>
        <p:nvSpPr>
          <p:cNvPr id="6" name="テキスト ボックス 5"/>
          <p:cNvSpPr txBox="1"/>
          <p:nvPr/>
        </p:nvSpPr>
        <p:spPr>
          <a:xfrm>
            <a:off x="3152556" y="4745961"/>
            <a:ext cx="3036709" cy="369332"/>
          </a:xfrm>
          <a:prstGeom prst="rect">
            <a:avLst/>
          </a:prstGeom>
          <a:noFill/>
          <a:ln>
            <a:noFill/>
          </a:ln>
        </p:spPr>
        <p:txBody>
          <a:bodyPr wrap="none" rtlCol="0">
            <a:spAutoFit/>
          </a:bodyPr>
          <a:lstStyle/>
          <a:p>
            <a:pPr algn="ctr"/>
            <a:r>
              <a:rPr kumimoji="1" lang="ja-JP" altLang="en-US" dirty="0">
                <a:solidFill>
                  <a:schemeClr val="bg1"/>
                </a:solidFill>
                <a:effectLst/>
              </a:rPr>
              <a:t>ご清聴ありがとうございました</a:t>
            </a:r>
          </a:p>
        </p:txBody>
      </p:sp>
    </p:spTree>
    <p:extLst>
      <p:ext uri="{BB962C8B-B14F-4D97-AF65-F5344CB8AC3E}">
        <p14:creationId xmlns:p14="http://schemas.microsoft.com/office/powerpoint/2010/main" val="14591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32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図 3"/>
          <p:cNvPicPr>
            <a:picLocks noChangeAspect="1"/>
          </p:cNvPicPr>
          <p:nvPr/>
        </p:nvPicPr>
        <p:blipFill>
          <a:blip r:embed="rId3"/>
          <a:srcRect/>
          <a:stretch>
            <a:fillRect/>
          </a:stretch>
        </p:blipFill>
        <p:spPr bwMode="auto">
          <a:xfrm>
            <a:off x="-51128" y="865413"/>
            <a:ext cx="9262863" cy="6945011"/>
          </a:xfrm>
          <a:prstGeom prst="rect">
            <a:avLst/>
          </a:prstGeom>
          <a:noFill/>
          <a:ln w="9525">
            <a:noFill/>
            <a:miter lim="800000"/>
            <a:headEnd/>
            <a:tailEnd/>
          </a:ln>
        </p:spPr>
      </p:pic>
      <p:sp>
        <p:nvSpPr>
          <p:cNvPr id="19458" name="スライド番号プレースホルダー 2"/>
          <p:cNvSpPr>
            <a:spLocks noGrp="1"/>
          </p:cNvSpPr>
          <p:nvPr>
            <p:ph type="sldNum" sz="quarter" idx="20"/>
          </p:nvPr>
        </p:nvSpPr>
        <p:spPr bwMode="auto">
          <a:xfrm>
            <a:off x="8480425" y="6375400"/>
            <a:ext cx="41275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6FB7F525-D2FC-46F2-991E-A38C579B0955}" type="slidenum">
              <a:rPr lang="ja-JP" altLang="en-US" smtClean="0">
                <a:solidFill>
                  <a:schemeClr val="tx1"/>
                </a:solidFill>
              </a:rPr>
              <a:pPr fontAlgn="base">
                <a:spcBef>
                  <a:spcPct val="0"/>
                </a:spcBef>
                <a:spcAft>
                  <a:spcPct val="0"/>
                </a:spcAft>
              </a:pPr>
              <a:t>3</a:t>
            </a:fld>
            <a:endParaRPr lang="en-US" altLang="ja-JP">
              <a:solidFill>
                <a:schemeClr val="tx1"/>
              </a:solidFill>
            </a:endParaRPr>
          </a:p>
        </p:txBody>
      </p:sp>
      <p:sp>
        <p:nvSpPr>
          <p:cNvPr id="5" name="タイトル 3"/>
          <p:cNvSpPr txBox="1">
            <a:spLocks/>
          </p:cNvSpPr>
          <p:nvPr/>
        </p:nvSpPr>
        <p:spPr bwMode="auto">
          <a:xfrm>
            <a:off x="0" y="0"/>
            <a:ext cx="9143999" cy="933149"/>
          </a:xfrm>
          <a:prstGeom prst="rect">
            <a:avLst/>
          </a:prstGeom>
          <a:solidFill>
            <a:schemeClr val="accent1"/>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000" b="1" spc="-150" dirty="0">
                <a:effectLst>
                  <a:outerShdw blurRad="38100" dist="38100" dir="2700000" algn="tl">
                    <a:srgbClr val="000000">
                      <a:alpha val="43137"/>
                    </a:srgbClr>
                  </a:outerShdw>
                </a:effectLst>
                <a:latin typeface="メイリオ"/>
                <a:ea typeface="メイリオ"/>
                <a:cs typeface="メイリオ"/>
              </a:rPr>
              <a:t>既設の構造物へのオートゲートステップレスの設置例</a:t>
            </a:r>
            <a:endParaRPr lang="ja-JP" altLang="ja-JP" sz="3000" b="1" spc="-150" dirty="0">
              <a:latin typeface="メイリオ"/>
              <a:ea typeface="メイリオ"/>
              <a:cs typeface="メイリオ"/>
            </a:endParaRPr>
          </a:p>
        </p:txBody>
      </p:sp>
    </p:spTree>
  </p:cSld>
  <p:clrMapOvr>
    <a:masterClrMapping/>
  </p:clrMapOvr>
  <p:transition spd="slow" advTm="8472"/>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214"/>
            <a:ext cx="9142412" cy="6857571"/>
          </a:xfrm>
          <a:prstGeom prst="rect">
            <a:avLst/>
          </a:prstGeom>
          <a:noFill/>
          <a:ln w="57150" cmpd="sng">
            <a:noFill/>
            <a:miter lim="800000"/>
            <a:headEnd/>
            <a:tailEnd/>
          </a:ln>
        </p:spPr>
      </p:pic>
      <p:sp>
        <p:nvSpPr>
          <p:cNvPr id="3" name="タイトル 3"/>
          <p:cNvSpPr txBox="1">
            <a:spLocks/>
          </p:cNvSpPr>
          <p:nvPr/>
        </p:nvSpPr>
        <p:spPr bwMode="auto">
          <a:xfrm>
            <a:off x="0" y="0"/>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200" b="1" dirty="0">
                <a:effectLst>
                  <a:outerShdw blurRad="38100" dist="38100" dir="2700000" algn="tl">
                    <a:srgbClr val="000000">
                      <a:alpha val="43137"/>
                    </a:srgbClr>
                  </a:outerShdw>
                </a:effectLst>
                <a:latin typeface="メイリオ"/>
                <a:ea typeface="メイリオ"/>
                <a:cs typeface="メイリオ"/>
              </a:rPr>
              <a:t>　　　　　　　</a:t>
            </a:r>
            <a:r>
              <a:rPr lang="ja-JP" altLang="en-US" sz="3200" b="1" spc="300" dirty="0">
                <a:effectLst>
                  <a:outerShdw blurRad="38100" dist="38100" dir="2700000" algn="tl">
                    <a:srgbClr val="000000">
                      <a:alpha val="43137"/>
                    </a:srgbClr>
                  </a:outerShdw>
                </a:effectLst>
                <a:latin typeface="メイリオ"/>
                <a:ea typeface="メイリオ"/>
                <a:cs typeface="メイリオ"/>
              </a:rPr>
              <a:t>の特徴</a:t>
            </a:r>
            <a:endParaRPr lang="ja-JP" altLang="ja-JP" sz="3200" b="1" spc="300" dirty="0">
              <a:latin typeface="メイリオ"/>
              <a:ea typeface="メイリオ"/>
              <a:cs typeface="メイリオ"/>
            </a:endParaRPr>
          </a:p>
        </p:txBody>
      </p:sp>
      <p:pic>
        <p:nvPicPr>
          <p:cNvPr id="4" name="図 3" descr="ロゴ赤文字なし-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6376" y="66484"/>
            <a:ext cx="2963850" cy="866665"/>
          </a:xfrm>
          <a:prstGeom prst="rect">
            <a:avLst/>
          </a:prstGeom>
        </p:spPr>
      </p:pic>
      <p:sp>
        <p:nvSpPr>
          <p:cNvPr id="16" name="テキスト ボックス 15"/>
          <p:cNvSpPr txBox="1"/>
          <p:nvPr/>
        </p:nvSpPr>
        <p:spPr>
          <a:xfrm>
            <a:off x="6515524" y="1893637"/>
            <a:ext cx="2086614" cy="1306511"/>
          </a:xfrm>
          <a:prstGeom prst="rect">
            <a:avLst/>
          </a:prstGeom>
          <a:noFill/>
        </p:spPr>
        <p:txBody>
          <a:bodyPr wrap="square" rtlCol="0">
            <a:spAutoFit/>
          </a:bodyPr>
          <a:lstStyle/>
          <a:p>
            <a:pPr algn="dist">
              <a:lnSpc>
                <a:spcPct val="110000"/>
              </a:lnSpc>
            </a:pPr>
            <a:r>
              <a:rPr lang="ja-JP" altLang="en-US" b="1" dirty="0">
                <a:solidFill>
                  <a:srgbClr val="FFFFFF"/>
                </a:solidFill>
                <a:latin typeface="メイリオ"/>
                <a:ea typeface="メイリオ"/>
                <a:cs typeface="メイリオ"/>
              </a:rPr>
              <a:t>従来オートゲート同様にわずかな</a:t>
            </a:r>
            <a:endParaRPr lang="en-US" altLang="ja-JP" b="1" dirty="0">
              <a:solidFill>
                <a:srgbClr val="FFFFFF"/>
              </a:solidFill>
              <a:latin typeface="メイリオ"/>
              <a:ea typeface="メイリオ"/>
              <a:cs typeface="メイリオ"/>
            </a:endParaRPr>
          </a:p>
          <a:p>
            <a:pPr algn="just">
              <a:lnSpc>
                <a:spcPct val="110000"/>
              </a:lnSpc>
            </a:pPr>
            <a:r>
              <a:rPr lang="ja-JP" altLang="en-US" b="1" dirty="0">
                <a:solidFill>
                  <a:srgbClr val="FFFFFF"/>
                </a:solidFill>
                <a:latin typeface="メイリオ"/>
                <a:ea typeface="メイリオ"/>
                <a:cs typeface="メイリオ"/>
              </a:rPr>
              <a:t>水位差で自動開閉します</a:t>
            </a:r>
            <a:endParaRPr lang="en-US" altLang="ja-JP" b="1" dirty="0">
              <a:solidFill>
                <a:srgbClr val="FFFFFF"/>
              </a:solidFill>
              <a:latin typeface="メイリオ"/>
              <a:ea typeface="メイリオ"/>
              <a:cs typeface="メイリオ"/>
            </a:endParaRPr>
          </a:p>
        </p:txBody>
      </p:sp>
      <p:sp>
        <p:nvSpPr>
          <p:cNvPr id="17" name="テキスト ボックス 16"/>
          <p:cNvSpPr txBox="1"/>
          <p:nvPr/>
        </p:nvSpPr>
        <p:spPr>
          <a:xfrm>
            <a:off x="6515524" y="3778087"/>
            <a:ext cx="2001943" cy="697114"/>
          </a:xfrm>
          <a:prstGeom prst="rect">
            <a:avLst/>
          </a:prstGeom>
          <a:noFill/>
        </p:spPr>
        <p:txBody>
          <a:bodyPr wrap="square" rtlCol="0">
            <a:spAutoFit/>
          </a:bodyPr>
          <a:lstStyle/>
          <a:p>
            <a:pPr algn="just">
              <a:lnSpc>
                <a:spcPct val="110000"/>
              </a:lnSpc>
            </a:pPr>
            <a:r>
              <a:rPr lang="ja-JP" altLang="en-US" b="1" dirty="0">
                <a:solidFill>
                  <a:srgbClr val="FFFFFF"/>
                </a:solidFill>
                <a:latin typeface="メイリオ"/>
                <a:ea typeface="メイリオ"/>
                <a:cs typeface="メイリオ"/>
              </a:rPr>
              <a:t>通常時の少量排水を妨げません</a:t>
            </a:r>
            <a:endParaRPr lang="en-US" altLang="ja-JP" b="1" dirty="0">
              <a:solidFill>
                <a:srgbClr val="FFFFFF"/>
              </a:solidFill>
              <a:latin typeface="メイリオ"/>
              <a:ea typeface="メイリオ"/>
              <a:cs typeface="メイリオ"/>
            </a:endParaRPr>
          </a:p>
        </p:txBody>
      </p:sp>
      <p:sp>
        <p:nvSpPr>
          <p:cNvPr id="18" name="テキスト ボックス 17"/>
          <p:cNvSpPr txBox="1"/>
          <p:nvPr/>
        </p:nvSpPr>
        <p:spPr>
          <a:xfrm>
            <a:off x="6515525" y="5297404"/>
            <a:ext cx="2099852" cy="1001813"/>
          </a:xfrm>
          <a:prstGeom prst="rect">
            <a:avLst/>
          </a:prstGeom>
          <a:noFill/>
        </p:spPr>
        <p:txBody>
          <a:bodyPr wrap="square" rtlCol="0">
            <a:spAutoFit/>
          </a:bodyPr>
          <a:lstStyle/>
          <a:p>
            <a:pPr algn="just">
              <a:lnSpc>
                <a:spcPct val="110000"/>
              </a:lnSpc>
            </a:pPr>
            <a:r>
              <a:rPr lang="ja-JP" altLang="en-US" b="1" dirty="0">
                <a:solidFill>
                  <a:srgbClr val="FFFFFF"/>
                </a:solidFill>
                <a:effectLst>
                  <a:outerShdw blurRad="136525" algn="tl" rotWithShape="0">
                    <a:srgbClr val="000000">
                      <a:alpha val="91000"/>
                    </a:srgbClr>
                  </a:outerShdw>
                </a:effectLst>
                <a:latin typeface="メイリオ"/>
                <a:ea typeface="メイリオ"/>
                <a:cs typeface="メイリオ"/>
              </a:rPr>
              <a:t>既設水路の底版をそのまま利用できます</a:t>
            </a:r>
            <a:endParaRPr lang="en-US" altLang="ja-JP" b="1" dirty="0">
              <a:solidFill>
                <a:srgbClr val="FFFFFF"/>
              </a:solidFill>
              <a:effectLst>
                <a:outerShdw blurRad="136525" algn="tl" rotWithShape="0">
                  <a:srgbClr val="000000">
                    <a:alpha val="91000"/>
                  </a:srgbClr>
                </a:outerShdw>
              </a:effectLst>
              <a:latin typeface="メイリオ"/>
              <a:ea typeface="メイリオ"/>
              <a:cs typeface="メイリオ"/>
            </a:endParaRPr>
          </a:p>
        </p:txBody>
      </p:sp>
      <p:grpSp>
        <p:nvGrpSpPr>
          <p:cNvPr id="63" name="図形グループ 62"/>
          <p:cNvGrpSpPr/>
          <p:nvPr/>
        </p:nvGrpSpPr>
        <p:grpSpPr>
          <a:xfrm flipH="1">
            <a:off x="3915407" y="1642858"/>
            <a:ext cx="4252312" cy="646618"/>
            <a:chOff x="1821127" y="3495697"/>
            <a:chExt cx="3996994" cy="646618"/>
          </a:xfrm>
        </p:grpSpPr>
        <p:sp>
          <p:nvSpPr>
            <p:cNvPr id="64" name="線吹き出し 2 (枠付き) 63"/>
            <p:cNvSpPr/>
            <p:nvPr/>
          </p:nvSpPr>
          <p:spPr>
            <a:xfrm flipH="1">
              <a:off x="1821127" y="3495697"/>
              <a:ext cx="1628775" cy="127800"/>
            </a:xfrm>
            <a:prstGeom prst="borderCallout2">
              <a:avLst>
                <a:gd name="adj1" fmla="val 12126"/>
                <a:gd name="adj2" fmla="val 40039"/>
                <a:gd name="adj3" fmla="val 30267"/>
                <a:gd name="adj4" fmla="val -110754"/>
                <a:gd name="adj5" fmla="val 438596"/>
                <a:gd name="adj6" fmla="val -139761"/>
              </a:avLst>
            </a:prstGeom>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5657254" y="3981448"/>
              <a:ext cx="160867" cy="160867"/>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5" name="図形グループ 4"/>
          <p:cNvGrpSpPr/>
          <p:nvPr/>
        </p:nvGrpSpPr>
        <p:grpSpPr>
          <a:xfrm>
            <a:off x="6346188" y="1453495"/>
            <a:ext cx="2376698" cy="429320"/>
            <a:chOff x="397934" y="1937155"/>
            <a:chExt cx="2860146" cy="429320"/>
          </a:xfrm>
        </p:grpSpPr>
        <p:sp>
          <p:nvSpPr>
            <p:cNvPr id="7" name="角丸四角形 6"/>
            <p:cNvSpPr/>
            <p:nvPr/>
          </p:nvSpPr>
          <p:spPr>
            <a:xfrm>
              <a:off x="397934" y="1937155"/>
              <a:ext cx="2860146" cy="429320"/>
            </a:xfrm>
            <a:prstGeom prst="roundRect">
              <a:avLst>
                <a:gd name="adj" fmla="val 50000"/>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44251" y="1974316"/>
              <a:ext cx="2584450" cy="369332"/>
            </a:xfrm>
            <a:prstGeom prst="rect">
              <a:avLst/>
            </a:prstGeom>
            <a:noFill/>
          </p:spPr>
          <p:txBody>
            <a:bodyPr wrap="square" rtlCol="0">
              <a:spAutoFit/>
            </a:bodyPr>
            <a:lstStyle/>
            <a:p>
              <a:pPr algn="dist"/>
              <a:r>
                <a:rPr lang="ja-JP" altLang="en-US" b="1" dirty="0">
                  <a:solidFill>
                    <a:schemeClr val="bg1"/>
                  </a:solidFill>
                  <a:latin typeface="メイリオ"/>
                  <a:ea typeface="メイリオ"/>
                  <a:cs typeface="メイリオ"/>
                </a:rPr>
                <a:t>バランスウェイト</a:t>
              </a:r>
              <a:endParaRPr lang="ja-JP" altLang="ja-JP" b="1" dirty="0">
                <a:solidFill>
                  <a:schemeClr val="bg1"/>
                </a:solidFill>
                <a:latin typeface="メイリオ"/>
                <a:ea typeface="メイリオ"/>
                <a:cs typeface="メイリオ"/>
              </a:endParaRPr>
            </a:p>
          </p:txBody>
        </p:sp>
      </p:grpSp>
      <p:grpSp>
        <p:nvGrpSpPr>
          <p:cNvPr id="26" name="図形グループ 25"/>
          <p:cNvGrpSpPr/>
          <p:nvPr/>
        </p:nvGrpSpPr>
        <p:grpSpPr>
          <a:xfrm flipH="1">
            <a:off x="5107129" y="3534507"/>
            <a:ext cx="2754711" cy="1131593"/>
            <a:chOff x="3026301" y="3252117"/>
            <a:chExt cx="2791820" cy="890198"/>
          </a:xfrm>
        </p:grpSpPr>
        <p:sp>
          <p:nvSpPr>
            <p:cNvPr id="27" name="線吹き出し 2 (枠付き) 26"/>
            <p:cNvSpPr/>
            <p:nvPr/>
          </p:nvSpPr>
          <p:spPr>
            <a:xfrm flipH="1">
              <a:off x="3026301" y="3252117"/>
              <a:ext cx="893141" cy="127800"/>
            </a:xfrm>
            <a:prstGeom prst="borderCallout2">
              <a:avLst>
                <a:gd name="adj1" fmla="val 18751"/>
                <a:gd name="adj2" fmla="val -5890"/>
                <a:gd name="adj3" fmla="val 23642"/>
                <a:gd name="adj4" fmla="val -121446"/>
                <a:gd name="adj5" fmla="val 597594"/>
                <a:gd name="adj6" fmla="val -199863"/>
              </a:avLst>
            </a:prstGeom>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657254" y="3981448"/>
              <a:ext cx="160867" cy="160867"/>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 name="図形グループ 9"/>
          <p:cNvGrpSpPr/>
          <p:nvPr/>
        </p:nvGrpSpPr>
        <p:grpSpPr>
          <a:xfrm>
            <a:off x="6346188" y="3348767"/>
            <a:ext cx="2376698" cy="429320"/>
            <a:chOff x="397934" y="1937155"/>
            <a:chExt cx="2860146" cy="429320"/>
          </a:xfrm>
        </p:grpSpPr>
        <p:sp>
          <p:nvSpPr>
            <p:cNvPr id="11" name="角丸四角形 10"/>
            <p:cNvSpPr/>
            <p:nvPr/>
          </p:nvSpPr>
          <p:spPr>
            <a:xfrm>
              <a:off x="397934" y="1937155"/>
              <a:ext cx="2860146" cy="429320"/>
            </a:xfrm>
            <a:prstGeom prst="roundRect">
              <a:avLst>
                <a:gd name="adj" fmla="val 50000"/>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544251" y="1974316"/>
              <a:ext cx="2584450" cy="369332"/>
            </a:xfrm>
            <a:prstGeom prst="rect">
              <a:avLst/>
            </a:prstGeom>
            <a:noFill/>
          </p:spPr>
          <p:txBody>
            <a:bodyPr wrap="square" rtlCol="0">
              <a:spAutoFit/>
            </a:bodyPr>
            <a:lstStyle/>
            <a:p>
              <a:pPr algn="dist"/>
              <a:r>
                <a:rPr lang="ja-JP" altLang="en-US" b="1" dirty="0">
                  <a:solidFill>
                    <a:schemeClr val="bg1"/>
                  </a:solidFill>
                  <a:latin typeface="メイリオ"/>
                  <a:ea typeface="メイリオ"/>
                  <a:cs typeface="メイリオ"/>
                </a:rPr>
                <a:t>通常時の扉体開放</a:t>
              </a:r>
              <a:endParaRPr lang="ja-JP" altLang="ja-JP" b="1" dirty="0">
                <a:solidFill>
                  <a:schemeClr val="bg1"/>
                </a:solidFill>
                <a:latin typeface="メイリオ"/>
                <a:ea typeface="メイリオ"/>
                <a:cs typeface="メイリオ"/>
              </a:endParaRPr>
            </a:p>
          </p:txBody>
        </p:sp>
      </p:grpSp>
      <p:grpSp>
        <p:nvGrpSpPr>
          <p:cNvPr id="29" name="図形グループ 28"/>
          <p:cNvGrpSpPr/>
          <p:nvPr/>
        </p:nvGrpSpPr>
        <p:grpSpPr>
          <a:xfrm flipH="1">
            <a:off x="4891698" y="5073648"/>
            <a:ext cx="3368082" cy="1330694"/>
            <a:chOff x="2715927" y="2896291"/>
            <a:chExt cx="3165858" cy="1330694"/>
          </a:xfrm>
        </p:grpSpPr>
        <p:sp>
          <p:nvSpPr>
            <p:cNvPr id="30" name="線吹き出し 2 (枠付き) 29"/>
            <p:cNvSpPr/>
            <p:nvPr/>
          </p:nvSpPr>
          <p:spPr>
            <a:xfrm flipH="1">
              <a:off x="2715927" y="2896291"/>
              <a:ext cx="893141" cy="127800"/>
            </a:xfrm>
            <a:prstGeom prst="borderCallout2">
              <a:avLst>
                <a:gd name="adj1" fmla="val 18751"/>
                <a:gd name="adj2" fmla="val -5890"/>
                <a:gd name="adj3" fmla="val 23642"/>
                <a:gd name="adj4" fmla="val -121446"/>
                <a:gd name="adj5" fmla="val 1008340"/>
                <a:gd name="adj6" fmla="val -248870"/>
              </a:avLst>
            </a:prstGeom>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720918" y="4066118"/>
              <a:ext cx="160867" cy="160867"/>
            </a:xfrm>
            <a:prstGeom prst="ellipse">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3" name="図形グループ 12"/>
          <p:cNvGrpSpPr/>
          <p:nvPr/>
        </p:nvGrpSpPr>
        <p:grpSpPr>
          <a:xfrm>
            <a:off x="6346188" y="4851881"/>
            <a:ext cx="2376698" cy="429320"/>
            <a:chOff x="397934" y="1937155"/>
            <a:chExt cx="2860146" cy="429320"/>
          </a:xfrm>
        </p:grpSpPr>
        <p:sp>
          <p:nvSpPr>
            <p:cNvPr id="14" name="角丸四角形 13"/>
            <p:cNvSpPr/>
            <p:nvPr/>
          </p:nvSpPr>
          <p:spPr>
            <a:xfrm>
              <a:off x="397934" y="1937155"/>
              <a:ext cx="2860146" cy="429320"/>
            </a:xfrm>
            <a:prstGeom prst="roundRect">
              <a:avLst>
                <a:gd name="adj" fmla="val 50000"/>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544251" y="1974316"/>
              <a:ext cx="2584450" cy="369332"/>
            </a:xfrm>
            <a:prstGeom prst="rect">
              <a:avLst/>
            </a:prstGeom>
            <a:noFill/>
          </p:spPr>
          <p:txBody>
            <a:bodyPr wrap="square" rtlCol="0">
              <a:spAutoFit/>
            </a:bodyPr>
            <a:lstStyle/>
            <a:p>
              <a:pPr algn="dist"/>
              <a:r>
                <a:rPr lang="ja-JP" altLang="en-US" b="1" dirty="0">
                  <a:solidFill>
                    <a:schemeClr val="bg1"/>
                  </a:solidFill>
                  <a:latin typeface="メイリオ"/>
                  <a:ea typeface="メイリオ"/>
                  <a:cs typeface="メイリオ"/>
                </a:rPr>
                <a:t>水路敷段差が不要</a:t>
              </a:r>
              <a:endParaRPr lang="ja-JP" altLang="ja-JP" b="1" dirty="0">
                <a:solidFill>
                  <a:schemeClr val="bg1"/>
                </a:solidFill>
                <a:latin typeface="メイリオ"/>
                <a:ea typeface="メイリオ"/>
                <a:cs typeface="メイリオ"/>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214"/>
            <a:ext cx="9142413" cy="6857571"/>
          </a:xfrm>
          <a:prstGeom prst="rect">
            <a:avLst/>
          </a:prstGeom>
          <a:noFill/>
          <a:ln w="9525">
            <a:noFill/>
            <a:miter lim="800000"/>
            <a:headEnd/>
            <a:tailEnd/>
          </a:ln>
        </p:spPr>
      </p:pic>
      <p:sp>
        <p:nvSpPr>
          <p:cNvPr id="3" name="タイトル 3"/>
          <p:cNvSpPr txBox="1">
            <a:spLocks/>
          </p:cNvSpPr>
          <p:nvPr/>
        </p:nvSpPr>
        <p:spPr bwMode="auto">
          <a:xfrm>
            <a:off x="-1586" y="214"/>
            <a:ext cx="9143999" cy="933149"/>
          </a:xfrm>
          <a:prstGeom prst="rect">
            <a:avLst/>
          </a:prstGeom>
          <a:solidFill>
            <a:srgbClr val="000090"/>
          </a:solidFill>
          <a:ln>
            <a:noFill/>
          </a:ln>
        </p:spPr>
        <p:txBody>
          <a:bodyPr anchor="ctr"/>
          <a:lstStyle>
            <a:lvl1pPr algn="ctr" rtl="0" eaLnBrk="0" fontAlgn="base" hangingPunct="0">
              <a:spcBef>
                <a:spcPct val="0"/>
              </a:spcBef>
              <a:spcAft>
                <a:spcPct val="0"/>
              </a:spcAft>
              <a:defRPr kumimoji="1" sz="4000" kern="1200">
                <a:solidFill>
                  <a:schemeClr val="bg1"/>
                </a:solidFill>
                <a:latin typeface="+mj-lt"/>
                <a:ea typeface="+mj-ea"/>
                <a:cs typeface="+mj-cs"/>
              </a:defRPr>
            </a:lvl1pPr>
            <a:lvl2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bg1"/>
                </a:solidFill>
                <a:latin typeface="Calibri Light" panose="020F0302020204030204" pitchFamily="34" charset="0"/>
                <a:ea typeface="ＭＳ Ｐゴシック" panose="020B0600070205080204"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ＭＳ Ｐゴシック" panose="020B0600070205080204" pitchFamily="50" charset="-128"/>
              </a:defRPr>
            </a:lvl9pPr>
          </a:lstStyle>
          <a:p>
            <a:pPr>
              <a:defRPr/>
            </a:pPr>
            <a:r>
              <a:rPr lang="ja-JP" altLang="en-US" sz="3200" b="1" dirty="0">
                <a:effectLst>
                  <a:outerShdw blurRad="38100" dist="38100" dir="2700000" algn="tl">
                    <a:srgbClr val="000000">
                      <a:alpha val="43137"/>
                    </a:srgbClr>
                  </a:outerShdw>
                </a:effectLst>
                <a:latin typeface="メイリオ"/>
                <a:ea typeface="メイリオ"/>
                <a:cs typeface="メイリオ"/>
              </a:rPr>
              <a:t>　　　　　　　</a:t>
            </a:r>
            <a:r>
              <a:rPr lang="ja-JP" altLang="en-US" sz="3200" b="1" spc="300" dirty="0">
                <a:effectLst>
                  <a:outerShdw blurRad="38100" dist="38100" dir="2700000" algn="tl">
                    <a:srgbClr val="000000">
                      <a:alpha val="43137"/>
                    </a:srgbClr>
                  </a:outerShdw>
                </a:effectLst>
                <a:latin typeface="メイリオ"/>
                <a:ea typeface="メイリオ"/>
                <a:cs typeface="メイリオ"/>
              </a:rPr>
              <a:t>の新機能</a:t>
            </a:r>
            <a:endParaRPr lang="ja-JP" altLang="ja-JP" sz="3200" b="1" spc="300" dirty="0">
              <a:latin typeface="メイリオ"/>
              <a:ea typeface="メイリオ"/>
              <a:cs typeface="メイリオ"/>
            </a:endParaRPr>
          </a:p>
        </p:txBody>
      </p:sp>
      <p:pic>
        <p:nvPicPr>
          <p:cNvPr id="4" name="図 3" descr="ロゴ赤文字なし-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710" y="66484"/>
            <a:ext cx="2963850" cy="866665"/>
          </a:xfrm>
          <a:prstGeom prst="rect">
            <a:avLst/>
          </a:prstGeom>
        </p:spPr>
      </p:pic>
      <p:sp>
        <p:nvSpPr>
          <p:cNvPr id="5" name="テキスト ボックス 4"/>
          <p:cNvSpPr txBox="1"/>
          <p:nvPr/>
        </p:nvSpPr>
        <p:spPr>
          <a:xfrm>
            <a:off x="870219" y="2338212"/>
            <a:ext cx="2833945" cy="1001813"/>
          </a:xfrm>
          <a:prstGeom prst="rect">
            <a:avLst/>
          </a:prstGeom>
          <a:noFill/>
        </p:spPr>
        <p:txBody>
          <a:bodyPr wrap="square" rtlCol="0">
            <a:spAutoFit/>
          </a:bodyPr>
          <a:lstStyle/>
          <a:p>
            <a:pPr algn="just">
              <a:lnSpc>
                <a:spcPct val="110000"/>
              </a:lnSpc>
            </a:pPr>
            <a:r>
              <a:rPr lang="ja-JP" altLang="en-US" b="1" spc="300" dirty="0">
                <a:solidFill>
                  <a:srgbClr val="FFFFFF"/>
                </a:solidFill>
                <a:latin typeface="メイリオ"/>
                <a:ea typeface="メイリオ"/>
                <a:cs typeface="メイリオ"/>
              </a:rPr>
              <a:t>扉体内部のフロートの昇降動作により下端揺動ゴムを開閉します</a:t>
            </a:r>
            <a:endParaRPr lang="en-US" altLang="ja-JP" b="1" spc="300" dirty="0">
              <a:solidFill>
                <a:srgbClr val="FFFFFF"/>
              </a:solidFill>
              <a:latin typeface="メイリオ"/>
              <a:ea typeface="メイリオ"/>
              <a:cs typeface="メイリオ"/>
            </a:endParaRPr>
          </a:p>
        </p:txBody>
      </p:sp>
      <p:grpSp>
        <p:nvGrpSpPr>
          <p:cNvPr id="14" name="図形グループ 13"/>
          <p:cNvGrpSpPr/>
          <p:nvPr/>
        </p:nvGrpSpPr>
        <p:grpSpPr>
          <a:xfrm rot="20050537">
            <a:off x="293232" y="1388526"/>
            <a:ext cx="1354667" cy="575734"/>
            <a:chOff x="3115563" y="1210733"/>
            <a:chExt cx="1354667" cy="575734"/>
          </a:xfrm>
        </p:grpSpPr>
        <p:sp>
          <p:nvSpPr>
            <p:cNvPr id="12" name="円/楕円 11"/>
            <p:cNvSpPr/>
            <p:nvPr/>
          </p:nvSpPr>
          <p:spPr>
            <a:xfrm>
              <a:off x="3115563" y="1210733"/>
              <a:ext cx="1354667" cy="575734"/>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238898" y="1267768"/>
              <a:ext cx="1107996" cy="461665"/>
            </a:xfrm>
            <a:prstGeom prst="rect">
              <a:avLst/>
            </a:prstGeom>
            <a:ln>
              <a:noFill/>
            </a:ln>
          </p:spPr>
          <p:txBody>
            <a:bodyPr wrap="none">
              <a:spAutoFit/>
            </a:bodyPr>
            <a:lstStyle/>
            <a:p>
              <a:r>
                <a:rPr lang="ja-JP" altLang="en-US" sz="2400" b="1" dirty="0">
                  <a:solidFill>
                    <a:schemeClr val="bg1"/>
                  </a:solidFill>
                  <a:effectLst>
                    <a:outerShdw blurRad="82550" dist="76200" dir="2700000" algn="tl" rotWithShape="0">
                      <a:srgbClr val="000000">
                        <a:alpha val="77000"/>
                      </a:srgbClr>
                    </a:outerShdw>
                  </a:effectLst>
                  <a:latin typeface="メイリオ"/>
                  <a:ea typeface="メイリオ"/>
                  <a:cs typeface="メイリオ"/>
                </a:rPr>
                <a:t>新機能</a:t>
              </a:r>
              <a:endParaRPr lang="ja-JP" altLang="en-US" sz="2400" dirty="0"/>
            </a:p>
          </p:txBody>
        </p:sp>
      </p:grpSp>
      <p:grpSp>
        <p:nvGrpSpPr>
          <p:cNvPr id="15" name="図形グループ 14"/>
          <p:cNvGrpSpPr/>
          <p:nvPr/>
        </p:nvGrpSpPr>
        <p:grpSpPr>
          <a:xfrm>
            <a:off x="870219" y="1833627"/>
            <a:ext cx="2860146" cy="461665"/>
            <a:chOff x="544251" y="2062228"/>
            <a:chExt cx="2860146" cy="461665"/>
          </a:xfrm>
        </p:grpSpPr>
        <p:sp>
          <p:nvSpPr>
            <p:cNvPr id="7" name="角丸四角形 6"/>
            <p:cNvSpPr/>
            <p:nvPr/>
          </p:nvSpPr>
          <p:spPr>
            <a:xfrm>
              <a:off x="544251" y="2092803"/>
              <a:ext cx="2860146" cy="429320"/>
            </a:xfrm>
            <a:prstGeom prst="roundRect">
              <a:avLst>
                <a:gd name="adj"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588964" y="2062228"/>
              <a:ext cx="2789232" cy="461665"/>
            </a:xfrm>
            <a:prstGeom prst="rect">
              <a:avLst/>
            </a:prstGeom>
            <a:noFill/>
          </p:spPr>
          <p:txBody>
            <a:bodyPr wrap="square" rtlCol="0">
              <a:spAutoFit/>
            </a:bodyPr>
            <a:lstStyle/>
            <a:p>
              <a:pPr algn="dist"/>
              <a:r>
                <a:rPr lang="ja-JP" altLang="en-US" sz="2400" b="1" dirty="0">
                  <a:solidFill>
                    <a:schemeClr val="bg1"/>
                  </a:solidFill>
                  <a:effectLst>
                    <a:outerShdw blurRad="82550" dist="76200" dir="2700000" algn="tl" rotWithShape="0">
                      <a:srgbClr val="000000">
                        <a:alpha val="77000"/>
                      </a:srgbClr>
                    </a:outerShdw>
                  </a:effectLst>
                  <a:latin typeface="メイリオ"/>
                  <a:ea typeface="メイリオ"/>
                  <a:cs typeface="メイリオ"/>
                </a:rPr>
                <a:t>内部フロート機構</a:t>
              </a:r>
              <a:endParaRPr lang="ja-JP" altLang="ja-JP" sz="2400" b="1" dirty="0">
                <a:solidFill>
                  <a:schemeClr val="bg1"/>
                </a:solidFill>
                <a:effectLst>
                  <a:outerShdw blurRad="82550" dist="76200" dir="2700000" algn="tl" rotWithShape="0">
                    <a:srgbClr val="000000">
                      <a:alpha val="77000"/>
                    </a:srgbClr>
                  </a:outerShdw>
                </a:effectLst>
                <a:latin typeface="メイリオ"/>
                <a:ea typeface="メイリオ"/>
                <a:cs typeface="メイリオ"/>
              </a:endParaRPr>
            </a:p>
          </p:txBody>
        </p:sp>
      </p:grpSp>
      <p:cxnSp>
        <p:nvCxnSpPr>
          <p:cNvPr id="20" name="直線コネクタ 19"/>
          <p:cNvCxnSpPr/>
          <p:nvPr/>
        </p:nvCxnSpPr>
        <p:spPr>
          <a:xfrm>
            <a:off x="3437467" y="3208867"/>
            <a:ext cx="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5" name="図形グループ 24"/>
          <p:cNvGrpSpPr/>
          <p:nvPr/>
        </p:nvGrpSpPr>
        <p:grpSpPr>
          <a:xfrm>
            <a:off x="3471332" y="3234268"/>
            <a:ext cx="986171" cy="1058976"/>
            <a:chOff x="3505200" y="3208867"/>
            <a:chExt cx="986171" cy="1058976"/>
          </a:xfrm>
        </p:grpSpPr>
        <p:cxnSp>
          <p:nvCxnSpPr>
            <p:cNvPr id="22" name="直線コネクタ 21"/>
            <p:cNvCxnSpPr/>
            <p:nvPr/>
          </p:nvCxnSpPr>
          <p:spPr>
            <a:xfrm flipH="1" flipV="1">
              <a:off x="3505200" y="3208867"/>
              <a:ext cx="931139" cy="99124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円/楕円 18"/>
            <p:cNvSpPr/>
            <p:nvPr/>
          </p:nvSpPr>
          <p:spPr>
            <a:xfrm>
              <a:off x="4330504" y="4106976"/>
              <a:ext cx="160867" cy="16086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7" name="テキスト ボックス 36"/>
          <p:cNvSpPr txBox="1"/>
          <p:nvPr/>
        </p:nvSpPr>
        <p:spPr>
          <a:xfrm>
            <a:off x="870219" y="4741106"/>
            <a:ext cx="2833945" cy="1915909"/>
          </a:xfrm>
          <a:prstGeom prst="rect">
            <a:avLst/>
          </a:prstGeom>
          <a:noFill/>
        </p:spPr>
        <p:txBody>
          <a:bodyPr wrap="square" rtlCol="0">
            <a:spAutoFit/>
          </a:bodyPr>
          <a:lstStyle/>
          <a:p>
            <a:pPr algn="just">
              <a:lnSpc>
                <a:spcPct val="110000"/>
              </a:lnSpc>
            </a:pPr>
            <a:r>
              <a:rPr lang="ja-JP" altLang="en-US" b="1" dirty="0">
                <a:solidFill>
                  <a:srgbClr val="FFFFFF"/>
                </a:solidFill>
                <a:latin typeface="メイリオ"/>
                <a:ea typeface="メイリオ"/>
                <a:cs typeface="メイリオ"/>
              </a:rPr>
              <a:t>通常時はゴムの先端を引上げて底版との間の隙間から排水を行います</a:t>
            </a:r>
          </a:p>
          <a:p>
            <a:pPr algn="just">
              <a:lnSpc>
                <a:spcPct val="110000"/>
              </a:lnSpc>
            </a:pPr>
            <a:r>
              <a:rPr lang="ja-JP" altLang="en-US" b="1" dirty="0">
                <a:solidFill>
                  <a:srgbClr val="FFFFFF"/>
                </a:solidFill>
                <a:latin typeface="メイリオ"/>
                <a:ea typeface="メイリオ"/>
                <a:cs typeface="メイリオ"/>
              </a:rPr>
              <a:t>水位が上昇するとゴムの先端が下がり水密をとります</a:t>
            </a:r>
            <a:endParaRPr lang="en-US" altLang="ja-JP" b="1" dirty="0">
              <a:solidFill>
                <a:srgbClr val="FFFFFF"/>
              </a:solidFill>
              <a:latin typeface="メイリオ"/>
              <a:ea typeface="メイリオ"/>
              <a:cs typeface="メイリオ"/>
            </a:endParaRPr>
          </a:p>
        </p:txBody>
      </p:sp>
      <p:grpSp>
        <p:nvGrpSpPr>
          <p:cNvPr id="38" name="図形グループ 37"/>
          <p:cNvGrpSpPr/>
          <p:nvPr/>
        </p:nvGrpSpPr>
        <p:grpSpPr>
          <a:xfrm rot="20050537">
            <a:off x="293232" y="3791420"/>
            <a:ext cx="1354667" cy="575734"/>
            <a:chOff x="3115563" y="1210733"/>
            <a:chExt cx="1354667" cy="575734"/>
          </a:xfrm>
        </p:grpSpPr>
        <p:sp>
          <p:nvSpPr>
            <p:cNvPr id="39" name="円/楕円 38"/>
            <p:cNvSpPr/>
            <p:nvPr/>
          </p:nvSpPr>
          <p:spPr>
            <a:xfrm>
              <a:off x="3115563" y="1210733"/>
              <a:ext cx="1354667" cy="575734"/>
            </a:xfrm>
            <a:prstGeom prst="ellipse">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3238898" y="1267768"/>
              <a:ext cx="1107996" cy="461665"/>
            </a:xfrm>
            <a:prstGeom prst="rect">
              <a:avLst/>
            </a:prstGeom>
            <a:ln>
              <a:noFill/>
            </a:ln>
          </p:spPr>
          <p:txBody>
            <a:bodyPr wrap="none">
              <a:spAutoFit/>
            </a:bodyPr>
            <a:lstStyle/>
            <a:p>
              <a:r>
                <a:rPr lang="ja-JP" altLang="en-US" sz="2400" b="1" dirty="0">
                  <a:solidFill>
                    <a:schemeClr val="bg1"/>
                  </a:solidFill>
                  <a:effectLst>
                    <a:outerShdw blurRad="82550" dist="76200" dir="2700000" algn="tl" rotWithShape="0">
                      <a:srgbClr val="000000">
                        <a:alpha val="77000"/>
                      </a:srgbClr>
                    </a:outerShdw>
                  </a:effectLst>
                  <a:latin typeface="メイリオ"/>
                  <a:ea typeface="メイリオ"/>
                  <a:cs typeface="メイリオ"/>
                </a:rPr>
                <a:t>新機能</a:t>
              </a:r>
              <a:endParaRPr lang="ja-JP" altLang="en-US" sz="2400" dirty="0"/>
            </a:p>
          </p:txBody>
        </p:sp>
      </p:grpSp>
      <p:grpSp>
        <p:nvGrpSpPr>
          <p:cNvPr id="41" name="図形グループ 40"/>
          <p:cNvGrpSpPr/>
          <p:nvPr/>
        </p:nvGrpSpPr>
        <p:grpSpPr>
          <a:xfrm>
            <a:off x="870219" y="4236521"/>
            <a:ext cx="2860146" cy="461665"/>
            <a:chOff x="544251" y="2062228"/>
            <a:chExt cx="2860146" cy="461665"/>
          </a:xfrm>
        </p:grpSpPr>
        <p:sp>
          <p:nvSpPr>
            <p:cNvPr id="42" name="角丸四角形 41"/>
            <p:cNvSpPr/>
            <p:nvPr/>
          </p:nvSpPr>
          <p:spPr>
            <a:xfrm>
              <a:off x="544251" y="2092803"/>
              <a:ext cx="2860146" cy="429320"/>
            </a:xfrm>
            <a:prstGeom prst="roundRect">
              <a:avLst>
                <a:gd name="adj" fmla="val 5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588964" y="2062228"/>
              <a:ext cx="2789232" cy="461665"/>
            </a:xfrm>
            <a:prstGeom prst="rect">
              <a:avLst/>
            </a:prstGeom>
            <a:noFill/>
          </p:spPr>
          <p:txBody>
            <a:bodyPr wrap="square" rtlCol="0">
              <a:spAutoFit/>
            </a:bodyPr>
            <a:lstStyle/>
            <a:p>
              <a:pPr algn="dist"/>
              <a:r>
                <a:rPr lang="ja-JP" altLang="en-US" sz="2400" b="1" dirty="0">
                  <a:solidFill>
                    <a:schemeClr val="bg1"/>
                  </a:solidFill>
                  <a:effectLst>
                    <a:outerShdw blurRad="82550" dist="76200" dir="2700000" algn="tl" rotWithShape="0">
                      <a:srgbClr val="000000">
                        <a:alpha val="77000"/>
                      </a:srgbClr>
                    </a:outerShdw>
                  </a:effectLst>
                  <a:latin typeface="メイリオ"/>
                  <a:ea typeface="メイリオ"/>
                  <a:cs typeface="メイリオ"/>
                </a:rPr>
                <a:t>下端揺動ゴム</a:t>
              </a:r>
              <a:endParaRPr lang="ja-JP" altLang="ja-JP" sz="2400" b="1" dirty="0">
                <a:solidFill>
                  <a:schemeClr val="bg1"/>
                </a:solidFill>
                <a:effectLst>
                  <a:outerShdw blurRad="82550" dist="76200" dir="2700000" algn="tl" rotWithShape="0">
                    <a:srgbClr val="000000">
                      <a:alpha val="77000"/>
                    </a:srgbClr>
                  </a:outerShdw>
                </a:effectLst>
                <a:latin typeface="メイリオ"/>
                <a:ea typeface="メイリオ"/>
                <a:cs typeface="メイリオ"/>
              </a:endParaRPr>
            </a:p>
          </p:txBody>
        </p:sp>
      </p:grpSp>
      <p:grpSp>
        <p:nvGrpSpPr>
          <p:cNvPr id="44" name="図形グループ 43"/>
          <p:cNvGrpSpPr/>
          <p:nvPr/>
        </p:nvGrpSpPr>
        <p:grpSpPr>
          <a:xfrm>
            <a:off x="3730365" y="6016373"/>
            <a:ext cx="1023472" cy="160867"/>
            <a:chOff x="3467899" y="4106976"/>
            <a:chExt cx="1023472" cy="160867"/>
          </a:xfrm>
        </p:grpSpPr>
        <p:cxnSp>
          <p:nvCxnSpPr>
            <p:cNvPr id="45" name="直線コネクタ 44"/>
            <p:cNvCxnSpPr/>
            <p:nvPr/>
          </p:nvCxnSpPr>
          <p:spPr>
            <a:xfrm flipH="1" flipV="1">
              <a:off x="3467899" y="4200111"/>
              <a:ext cx="968442" cy="1"/>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46" name="円/楕円 45"/>
            <p:cNvSpPr/>
            <p:nvPr/>
          </p:nvSpPr>
          <p:spPr>
            <a:xfrm>
              <a:off x="4330504" y="4106976"/>
              <a:ext cx="160867" cy="16086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fltVal val="0"/>
                                          </p:val>
                                        </p:tav>
                                        <p:tav tm="100000">
                                          <p:val>
                                            <p:strVal val="#ppt_w"/>
                                          </p:val>
                                        </p:tav>
                                      </p:tavLst>
                                    </p:anim>
                                    <p:anim calcmode="lin" valueType="num">
                                      <p:cBhvr>
                                        <p:cTn id="13" dur="500" fill="hold"/>
                                        <p:tgtEl>
                                          <p:spTgt spid="38"/>
                                        </p:tgtEl>
                                        <p:attrNameLst>
                                          <p:attrName>ppt_h</p:attrName>
                                        </p:attrNameLst>
                                      </p:cBhvr>
                                      <p:tavLst>
                                        <p:tav tm="0">
                                          <p:val>
                                            <p:fltVal val="0"/>
                                          </p:val>
                                        </p:tav>
                                        <p:tav tm="100000">
                                          <p:val>
                                            <p:strVal val="#ppt_h"/>
                                          </p:val>
                                        </p:tav>
                                      </p:tavLst>
                                    </p:anim>
                                    <p:animEffect transition="in" filter="fade">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3" cy="6857999"/>
          </a:xfrm>
          <a:prstGeom prst="rect">
            <a:avLst/>
          </a:prstGeom>
        </p:spPr>
      </p:pic>
      <p:sp>
        <p:nvSpPr>
          <p:cNvPr id="9" name="右矢印 8">
            <a:hlinkClick r:id="rId4" action="ppaction://hlinksldjump"/>
          </p:cNvPr>
          <p:cNvSpPr/>
          <p:nvPr/>
        </p:nvSpPr>
        <p:spPr>
          <a:xfrm>
            <a:off x="8691880" y="6433820"/>
            <a:ext cx="340360" cy="3403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Tree>
    <p:extLst>
      <p:ext uri="{BB962C8B-B14F-4D97-AF65-F5344CB8AC3E}">
        <p14:creationId xmlns:p14="http://schemas.microsoft.com/office/powerpoint/2010/main" val="2054672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3" cy="6857999"/>
          </a:xfrm>
          <a:prstGeom prst="rect">
            <a:avLst/>
          </a:prstGeom>
        </p:spPr>
      </p:pic>
    </p:spTree>
    <p:extLst>
      <p:ext uri="{BB962C8B-B14F-4D97-AF65-F5344CB8AC3E}">
        <p14:creationId xmlns:p14="http://schemas.microsoft.com/office/powerpoint/2010/main" val="2054672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983" cy="6857999"/>
          </a:xfrm>
          <a:prstGeom prst="rect">
            <a:avLst/>
          </a:prstGeom>
        </p:spPr>
      </p:pic>
    </p:spTree>
    <p:extLst>
      <p:ext uri="{BB962C8B-B14F-4D97-AF65-F5344CB8AC3E}">
        <p14:creationId xmlns:p14="http://schemas.microsoft.com/office/powerpoint/2010/main" val="2054672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 y="1"/>
            <a:ext cx="9142983" cy="6857999"/>
          </a:xfrm>
          <a:prstGeom prst="rect">
            <a:avLst/>
          </a:prstGeom>
        </p:spPr>
      </p:pic>
      <p:grpSp>
        <p:nvGrpSpPr>
          <p:cNvPr id="3" name="図形グループ 3">
            <a:extLst>
              <a:ext uri="{FF2B5EF4-FFF2-40B4-BE49-F238E27FC236}">
                <a16:creationId xmlns:a16="http://schemas.microsoft.com/office/drawing/2014/main" id="{3D162631-F105-451B-8071-11D1A3E8D42C}"/>
              </a:ext>
            </a:extLst>
          </p:cNvPr>
          <p:cNvGrpSpPr/>
          <p:nvPr/>
        </p:nvGrpSpPr>
        <p:grpSpPr>
          <a:xfrm>
            <a:off x="445355" y="1056894"/>
            <a:ext cx="3477563" cy="703581"/>
            <a:chOff x="6234992" y="1622802"/>
            <a:chExt cx="2006599" cy="545581"/>
          </a:xfrm>
        </p:grpSpPr>
        <p:sp>
          <p:nvSpPr>
            <p:cNvPr id="4" name="角丸四角形 4">
              <a:extLst>
                <a:ext uri="{FF2B5EF4-FFF2-40B4-BE49-F238E27FC236}">
                  <a16:creationId xmlns:a16="http://schemas.microsoft.com/office/drawing/2014/main" id="{B83743A1-41AC-4A54-9C37-AF666B0959D3}"/>
                </a:ext>
              </a:extLst>
            </p:cNvPr>
            <p:cNvSpPr/>
            <p:nvPr/>
          </p:nvSpPr>
          <p:spPr>
            <a:xfrm>
              <a:off x="6234992" y="1622802"/>
              <a:ext cx="2006599" cy="497849"/>
            </a:xfrm>
            <a:prstGeom prst="roundRect">
              <a:avLst>
                <a:gd name="adj" fmla="val 50000"/>
              </a:avLst>
            </a:prstGeom>
            <a:solidFill>
              <a:srgbClr val="00AD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800" dirty="0"/>
            </a:p>
          </p:txBody>
        </p:sp>
        <p:sp>
          <p:nvSpPr>
            <p:cNvPr id="6" name="テキスト ボックス 5">
              <a:extLst>
                <a:ext uri="{FF2B5EF4-FFF2-40B4-BE49-F238E27FC236}">
                  <a16:creationId xmlns:a16="http://schemas.microsoft.com/office/drawing/2014/main" id="{7639BA99-69A6-4D4B-B07F-0627A19228F5}"/>
                </a:ext>
              </a:extLst>
            </p:cNvPr>
            <p:cNvSpPr txBox="1"/>
            <p:nvPr/>
          </p:nvSpPr>
          <p:spPr>
            <a:xfrm>
              <a:off x="6610074" y="1667196"/>
              <a:ext cx="1256435" cy="501187"/>
            </a:xfrm>
            <a:prstGeom prst="rect">
              <a:avLst/>
            </a:prstGeom>
            <a:noFill/>
          </p:spPr>
          <p:txBody>
            <a:bodyPr wrap="square" rtlCol="0">
              <a:spAutoFit/>
            </a:bodyPr>
            <a:lstStyle/>
            <a:p>
              <a:pPr algn="dist"/>
              <a:r>
                <a:rPr lang="ja-JP" altLang="en-US" sz="3600" b="1" dirty="0">
                  <a:latin typeface="メイリオ"/>
                  <a:ea typeface="メイリオ"/>
                  <a:cs typeface="メイリオ"/>
                </a:rPr>
                <a:t>全閉</a:t>
              </a:r>
              <a:endParaRPr lang="ja-JP" altLang="ja-JP" sz="3600" b="1" dirty="0">
                <a:latin typeface="メイリオ"/>
                <a:ea typeface="メイリオ"/>
                <a:cs typeface="メイリオ"/>
              </a:endParaRPr>
            </a:p>
          </p:txBody>
        </p:sp>
      </p:grpSp>
    </p:spTree>
    <p:extLst>
      <p:ext uri="{BB962C8B-B14F-4D97-AF65-F5344CB8AC3E}">
        <p14:creationId xmlns:p14="http://schemas.microsoft.com/office/powerpoint/2010/main" val="3613557951"/>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TotalTime>
  <Words>2019</Words>
  <Application>Microsoft Office PowerPoint</Application>
  <PresentationFormat>画面に合わせる (4:3)</PresentationFormat>
  <Paragraphs>348</Paragraphs>
  <Slides>20</Slides>
  <Notes>20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ＭＳ Ｐゴシック</vt:lpstr>
      <vt:lpstr>メイリオ</vt:lpstr>
      <vt:lpstr>游ゴシック</vt:lpstr>
      <vt:lpstr>Arial</vt:lpstr>
      <vt:lpstr>Calibri</vt:lpstr>
      <vt:lpstr>Times New Roman</vt: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@163</dc:creator>
  <cp:lastModifiedBy>小野寺 哲男</cp:lastModifiedBy>
  <cp:revision>82</cp:revision>
  <cp:lastPrinted>2019-10-04T05:47:24Z</cp:lastPrinted>
  <dcterms:created xsi:type="dcterms:W3CDTF">2019-07-11T04:28:47Z</dcterms:created>
  <dcterms:modified xsi:type="dcterms:W3CDTF">2020-09-03T08:08:13Z</dcterms:modified>
</cp:coreProperties>
</file>