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72" r:id="rId1"/>
  </p:sldMasterIdLst>
  <p:notesMasterIdLst>
    <p:notesMasterId r:id="rId39"/>
  </p:notesMasterIdLst>
  <p:sldIdLst>
    <p:sldId id="262" r:id="rId2"/>
    <p:sldId id="518" r:id="rId3"/>
    <p:sldId id="521" r:id="rId4"/>
    <p:sldId id="522" r:id="rId5"/>
    <p:sldId id="520" r:id="rId6"/>
    <p:sldId id="504" r:id="rId7"/>
    <p:sldId id="440" r:id="rId8"/>
    <p:sldId id="528" r:id="rId9"/>
    <p:sldId id="267" r:id="rId10"/>
    <p:sldId id="301" r:id="rId11"/>
    <p:sldId id="449" r:id="rId12"/>
    <p:sldId id="314" r:id="rId13"/>
    <p:sldId id="454" r:id="rId14"/>
    <p:sldId id="278" r:id="rId15"/>
    <p:sldId id="315" r:id="rId16"/>
    <p:sldId id="334" r:id="rId17"/>
    <p:sldId id="381" r:id="rId18"/>
    <p:sldId id="383" r:id="rId19"/>
    <p:sldId id="494" r:id="rId20"/>
    <p:sldId id="469" r:id="rId21"/>
    <p:sldId id="421" r:id="rId22"/>
    <p:sldId id="428" r:id="rId23"/>
    <p:sldId id="492" r:id="rId24"/>
    <p:sldId id="526" r:id="rId25"/>
    <p:sldId id="527" r:id="rId26"/>
    <p:sldId id="298" r:id="rId27"/>
    <p:sldId id="297" r:id="rId28"/>
    <p:sldId id="302" r:id="rId29"/>
    <p:sldId id="311" r:id="rId30"/>
    <p:sldId id="525" r:id="rId31"/>
    <p:sldId id="291" r:id="rId32"/>
    <p:sldId id="429" r:id="rId33"/>
    <p:sldId id="290" r:id="rId34"/>
    <p:sldId id="375" r:id="rId35"/>
    <p:sldId id="478" r:id="rId36"/>
    <p:sldId id="434" r:id="rId37"/>
    <p:sldId id="316"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B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539" autoAdjust="0"/>
    <p:restoredTop sz="96353" autoAdjust="0"/>
  </p:normalViewPr>
  <p:slideViewPr>
    <p:cSldViewPr snapToGrid="0" snapToObjects="1">
      <p:cViewPr varScale="1">
        <p:scale>
          <a:sx n="90" d="100"/>
          <a:sy n="90" d="100"/>
        </p:scale>
        <p:origin x="1554" y="78"/>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130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7C6210-5D5E-4B10-AB85-D1624DC481C3}" type="datetimeFigureOut">
              <a:rPr kumimoji="1" lang="ja-JP" altLang="en-US" smtClean="0"/>
              <a:t>2020/10/1</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3A2519-052E-4ECF-AED9-D406073CFADF}" type="slidenum">
              <a:rPr kumimoji="1" lang="ja-JP" altLang="en-US" smtClean="0"/>
              <a:t>‹#›</a:t>
            </a:fld>
            <a:endParaRPr kumimoji="1" lang="ja-JP" altLang="en-US"/>
          </a:p>
        </p:txBody>
      </p:sp>
    </p:spTree>
    <p:extLst>
      <p:ext uri="{BB962C8B-B14F-4D97-AF65-F5344CB8AC3E}">
        <p14:creationId xmlns:p14="http://schemas.microsoft.com/office/powerpoint/2010/main" val="147869441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073A2519-052E-4ECF-AED9-D406073CFADF}" type="slidenum">
              <a:rPr kumimoji="1" lang="ja-JP" altLang="en-US" smtClean="0"/>
              <a:t>1</a:t>
            </a:fld>
            <a:endParaRPr kumimoji="1" lang="ja-JP" altLang="en-US"/>
          </a:p>
        </p:txBody>
      </p:sp>
    </p:spTree>
    <p:extLst>
      <p:ext uri="{BB962C8B-B14F-4D97-AF65-F5344CB8AC3E}">
        <p14:creationId xmlns:p14="http://schemas.microsoft.com/office/powerpoint/2010/main" val="9058914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073A2519-052E-4ECF-AED9-D406073CFADF}" type="slidenum">
              <a:rPr kumimoji="1" lang="ja-JP" altLang="en-US" smtClean="0"/>
              <a:t>20</a:t>
            </a:fld>
            <a:endParaRPr kumimoji="1" lang="ja-JP" altLang="en-US"/>
          </a:p>
        </p:txBody>
      </p:sp>
    </p:spTree>
    <p:extLst>
      <p:ext uri="{BB962C8B-B14F-4D97-AF65-F5344CB8AC3E}">
        <p14:creationId xmlns:p14="http://schemas.microsoft.com/office/powerpoint/2010/main" val="7936304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699981-E50E-47C5-915A-B186F5F0A8F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9886975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699981-E50E-47C5-915A-B186F5F0A8F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6785626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97610FD-82A5-438E-9F1D-95B1E2CE50D6}" type="slidenum">
              <a:rPr kumimoji="1" lang="ja-JP" altLang="en-US" smtClean="0"/>
              <a:t>29</a:t>
            </a:fld>
            <a:endParaRPr kumimoji="1" lang="ja-JP" altLang="en-US"/>
          </a:p>
        </p:txBody>
      </p:sp>
    </p:spTree>
    <p:extLst>
      <p:ext uri="{BB962C8B-B14F-4D97-AF65-F5344CB8AC3E}">
        <p14:creationId xmlns:p14="http://schemas.microsoft.com/office/powerpoint/2010/main" val="32840699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97610FD-82A5-438E-9F1D-95B1E2CE50D6}" type="slidenum">
              <a:rPr kumimoji="1" lang="ja-JP" altLang="en-US" smtClean="0"/>
              <a:t>31</a:t>
            </a:fld>
            <a:endParaRPr kumimoji="1" lang="ja-JP" altLang="en-US"/>
          </a:p>
        </p:txBody>
      </p:sp>
    </p:spTree>
    <p:extLst>
      <p:ext uri="{BB962C8B-B14F-4D97-AF65-F5344CB8AC3E}">
        <p14:creationId xmlns:p14="http://schemas.microsoft.com/office/powerpoint/2010/main" val="5019178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699981-E50E-47C5-915A-B186F5F0A8F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347513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97610FD-82A5-438E-9F1D-95B1E2CE50D6}" type="slidenum">
              <a:rPr kumimoji="1" lang="ja-JP" altLang="en-US" smtClean="0"/>
              <a:t>33</a:t>
            </a:fld>
            <a:endParaRPr kumimoji="1" lang="ja-JP" altLang="en-US"/>
          </a:p>
        </p:txBody>
      </p:sp>
    </p:spTree>
    <p:extLst>
      <p:ext uri="{BB962C8B-B14F-4D97-AF65-F5344CB8AC3E}">
        <p14:creationId xmlns:p14="http://schemas.microsoft.com/office/powerpoint/2010/main" val="5019178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699981-E50E-47C5-915A-B186F5F0A8F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1988309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699981-E50E-47C5-915A-B186F5F0A8F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139599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699981-E50E-47C5-915A-B186F5F0A8F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3307874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699981-E50E-47C5-915A-B186F5F0A8F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4781827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699981-E50E-47C5-915A-B186F5F0A8F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948057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699981-E50E-47C5-915A-B186F5F0A8F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929162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699981-E50E-47C5-915A-B186F5F0A8F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0119202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699981-E50E-47C5-915A-B186F5F0A8F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9141693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073A2519-052E-4ECF-AED9-D406073CFADF}" type="slidenum">
              <a:rPr kumimoji="1" lang="ja-JP" altLang="en-US" smtClean="0"/>
              <a:t>11</a:t>
            </a:fld>
            <a:endParaRPr kumimoji="1" lang="ja-JP" altLang="en-US"/>
          </a:p>
        </p:txBody>
      </p:sp>
    </p:spTree>
    <p:extLst>
      <p:ext uri="{BB962C8B-B14F-4D97-AF65-F5344CB8AC3E}">
        <p14:creationId xmlns:p14="http://schemas.microsoft.com/office/powerpoint/2010/main" val="9230246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073A2519-052E-4ECF-AED9-D406073CFADF}" type="slidenum">
              <a:rPr kumimoji="1" lang="ja-JP" altLang="en-US" smtClean="0"/>
              <a:t>13</a:t>
            </a:fld>
            <a:endParaRPr kumimoji="1" lang="ja-JP" altLang="en-US"/>
          </a:p>
        </p:txBody>
      </p:sp>
    </p:spTree>
    <p:extLst>
      <p:ext uri="{BB962C8B-B14F-4D97-AF65-F5344CB8AC3E}">
        <p14:creationId xmlns:p14="http://schemas.microsoft.com/office/powerpoint/2010/main" val="8809601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0330" y="2604052"/>
            <a:ext cx="5757240" cy="1639957"/>
          </a:xfrm>
        </p:spPr>
        <p:txBody>
          <a:bodyPr anchor="ctr">
            <a:normAutofit/>
          </a:bodyPr>
          <a:lstStyle>
            <a:lvl1pPr algn="l">
              <a:defRPr sz="4200" b="1">
                <a:solidFill>
                  <a:srgbClr val="0070C0"/>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150330" y="4403036"/>
            <a:ext cx="5757240" cy="1073425"/>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C5D5F972-D149-3E4E-92B8-6C831CEEF59A}" type="datetimeFigureOut">
              <a:rPr kumimoji="1" lang="ja-JP" altLang="en-US" smtClean="0"/>
              <a:t>2020/10/1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7D4FBEC-8C98-8548-8258-B44D02E5DF6F}" type="slidenum">
              <a:rPr kumimoji="1" lang="ja-JP" altLang="en-US" smtClean="0"/>
              <a:t>‹#›</a:t>
            </a:fld>
            <a:endParaRPr kumimoji="1" lang="ja-JP" altLang="en-US"/>
          </a:p>
        </p:txBody>
      </p:sp>
    </p:spTree>
    <p:extLst>
      <p:ext uri="{BB962C8B-B14F-4D97-AF65-F5344CB8AC3E}">
        <p14:creationId xmlns:p14="http://schemas.microsoft.com/office/powerpoint/2010/main" val="23230885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5D5F972-D149-3E4E-92B8-6C831CEEF59A}" type="datetimeFigureOut">
              <a:rPr kumimoji="1" lang="ja-JP" altLang="en-US" smtClean="0"/>
              <a:t>2020/10/1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7D4FBEC-8C98-8548-8258-B44D02E5DF6F}" type="slidenum">
              <a:rPr kumimoji="1" lang="ja-JP" altLang="en-US" smtClean="0"/>
              <a:t>‹#›</a:t>
            </a:fld>
            <a:endParaRPr kumimoji="1" lang="ja-JP" altLang="en-US"/>
          </a:p>
        </p:txBody>
      </p:sp>
    </p:spTree>
    <p:extLst>
      <p:ext uri="{BB962C8B-B14F-4D97-AF65-F5344CB8AC3E}">
        <p14:creationId xmlns:p14="http://schemas.microsoft.com/office/powerpoint/2010/main" val="7495690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5D5F972-D149-3E4E-92B8-6C831CEEF59A}" type="datetimeFigureOut">
              <a:rPr kumimoji="1" lang="ja-JP" altLang="en-US" smtClean="0"/>
              <a:t>2020/10/1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7D4FBEC-8C98-8548-8258-B44D02E5DF6F}" type="slidenum">
              <a:rPr kumimoji="1" lang="ja-JP" altLang="en-US" smtClean="0"/>
              <a:t>‹#›</a:t>
            </a:fld>
            <a:endParaRPr kumimoji="1" lang="ja-JP" altLang="en-US"/>
          </a:p>
        </p:txBody>
      </p:sp>
    </p:spTree>
    <p:extLst>
      <p:ext uri="{BB962C8B-B14F-4D97-AF65-F5344CB8AC3E}">
        <p14:creationId xmlns:p14="http://schemas.microsoft.com/office/powerpoint/2010/main" val="40279774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5D5F972-D149-3E4E-92B8-6C831CEEF59A}" type="datetimeFigureOut">
              <a:rPr kumimoji="1" lang="ja-JP" altLang="en-US" smtClean="0"/>
              <a:t>2020/10/1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7D4FBEC-8C98-8548-8258-B44D02E5DF6F}" type="slidenum">
              <a:rPr kumimoji="1" lang="ja-JP" altLang="en-US" smtClean="0"/>
              <a:t>‹#›</a:t>
            </a:fld>
            <a:endParaRPr kumimoji="1" lang="ja-JP" altLang="en-US"/>
          </a:p>
        </p:txBody>
      </p:sp>
    </p:spTree>
    <p:extLst>
      <p:ext uri="{BB962C8B-B14F-4D97-AF65-F5344CB8AC3E}">
        <p14:creationId xmlns:p14="http://schemas.microsoft.com/office/powerpoint/2010/main" val="23531513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C5D5F972-D149-3E4E-92B8-6C831CEEF59A}" type="datetimeFigureOut">
              <a:rPr kumimoji="1" lang="ja-JP" altLang="en-US" smtClean="0"/>
              <a:t>2020/10/1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7D4FBEC-8C98-8548-8258-B44D02E5DF6F}" type="slidenum">
              <a:rPr kumimoji="1" lang="ja-JP" altLang="en-US" smtClean="0"/>
              <a:t>‹#›</a:t>
            </a:fld>
            <a:endParaRPr kumimoji="1" lang="ja-JP" altLang="en-US"/>
          </a:p>
        </p:txBody>
      </p:sp>
    </p:spTree>
    <p:extLst>
      <p:ext uri="{BB962C8B-B14F-4D97-AF65-F5344CB8AC3E}">
        <p14:creationId xmlns:p14="http://schemas.microsoft.com/office/powerpoint/2010/main" val="30251395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C5D5F972-D149-3E4E-92B8-6C831CEEF59A}" type="datetimeFigureOut">
              <a:rPr kumimoji="1" lang="ja-JP" altLang="en-US" smtClean="0"/>
              <a:t>2020/10/1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7D4FBEC-8C98-8548-8258-B44D02E5DF6F}" type="slidenum">
              <a:rPr kumimoji="1" lang="ja-JP" altLang="en-US" smtClean="0"/>
              <a:t>‹#›</a:t>
            </a:fld>
            <a:endParaRPr kumimoji="1" lang="ja-JP" altLang="en-US"/>
          </a:p>
        </p:txBody>
      </p:sp>
    </p:spTree>
    <p:extLst>
      <p:ext uri="{BB962C8B-B14F-4D97-AF65-F5344CB8AC3E}">
        <p14:creationId xmlns:p14="http://schemas.microsoft.com/office/powerpoint/2010/main" val="19445216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C5D5F972-D149-3E4E-92B8-6C831CEEF59A}" type="datetimeFigureOut">
              <a:rPr kumimoji="1" lang="ja-JP" altLang="en-US" smtClean="0"/>
              <a:t>2020/10/1</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37D4FBEC-8C98-8548-8258-B44D02E5DF6F}" type="slidenum">
              <a:rPr kumimoji="1" lang="ja-JP" altLang="en-US" smtClean="0"/>
              <a:t>‹#›</a:t>
            </a:fld>
            <a:endParaRPr kumimoji="1" lang="ja-JP" altLang="en-US"/>
          </a:p>
        </p:txBody>
      </p:sp>
    </p:spTree>
    <p:extLst>
      <p:ext uri="{BB962C8B-B14F-4D97-AF65-F5344CB8AC3E}">
        <p14:creationId xmlns:p14="http://schemas.microsoft.com/office/powerpoint/2010/main" val="9985554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C5D5F972-D149-3E4E-92B8-6C831CEEF59A}" type="datetimeFigureOut">
              <a:rPr kumimoji="1" lang="ja-JP" altLang="en-US" smtClean="0"/>
              <a:t>2020/10/1</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37D4FBEC-8C98-8548-8258-B44D02E5DF6F}" type="slidenum">
              <a:rPr kumimoji="1" lang="ja-JP" altLang="en-US" smtClean="0"/>
              <a:t>‹#›</a:t>
            </a:fld>
            <a:endParaRPr kumimoji="1" lang="ja-JP" altLang="en-US"/>
          </a:p>
        </p:txBody>
      </p:sp>
    </p:spTree>
    <p:extLst>
      <p:ext uri="{BB962C8B-B14F-4D97-AF65-F5344CB8AC3E}">
        <p14:creationId xmlns:p14="http://schemas.microsoft.com/office/powerpoint/2010/main" val="35509463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D5F972-D149-3E4E-92B8-6C831CEEF59A}" type="datetimeFigureOut">
              <a:rPr kumimoji="1" lang="ja-JP" altLang="en-US" smtClean="0"/>
              <a:t>2020/10/1</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37D4FBEC-8C98-8548-8258-B44D02E5DF6F}" type="slidenum">
              <a:rPr kumimoji="1" lang="ja-JP" altLang="en-US" smtClean="0"/>
              <a:t>‹#›</a:t>
            </a:fld>
            <a:endParaRPr kumimoji="1" lang="ja-JP" altLang="en-US"/>
          </a:p>
        </p:txBody>
      </p:sp>
    </p:spTree>
    <p:extLst>
      <p:ext uri="{BB962C8B-B14F-4D97-AF65-F5344CB8AC3E}">
        <p14:creationId xmlns:p14="http://schemas.microsoft.com/office/powerpoint/2010/main" val="27342760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5D5F972-D149-3E4E-92B8-6C831CEEF59A}" type="datetimeFigureOut">
              <a:rPr kumimoji="1" lang="ja-JP" altLang="en-US" smtClean="0"/>
              <a:t>2020/10/1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7D4FBEC-8C98-8548-8258-B44D02E5DF6F}" type="slidenum">
              <a:rPr kumimoji="1" lang="ja-JP" altLang="en-US" smtClean="0"/>
              <a:t>‹#›</a:t>
            </a:fld>
            <a:endParaRPr kumimoji="1" lang="ja-JP" altLang="en-US"/>
          </a:p>
        </p:txBody>
      </p:sp>
    </p:spTree>
    <p:extLst>
      <p:ext uri="{BB962C8B-B14F-4D97-AF65-F5344CB8AC3E}">
        <p14:creationId xmlns:p14="http://schemas.microsoft.com/office/powerpoint/2010/main" val="812907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5D5F972-D149-3E4E-92B8-6C831CEEF59A}" type="datetimeFigureOut">
              <a:rPr kumimoji="1" lang="ja-JP" altLang="en-US" smtClean="0"/>
              <a:t>2020/10/1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7D4FBEC-8C98-8548-8258-B44D02E5DF6F}" type="slidenum">
              <a:rPr kumimoji="1" lang="ja-JP" altLang="en-US" smtClean="0"/>
              <a:t>‹#›</a:t>
            </a:fld>
            <a:endParaRPr kumimoji="1" lang="ja-JP" altLang="en-US"/>
          </a:p>
        </p:txBody>
      </p:sp>
    </p:spTree>
    <p:extLst>
      <p:ext uri="{BB962C8B-B14F-4D97-AF65-F5344CB8AC3E}">
        <p14:creationId xmlns:p14="http://schemas.microsoft.com/office/powerpoint/2010/main" val="138935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18661" y="136524"/>
            <a:ext cx="8706678" cy="439946"/>
          </a:xfrm>
          <a:prstGeom prst="rect">
            <a:avLst/>
          </a:prstGeom>
        </p:spPr>
        <p:txBody>
          <a:bodyPr vert="horz" lIns="91440" tIns="45720" rIns="91440" bIns="45720" rtlCol="0" anchor="ctr">
            <a:no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327991" y="705678"/>
            <a:ext cx="8597347" cy="5715000"/>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dirty="0"/>
              <a:t>2 </a:t>
            </a:r>
            <a:r>
              <a:rPr lang="ja-JP" altLang="en-US"/>
              <a:t>レベル</a:t>
            </a:r>
          </a:p>
          <a:p>
            <a:pPr lvl="2"/>
            <a:r>
              <a:rPr lang="ja-JP" altLang="en-US"/>
              <a:t>第 </a:t>
            </a:r>
            <a:r>
              <a:rPr lang="en-US" altLang="ja-JP" dirty="0"/>
              <a:t>3 </a:t>
            </a:r>
            <a:r>
              <a:rPr lang="ja-JP" altLang="en-US"/>
              <a:t>レベル</a:t>
            </a:r>
          </a:p>
          <a:p>
            <a:pPr lvl="3"/>
            <a:r>
              <a:rPr lang="ja-JP" altLang="en-US"/>
              <a:t>第 </a:t>
            </a:r>
            <a:r>
              <a:rPr lang="en-US" altLang="ja-JP" dirty="0"/>
              <a:t>4 </a:t>
            </a:r>
            <a:r>
              <a:rPr lang="ja-JP" altLang="en-US"/>
              <a:t>レベル</a:t>
            </a:r>
          </a:p>
          <a:p>
            <a:pPr lvl="4"/>
            <a:r>
              <a:rPr lang="ja-JP" altLang="en-US"/>
              <a:t>第 </a:t>
            </a:r>
            <a:r>
              <a:rPr lang="en-US" altLang="ja-JP" dirty="0"/>
              <a:t>5 </a:t>
            </a:r>
            <a:r>
              <a:rPr lang="ja-JP" altLang="en-US"/>
              <a:t>レベル</a:t>
            </a:r>
            <a:endParaRPr lang="en-US" dirty="0"/>
          </a:p>
        </p:txBody>
      </p:sp>
      <p:sp>
        <p:nvSpPr>
          <p:cNvPr id="4" name="Date Placeholder 3"/>
          <p:cNvSpPr>
            <a:spLocks noGrp="1"/>
          </p:cNvSpPr>
          <p:nvPr>
            <p:ph type="dt" sz="half" idx="2"/>
          </p:nvPr>
        </p:nvSpPr>
        <p:spPr>
          <a:xfrm>
            <a:off x="472108" y="6559826"/>
            <a:ext cx="2057400" cy="181528"/>
          </a:xfrm>
          <a:prstGeom prst="rect">
            <a:avLst/>
          </a:prstGeom>
        </p:spPr>
        <p:txBody>
          <a:bodyPr vert="horz" lIns="91440" tIns="45720" rIns="91440" bIns="45720" rtlCol="0" anchor="ctr"/>
          <a:lstStyle>
            <a:lvl1pPr algn="l">
              <a:defRPr sz="900">
                <a:solidFill>
                  <a:schemeClr val="bg1"/>
                </a:solidFill>
              </a:defRPr>
            </a:lvl1pPr>
          </a:lstStyle>
          <a:p>
            <a:fld id="{C5D5F972-D149-3E4E-92B8-6C831CEEF59A}" type="datetimeFigureOut">
              <a:rPr kumimoji="1" lang="ja-JP" altLang="en-US" smtClean="0"/>
              <a:pPr/>
              <a:t>2020/10/1</a:t>
            </a:fld>
            <a:endParaRPr kumimoji="1" lang="ja-JP" altLang="en-US"/>
          </a:p>
        </p:txBody>
      </p:sp>
      <p:sp>
        <p:nvSpPr>
          <p:cNvPr id="5" name="Footer Placeholder 4"/>
          <p:cNvSpPr>
            <a:spLocks noGrp="1"/>
          </p:cNvSpPr>
          <p:nvPr>
            <p:ph type="ftr" sz="quarter" idx="3"/>
          </p:nvPr>
        </p:nvSpPr>
        <p:spPr>
          <a:xfrm>
            <a:off x="3028950" y="6559826"/>
            <a:ext cx="3086100" cy="181528"/>
          </a:xfrm>
          <a:prstGeom prst="rect">
            <a:avLst/>
          </a:prstGeom>
        </p:spPr>
        <p:txBody>
          <a:bodyPr vert="horz" lIns="91440" tIns="45720" rIns="91440" bIns="45720" rtlCol="0" anchor="ctr"/>
          <a:lstStyle>
            <a:lvl1pPr algn="ctr">
              <a:defRPr sz="900">
                <a:solidFill>
                  <a:schemeClr val="bg1"/>
                </a:solidFill>
              </a:defRPr>
            </a:lvl1pPr>
          </a:lstStyle>
          <a:p>
            <a:endParaRPr kumimoji="1" lang="ja-JP" altLang="en-US"/>
          </a:p>
        </p:txBody>
      </p:sp>
      <p:sp>
        <p:nvSpPr>
          <p:cNvPr id="6" name="Slide Number Placeholder 5"/>
          <p:cNvSpPr>
            <a:spLocks noGrp="1"/>
          </p:cNvSpPr>
          <p:nvPr>
            <p:ph type="sldNum" sz="quarter" idx="4"/>
          </p:nvPr>
        </p:nvSpPr>
        <p:spPr>
          <a:xfrm>
            <a:off x="7374834" y="6559826"/>
            <a:ext cx="498198" cy="181528"/>
          </a:xfrm>
          <a:prstGeom prst="rect">
            <a:avLst/>
          </a:prstGeom>
        </p:spPr>
        <p:txBody>
          <a:bodyPr vert="horz" lIns="91440" tIns="45720" rIns="91440" bIns="45720" rtlCol="0" anchor="ctr"/>
          <a:lstStyle>
            <a:lvl1pPr algn="r">
              <a:defRPr sz="900">
                <a:solidFill>
                  <a:schemeClr val="bg1"/>
                </a:solidFill>
              </a:defRPr>
            </a:lvl1pPr>
          </a:lstStyle>
          <a:p>
            <a:fld id="{37D4FBEC-8C98-8548-8258-B44D02E5DF6F}" type="slidenum">
              <a:rPr kumimoji="1" lang="ja-JP" altLang="en-US" smtClean="0"/>
              <a:pPr/>
              <a:t>‹#›</a:t>
            </a:fld>
            <a:endParaRPr kumimoji="1" lang="ja-JP" altLang="en-US"/>
          </a:p>
        </p:txBody>
      </p:sp>
    </p:spTree>
    <p:extLst>
      <p:ext uri="{BB962C8B-B14F-4D97-AF65-F5344CB8AC3E}">
        <p14:creationId xmlns:p14="http://schemas.microsoft.com/office/powerpoint/2010/main" val="41769033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kumimoji="1" sz="2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2.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png"/><Relationship Id="rId7" Type="http://schemas.openxmlformats.org/officeDocument/2006/relationships/image" Target="../media/image62.emf"/><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JPG"/><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64.jpeg"/></Relationships>
</file>

<file path=ppt/slides/_rels/slide13.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jpeg"/><Relationship Id="rId7" Type="http://schemas.openxmlformats.org/officeDocument/2006/relationships/image" Target="../media/image6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image" Target="../media/image71.jpeg"/></Relationships>
</file>

<file path=ppt/slides/_rels/slide1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5" Type="http://schemas.openxmlformats.org/officeDocument/2006/relationships/image" Target="../media/image75.jpeg"/><Relationship Id="rId4" Type="http://schemas.openxmlformats.org/officeDocument/2006/relationships/image" Target="../media/image74.jpeg"/></Relationships>
</file>

<file path=ppt/slides/_rels/slide1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16.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1.jpeg"/><Relationship Id="rId7" Type="http://schemas.openxmlformats.org/officeDocument/2006/relationships/image" Target="../media/image85.jpeg"/><Relationship Id="rId2" Type="http://schemas.openxmlformats.org/officeDocument/2006/relationships/image" Target="../media/image80.jpeg"/><Relationship Id="rId1" Type="http://schemas.openxmlformats.org/officeDocument/2006/relationships/slideLayout" Target="../slideLayouts/slideLayout2.xml"/><Relationship Id="rId6" Type="http://schemas.openxmlformats.org/officeDocument/2006/relationships/image" Target="../media/image84.JPG"/><Relationship Id="rId5" Type="http://schemas.openxmlformats.org/officeDocument/2006/relationships/image" Target="../media/image83.JPG"/><Relationship Id="rId4" Type="http://schemas.openxmlformats.org/officeDocument/2006/relationships/image" Target="../media/image82.JPG"/></Relationships>
</file>

<file path=ppt/slides/_rels/slide17.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18.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1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1.jpeg"/></Relationships>
</file>

<file path=ppt/slides/_rels/slide2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2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jpeg"/></Relationships>
</file>

<file path=ppt/slides/_rels/slide2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26.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3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2.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png"/></Relationships>
</file>

<file path=ppt/slides/_rels/slide31.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39.jpeg"/></Relationships>
</file>

<file path=ppt/slides/_rels/slide3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42.jpeg"/><Relationship Id="rId4" Type="http://schemas.openxmlformats.org/officeDocument/2006/relationships/image" Target="../media/image141.png"/></Relationships>
</file>

<file path=ppt/slides/_rels/slide33.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44.jpeg"/></Relationships>
</file>

<file path=ppt/slides/_rels/slide3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jpe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hyperlink" Target="https://tengun.jp/" TargetMode="External"/><Relationship Id="rId4" Type="http://schemas.openxmlformats.org/officeDocument/2006/relationships/image" Target="../media/image148.png"/></Relationships>
</file>

<file path=ppt/slides/_rels/slide3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xml"/><Relationship Id="rId4" Type="http://schemas.openxmlformats.org/officeDocument/2006/relationships/image" Target="../media/image151.png"/></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png"/><Relationship Id="rId4" Type="http://schemas.microsoft.com/office/2007/relationships/hdphoto" Target="../media/hdphoto1.wdp"/><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jpeg"/><Relationship Id="rId5" Type="http://schemas.openxmlformats.org/officeDocument/2006/relationships/image" Target="../media/image17.jpeg"/><Relationship Id="rId10" Type="http://schemas.openxmlformats.org/officeDocument/2006/relationships/image" Target="../media/image22.jpeg"/><Relationship Id="rId4" Type="http://schemas.openxmlformats.org/officeDocument/2006/relationships/image" Target="../media/image16.pn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35.jpe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jpe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jpeg"/><Relationship Id="rId14" Type="http://schemas.openxmlformats.org/officeDocument/2006/relationships/image" Target="../media/image3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png"/></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C345EBF0-CCEE-4889-9F77-39DE8D0C056A}"/>
              </a:ext>
            </a:extLst>
          </p:cNvPr>
          <p:cNvSpPr>
            <a:spLocks noGrp="1"/>
          </p:cNvSpPr>
          <p:nvPr>
            <p:ph type="ctrTitle"/>
          </p:nvPr>
        </p:nvSpPr>
        <p:spPr>
          <a:xfrm>
            <a:off x="255500" y="2417247"/>
            <a:ext cx="7487539" cy="2224841"/>
          </a:xfrm>
          <a:noFill/>
          <a:ln>
            <a:noFill/>
          </a:ln>
        </p:spPr>
        <p:txBody>
          <a:bodyPr>
            <a:normAutofit/>
          </a:bodyPr>
          <a:lstStyle/>
          <a:p>
            <a:r>
              <a:rPr lang="ja-JP" altLang="en-US" sz="3200" dirty="0">
                <a:solidFill>
                  <a:schemeClr val="tx1"/>
                </a:solidFill>
                <a:latin typeface="メイリオ" panose="020B0604030504040204" pitchFamily="50" charset="-128"/>
                <a:ea typeface="メイリオ" panose="020B0604030504040204" pitchFamily="50" charset="-128"/>
              </a:rPr>
              <a:t>大規模点群高速編集ツール</a:t>
            </a:r>
            <a:br>
              <a:rPr lang="ja-JP" altLang="en-US" sz="3200" dirty="0">
                <a:solidFill>
                  <a:schemeClr val="tx1"/>
                </a:solidFill>
                <a:latin typeface="メイリオ" panose="020B0604030504040204" pitchFamily="50" charset="-128"/>
                <a:ea typeface="メイリオ" panose="020B0604030504040204" pitchFamily="50" charset="-128"/>
              </a:rPr>
            </a:br>
            <a:r>
              <a:rPr lang="ja-JP" altLang="en-US" sz="3200" dirty="0">
                <a:solidFill>
                  <a:schemeClr val="tx1"/>
                </a:solidFill>
                <a:latin typeface="メイリオ" panose="020B0604030504040204" pitchFamily="50" charset="-128"/>
                <a:ea typeface="メイリオ" panose="020B0604030504040204" pitchFamily="50" charset="-128"/>
              </a:rPr>
              <a:t>ＷｉｎｇＥａｒｔｈ のご紹介</a:t>
            </a:r>
          </a:p>
        </p:txBody>
      </p:sp>
    </p:spTree>
    <p:extLst>
      <p:ext uri="{BB962C8B-B14F-4D97-AF65-F5344CB8AC3E}">
        <p14:creationId xmlns:p14="http://schemas.microsoft.com/office/powerpoint/2010/main" val="20985041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テキスト ボックス 16">
            <a:extLst>
              <a:ext uri="{FF2B5EF4-FFF2-40B4-BE49-F238E27FC236}">
                <a16:creationId xmlns:a16="http://schemas.microsoft.com/office/drawing/2014/main" id="{EAD9981C-FE1C-4B54-B42B-19758B52CD96}"/>
              </a:ext>
            </a:extLst>
          </p:cNvPr>
          <p:cNvSpPr txBox="1">
            <a:spLocks noChangeArrowheads="1"/>
          </p:cNvSpPr>
          <p:nvPr/>
        </p:nvSpPr>
        <p:spPr bwMode="auto">
          <a:xfrm>
            <a:off x="0" y="139114"/>
            <a:ext cx="9143999"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r>
              <a:rPr lang="ja-JP" altLang="en-US" sz="2400" b="1" dirty="0">
                <a:solidFill>
                  <a:schemeClr val="bg1"/>
                </a:solidFill>
                <a:latin typeface="メイリオ" panose="020B0604030504040204" pitchFamily="50" charset="-128"/>
                <a:ea typeface="メイリオ" panose="020B0604030504040204" pitchFamily="50" charset="-128"/>
              </a:rPr>
              <a:t>高速点群クリーニング　グランドフィルタリング　</a:t>
            </a:r>
            <a:endParaRPr lang="en-US" altLang="ja-JP" sz="2400" b="1" dirty="0">
              <a:solidFill>
                <a:schemeClr val="bg1"/>
              </a:solidFill>
              <a:latin typeface="メイリオ" panose="020B0604030504040204" pitchFamily="50" charset="-128"/>
              <a:ea typeface="メイリオ" panose="020B0604030504040204" pitchFamily="50" charset="-128"/>
            </a:endParaRPr>
          </a:p>
        </p:txBody>
      </p:sp>
      <p:pic>
        <p:nvPicPr>
          <p:cNvPr id="29699" name="図 18">
            <a:extLst>
              <a:ext uri="{FF2B5EF4-FFF2-40B4-BE49-F238E27FC236}">
                <a16:creationId xmlns:a16="http://schemas.microsoft.com/office/drawing/2014/main" id="{C8037661-9576-4326-A686-7B7274CA5D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150" y="770385"/>
            <a:ext cx="4186238"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図 19">
            <a:extLst>
              <a:ext uri="{FF2B5EF4-FFF2-40B4-BE49-F238E27FC236}">
                <a16:creationId xmlns:a16="http://schemas.microsoft.com/office/drawing/2014/main" id="{DE6365A4-7212-4DCD-858C-F3587D54DA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3175" y="770385"/>
            <a:ext cx="3876675" cy="230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図 20">
            <a:extLst>
              <a:ext uri="{FF2B5EF4-FFF2-40B4-BE49-F238E27FC236}">
                <a16:creationId xmlns:a16="http://schemas.microsoft.com/office/drawing/2014/main" id="{1309C99C-6A98-48B4-BCB0-CB1F4B9CDA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819" y="3560606"/>
            <a:ext cx="4351337"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テキスト ボックス 6">
            <a:extLst>
              <a:ext uri="{FF2B5EF4-FFF2-40B4-BE49-F238E27FC236}">
                <a16:creationId xmlns:a16="http://schemas.microsoft.com/office/drawing/2014/main" id="{B311F829-65B6-4296-906E-BC8D7D2A97CC}"/>
              </a:ext>
            </a:extLst>
          </p:cNvPr>
          <p:cNvSpPr txBox="1">
            <a:spLocks noChangeArrowheads="1"/>
          </p:cNvSpPr>
          <p:nvPr/>
        </p:nvSpPr>
        <p:spPr bwMode="auto">
          <a:xfrm>
            <a:off x="4126134" y="5672116"/>
            <a:ext cx="506695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404040"/>
              </a:buClr>
              <a:buFont typeface="Wingdings" panose="05000000000000000000" pitchFamily="2" charset="2"/>
              <a:buChar char="l"/>
              <a:defRPr kumimoji="1" sz="2400">
                <a:solidFill>
                  <a:schemeClr val="tx1"/>
                </a:solidFill>
                <a:latin typeface="Calibri" panose="020F0502020204030204" pitchFamily="34" charset="0"/>
                <a:ea typeface="ＭＳ Ｐゴシック" panose="020B0600070205080204" pitchFamily="50" charset="-128"/>
              </a:defRPr>
            </a:lvl1pPr>
            <a:lvl2pPr indent="-285750">
              <a:spcBef>
                <a:spcPct val="20000"/>
              </a:spcBef>
              <a:buClr>
                <a:srgbClr val="404040"/>
              </a:buClr>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2pPr>
            <a:lvl3pPr indent="-228600">
              <a:spcBef>
                <a:spcPct val="20000"/>
              </a:spcBef>
              <a:buClr>
                <a:srgbClr val="404040"/>
              </a:buClr>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3pPr>
            <a:lvl4pPr indent="-228600">
              <a:spcBef>
                <a:spcPct val="20000"/>
              </a:spcBef>
              <a:buClr>
                <a:srgbClr val="404040"/>
              </a:buClr>
              <a:buFont typeface="Arial" panose="020B0604020202020204" pitchFamily="34" charset="0"/>
              <a:buChar char="–"/>
              <a:defRPr kumimoji="1" sz="1600">
                <a:solidFill>
                  <a:schemeClr val="tx1"/>
                </a:solidFill>
                <a:latin typeface="Calibri" panose="020F0502020204030204" pitchFamily="34" charset="0"/>
                <a:ea typeface="ＭＳ Ｐゴシック" panose="020B0600070205080204" pitchFamily="50" charset="-128"/>
              </a:defRPr>
            </a:lvl4pPr>
            <a:lvl5pPr indent="-228600">
              <a:spcBef>
                <a:spcPct val="20000"/>
              </a:spcBef>
              <a:buClr>
                <a:srgbClr val="404040"/>
              </a:buClr>
              <a:buFont typeface="Arial" panose="020B0604020202020204" pitchFamily="34" charset="0"/>
              <a:buChar char="»"/>
              <a:defRPr kumimoji="1" sz="1600">
                <a:solidFill>
                  <a:schemeClr val="tx1"/>
                </a:solidFill>
                <a:latin typeface="Calibri" panose="020F0502020204030204" pitchFamily="34" charset="0"/>
                <a:ea typeface="ＭＳ Ｐゴシック" panose="020B0600070205080204" pitchFamily="50" charset="-128"/>
              </a:defRPr>
            </a:lvl5pPr>
            <a:lvl6pPr indent="-228600" fontAlgn="base">
              <a:spcBef>
                <a:spcPct val="20000"/>
              </a:spcBef>
              <a:spcAft>
                <a:spcPct val="0"/>
              </a:spcAft>
              <a:buClr>
                <a:srgbClr val="404040"/>
              </a:buClr>
              <a:buFont typeface="Arial" panose="020B0604020202020204" pitchFamily="34" charset="0"/>
              <a:buChar char="»"/>
              <a:defRPr kumimoji="1" sz="1600">
                <a:solidFill>
                  <a:schemeClr val="tx1"/>
                </a:solidFill>
                <a:latin typeface="Calibri" panose="020F0502020204030204" pitchFamily="34" charset="0"/>
                <a:ea typeface="ＭＳ Ｐゴシック" panose="020B0600070205080204" pitchFamily="50" charset="-128"/>
              </a:defRPr>
            </a:lvl6pPr>
            <a:lvl7pPr indent="-228600" fontAlgn="base">
              <a:spcBef>
                <a:spcPct val="20000"/>
              </a:spcBef>
              <a:spcAft>
                <a:spcPct val="0"/>
              </a:spcAft>
              <a:buClr>
                <a:srgbClr val="404040"/>
              </a:buClr>
              <a:buFont typeface="Arial" panose="020B0604020202020204" pitchFamily="34" charset="0"/>
              <a:buChar char="»"/>
              <a:defRPr kumimoji="1" sz="1600">
                <a:solidFill>
                  <a:schemeClr val="tx1"/>
                </a:solidFill>
                <a:latin typeface="Calibri" panose="020F0502020204030204" pitchFamily="34" charset="0"/>
                <a:ea typeface="ＭＳ Ｐゴシック" panose="020B0600070205080204" pitchFamily="50" charset="-128"/>
              </a:defRPr>
            </a:lvl7pPr>
            <a:lvl8pPr indent="-228600" fontAlgn="base">
              <a:spcBef>
                <a:spcPct val="20000"/>
              </a:spcBef>
              <a:spcAft>
                <a:spcPct val="0"/>
              </a:spcAft>
              <a:buClr>
                <a:srgbClr val="404040"/>
              </a:buClr>
              <a:buFont typeface="Arial" panose="020B0604020202020204" pitchFamily="34" charset="0"/>
              <a:buChar char="»"/>
              <a:defRPr kumimoji="1" sz="1600">
                <a:solidFill>
                  <a:schemeClr val="tx1"/>
                </a:solidFill>
                <a:latin typeface="Calibri" panose="020F0502020204030204" pitchFamily="34" charset="0"/>
                <a:ea typeface="ＭＳ Ｐゴシック" panose="020B0600070205080204" pitchFamily="50" charset="-128"/>
              </a:defRPr>
            </a:lvl8pPr>
            <a:lvl9pPr indent="-228600" fontAlgn="base">
              <a:spcBef>
                <a:spcPct val="20000"/>
              </a:spcBef>
              <a:spcAft>
                <a:spcPct val="0"/>
              </a:spcAft>
              <a:buClr>
                <a:srgbClr val="404040"/>
              </a:buClr>
              <a:buFont typeface="Arial" panose="020B0604020202020204" pitchFamily="34" charset="0"/>
              <a:buChar char="»"/>
              <a:defRPr kumimoji="1" sz="16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ClrTx/>
              <a:buFontTx/>
              <a:buNone/>
            </a:pPr>
            <a:r>
              <a:rPr lang="ja-JP" altLang="en-US" sz="1600" dirty="0">
                <a:solidFill>
                  <a:srgbClr val="000000"/>
                </a:solidFill>
                <a:latin typeface="メイリオ" panose="020B0604030504040204" pitchFamily="50" charset="-128"/>
                <a:ea typeface="メイリオ" panose="020B0604030504040204" pitchFamily="50" charset="-128"/>
              </a:rPr>
              <a:t>グランドフィルタリング機能を使えば</a:t>
            </a:r>
            <a:endParaRPr lang="en-US" altLang="ja-JP" sz="1600" dirty="0">
              <a:solidFill>
                <a:srgbClr val="000000"/>
              </a:solidFill>
              <a:latin typeface="メイリオ" panose="020B0604030504040204" pitchFamily="50" charset="-128"/>
              <a:ea typeface="メイリオ" panose="020B0604030504040204" pitchFamily="50" charset="-128"/>
            </a:endParaRPr>
          </a:p>
          <a:p>
            <a:pPr eaLnBrk="1" hangingPunct="1">
              <a:spcBef>
                <a:spcPct val="0"/>
              </a:spcBef>
              <a:buClrTx/>
              <a:buFontTx/>
              <a:buNone/>
            </a:pPr>
            <a:r>
              <a:rPr lang="ja-JP" altLang="en-US" sz="1600" dirty="0">
                <a:solidFill>
                  <a:srgbClr val="000000"/>
                </a:solidFill>
                <a:latin typeface="メイリオ" panose="020B0604030504040204" pitchFamily="50" charset="-128"/>
                <a:ea typeface="メイリオ" panose="020B0604030504040204" pitchFamily="50" charset="-128"/>
              </a:rPr>
              <a:t>地表面以外の樹木等の除去が可能です。</a:t>
            </a:r>
            <a:endParaRPr lang="en-US" altLang="ja-JP" sz="1600" dirty="0">
              <a:solidFill>
                <a:srgbClr val="000000"/>
              </a:solidFill>
              <a:latin typeface="メイリオ" panose="020B0604030504040204" pitchFamily="50" charset="-128"/>
              <a:ea typeface="メイリオ" panose="020B0604030504040204" pitchFamily="50" charset="-128"/>
            </a:endParaRPr>
          </a:p>
          <a:p>
            <a:pPr eaLnBrk="1" hangingPunct="1">
              <a:spcBef>
                <a:spcPct val="0"/>
              </a:spcBef>
              <a:buClrTx/>
              <a:buFontTx/>
              <a:buNone/>
            </a:pPr>
            <a:r>
              <a:rPr lang="ja-JP" altLang="en-US" sz="1600" dirty="0">
                <a:solidFill>
                  <a:srgbClr val="000000"/>
                </a:solidFill>
                <a:latin typeface="メイリオ" panose="020B0604030504040204" pitchFamily="50" charset="-128"/>
                <a:ea typeface="メイリオ" panose="020B0604030504040204" pitchFamily="50" charset="-128"/>
              </a:rPr>
              <a:t>メッシュ作成から等高線の作図まで一連の作業が可能</a:t>
            </a:r>
            <a:endParaRPr lang="en-US" altLang="ja-JP" sz="1600" dirty="0">
              <a:solidFill>
                <a:srgbClr val="000000"/>
              </a:solidFill>
              <a:latin typeface="メイリオ" panose="020B0604030504040204" pitchFamily="50" charset="-128"/>
              <a:ea typeface="メイリオ" panose="020B0604030504040204" pitchFamily="50" charset="-128"/>
            </a:endParaRPr>
          </a:p>
        </p:txBody>
      </p:sp>
      <p:sp>
        <p:nvSpPr>
          <p:cNvPr id="23" name="矢印: 右 16">
            <a:extLst>
              <a:ext uri="{FF2B5EF4-FFF2-40B4-BE49-F238E27FC236}">
                <a16:creationId xmlns:a16="http://schemas.microsoft.com/office/drawing/2014/main" id="{42229BC8-60A2-41FC-9C1E-2E79218B06E0}"/>
              </a:ext>
            </a:extLst>
          </p:cNvPr>
          <p:cNvSpPr/>
          <p:nvPr/>
        </p:nvSpPr>
        <p:spPr>
          <a:xfrm>
            <a:off x="4572000" y="2143402"/>
            <a:ext cx="403225" cy="3143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solidFill>
                <a:prstClr val="white"/>
              </a:solidFill>
              <a:latin typeface="メイリオ" panose="020B0604030504040204" pitchFamily="50" charset="-128"/>
              <a:ea typeface="メイリオ" panose="020B0604030504040204" pitchFamily="50" charset="-128"/>
            </a:endParaRPr>
          </a:p>
        </p:txBody>
      </p:sp>
      <p:sp>
        <p:nvSpPr>
          <p:cNvPr id="24" name="矢印: 右 16">
            <a:extLst>
              <a:ext uri="{FF2B5EF4-FFF2-40B4-BE49-F238E27FC236}">
                <a16:creationId xmlns:a16="http://schemas.microsoft.com/office/drawing/2014/main" id="{86AC6517-F470-47E1-8262-A6794A65E4D9}"/>
              </a:ext>
            </a:extLst>
          </p:cNvPr>
          <p:cNvSpPr/>
          <p:nvPr/>
        </p:nvSpPr>
        <p:spPr>
          <a:xfrm rot="5400000">
            <a:off x="6650038" y="3167339"/>
            <a:ext cx="403225" cy="3143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solidFill>
                <a:prstClr val="white"/>
              </a:solidFill>
              <a:latin typeface="メイリオ" panose="020B0604030504040204" pitchFamily="50" charset="-128"/>
              <a:ea typeface="メイリオ" panose="020B0604030504040204" pitchFamily="50" charset="-128"/>
            </a:endParaRPr>
          </a:p>
        </p:txBody>
      </p:sp>
      <p:pic>
        <p:nvPicPr>
          <p:cNvPr id="29705" name="図 8">
            <a:extLst>
              <a:ext uri="{FF2B5EF4-FFF2-40B4-BE49-F238E27FC236}">
                <a16:creationId xmlns:a16="http://schemas.microsoft.com/office/drawing/2014/main" id="{7296B5FE-9F0E-40C1-A143-B482619E9D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683" y="3553965"/>
            <a:ext cx="4049007"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F245A418-9359-4551-B1CF-3BF340CEB9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817" y="1746825"/>
            <a:ext cx="2901016" cy="1974600"/>
          </a:xfrm>
          <a:prstGeom prst="rect">
            <a:avLst/>
          </a:prstGeom>
        </p:spPr>
      </p:pic>
      <p:pic>
        <p:nvPicPr>
          <p:cNvPr id="7" name="図 6">
            <a:extLst>
              <a:ext uri="{FF2B5EF4-FFF2-40B4-BE49-F238E27FC236}">
                <a16:creationId xmlns:a16="http://schemas.microsoft.com/office/drawing/2014/main" id="{2D01C6CE-4F3A-4643-B4C5-D59840ECEF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402" y="716403"/>
            <a:ext cx="2973677" cy="866884"/>
          </a:xfrm>
          <a:prstGeom prst="rect">
            <a:avLst/>
          </a:prstGeom>
        </p:spPr>
      </p:pic>
      <p:pic>
        <p:nvPicPr>
          <p:cNvPr id="8" name="図 7">
            <a:extLst>
              <a:ext uri="{FF2B5EF4-FFF2-40B4-BE49-F238E27FC236}">
                <a16:creationId xmlns:a16="http://schemas.microsoft.com/office/drawing/2014/main" id="{4867773B-D367-4C18-8468-142BC343AE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26303" y="1735245"/>
            <a:ext cx="3002859" cy="1980969"/>
          </a:xfrm>
          <a:prstGeom prst="rect">
            <a:avLst/>
          </a:prstGeom>
        </p:spPr>
      </p:pic>
      <p:pic>
        <p:nvPicPr>
          <p:cNvPr id="9" name="図 8">
            <a:extLst>
              <a:ext uri="{FF2B5EF4-FFF2-40B4-BE49-F238E27FC236}">
                <a16:creationId xmlns:a16="http://schemas.microsoft.com/office/drawing/2014/main" id="{CD93F36E-F1FA-4BEE-89DB-E9C64B50868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52330" y="1743640"/>
            <a:ext cx="2888768" cy="1980969"/>
          </a:xfrm>
          <a:prstGeom prst="rect">
            <a:avLst/>
          </a:prstGeom>
        </p:spPr>
      </p:pic>
      <p:pic>
        <p:nvPicPr>
          <p:cNvPr id="10" name="図 9">
            <a:extLst>
              <a:ext uri="{FF2B5EF4-FFF2-40B4-BE49-F238E27FC236}">
                <a16:creationId xmlns:a16="http://schemas.microsoft.com/office/drawing/2014/main" id="{46F7F753-CFCD-4353-84A0-E20FB0EFD2A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70751" y="3978070"/>
            <a:ext cx="3870347" cy="2407989"/>
          </a:xfrm>
          <a:prstGeom prst="rect">
            <a:avLst/>
          </a:prstGeom>
        </p:spPr>
      </p:pic>
      <p:sp>
        <p:nvSpPr>
          <p:cNvPr id="11" name="正方形/長方形 10">
            <a:extLst>
              <a:ext uri="{FF2B5EF4-FFF2-40B4-BE49-F238E27FC236}">
                <a16:creationId xmlns:a16="http://schemas.microsoft.com/office/drawing/2014/main" id="{9CDC3776-6D61-44C1-B205-BAE4A16398DB}"/>
              </a:ext>
            </a:extLst>
          </p:cNvPr>
          <p:cNvSpPr/>
          <p:nvPr/>
        </p:nvSpPr>
        <p:spPr bwMode="auto">
          <a:xfrm>
            <a:off x="2412082" y="910209"/>
            <a:ext cx="432048" cy="490602"/>
          </a:xfrm>
          <a:prstGeom prst="rect">
            <a:avLst/>
          </a:pr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1017588" rtl="0" eaLnBrk="1" fontAlgn="base" latinLnBrk="0" hangingPunct="1">
              <a:lnSpc>
                <a:spcPct val="100000"/>
              </a:lnSpc>
              <a:spcBef>
                <a:spcPct val="0"/>
              </a:spcBef>
              <a:spcAft>
                <a:spcPct val="0"/>
              </a:spcAft>
              <a:buClrTx/>
              <a:buSzTx/>
              <a:buFontTx/>
              <a:buNone/>
              <a:tabLst/>
            </a:pPr>
            <a:endParaRPr kumimoji="1" lang="ja-JP" altLang="en-US" sz="200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endParaRPr>
          </a:p>
        </p:txBody>
      </p:sp>
      <p:sp>
        <p:nvSpPr>
          <p:cNvPr id="12" name="テキスト ボックス 14">
            <a:extLst>
              <a:ext uri="{FF2B5EF4-FFF2-40B4-BE49-F238E27FC236}">
                <a16:creationId xmlns:a16="http://schemas.microsoft.com/office/drawing/2014/main" id="{B5CF8CA7-5128-45B8-8E18-E063D01CF3D3}"/>
              </a:ext>
            </a:extLst>
          </p:cNvPr>
          <p:cNvSpPr txBox="1">
            <a:spLocks noChangeArrowheads="1"/>
          </p:cNvSpPr>
          <p:nvPr/>
        </p:nvSpPr>
        <p:spPr bwMode="auto">
          <a:xfrm>
            <a:off x="3444659" y="891836"/>
            <a:ext cx="541606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2060"/>
                </a:solidFill>
                <a:miter lim="800000"/>
                <a:headEnd/>
                <a:tailEnd/>
              </a14:hiddenLine>
            </a:ext>
          </a:extLst>
        </p:spPr>
        <p:txBody>
          <a:bodyPr wrap="square">
            <a:spAutoFit/>
          </a:bodyPr>
          <a:lstStyle>
            <a:lvl1pPr marL="466725" indent="-381000" algn="l" eaLnBrk="0" hangingPunct="0">
              <a:defRPr kumimoji="1" sz="2000">
                <a:solidFill>
                  <a:schemeClr val="tx1"/>
                </a:solidFill>
                <a:latin typeface="Arial" panose="020B0604020202020204" pitchFamily="34" charset="0"/>
                <a:ea typeface="ＭＳ Ｐゴシック" panose="020B0600070205080204" pitchFamily="50" charset="-128"/>
              </a:defRPr>
            </a:lvl1pPr>
            <a:lvl2pPr marL="838200" indent="-381000" algn="l" eaLnBrk="0" hangingPunct="0">
              <a:defRPr kumimoji="1" sz="2000">
                <a:solidFill>
                  <a:schemeClr val="tx1"/>
                </a:solidFill>
                <a:latin typeface="Arial" panose="020B0604020202020204" pitchFamily="34" charset="0"/>
                <a:ea typeface="ＭＳ Ｐゴシック" panose="020B0600070205080204" pitchFamily="50" charset="-128"/>
              </a:defRPr>
            </a:lvl2pPr>
            <a:lvl3pPr marL="1295400" indent="-381000" algn="l" eaLnBrk="0" hangingPunct="0">
              <a:defRPr kumimoji="1" sz="2000">
                <a:solidFill>
                  <a:schemeClr val="tx1"/>
                </a:solidFill>
                <a:latin typeface="Arial" panose="020B0604020202020204" pitchFamily="34" charset="0"/>
                <a:ea typeface="ＭＳ Ｐゴシック" panose="020B0600070205080204" pitchFamily="50" charset="-128"/>
              </a:defRPr>
            </a:lvl3pPr>
            <a:lvl4pPr marL="1752600" indent="-381000" algn="l" eaLnBrk="0" hangingPunct="0">
              <a:defRPr kumimoji="1" sz="2000">
                <a:solidFill>
                  <a:schemeClr val="tx1"/>
                </a:solidFill>
                <a:latin typeface="Arial" panose="020B0604020202020204" pitchFamily="34" charset="0"/>
                <a:ea typeface="ＭＳ Ｐゴシック" panose="020B0600070205080204" pitchFamily="50" charset="-128"/>
              </a:defRPr>
            </a:lvl4pPr>
            <a:lvl5pPr marL="2209800" indent="-381000" algn="l" eaLnBrk="0" hangingPunct="0">
              <a:defRPr kumimoji="1" sz="2000">
                <a:solidFill>
                  <a:schemeClr val="tx1"/>
                </a:solidFill>
                <a:latin typeface="Arial" panose="020B0604020202020204" pitchFamily="34" charset="0"/>
                <a:ea typeface="ＭＳ Ｐゴシック" panose="020B0600070205080204" pitchFamily="50" charset="-128"/>
              </a:defRPr>
            </a:lvl5pPr>
            <a:lvl6pPr marL="2667000" indent="-3810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3124200" indent="-3810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581400" indent="-3810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4038600" indent="-3810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marL="85725" indent="0" eaLnBrk="1" hangingPunct="1">
              <a:buClr>
                <a:schemeClr val="tx1"/>
              </a:buClr>
            </a:pPr>
            <a:r>
              <a:rPr lang="ja-JP" altLang="en-US" dirty="0">
                <a:latin typeface="メイリオ" panose="020B0604030504040204" pitchFamily="50" charset="-128"/>
                <a:ea typeface="メイリオ" panose="020B0604030504040204" pitchFamily="50" charset="-128"/>
                <a:cs typeface="ＭＳ Ｐゴシック" panose="020B0600070205080204" pitchFamily="50" charset="-128"/>
              </a:rPr>
              <a:t>地表面とのギャップが大きい樹木などの点群をまとめて削除</a:t>
            </a:r>
            <a:endParaRPr lang="en-US" altLang="ja-JP" dirty="0">
              <a:latin typeface="メイリオ" panose="020B0604030504040204" pitchFamily="50" charset="-128"/>
              <a:ea typeface="メイリオ" panose="020B0604030504040204" pitchFamily="50" charset="-128"/>
              <a:cs typeface="ＭＳ Ｐゴシック" panose="020B0600070205080204" pitchFamily="50" charset="-128"/>
            </a:endParaRPr>
          </a:p>
        </p:txBody>
      </p:sp>
      <p:sp>
        <p:nvSpPr>
          <p:cNvPr id="13" name="右矢印 22">
            <a:extLst>
              <a:ext uri="{FF2B5EF4-FFF2-40B4-BE49-F238E27FC236}">
                <a16:creationId xmlns:a16="http://schemas.microsoft.com/office/drawing/2014/main" id="{88860EB1-0189-479D-AE77-3ACFE7DFE93B}"/>
              </a:ext>
            </a:extLst>
          </p:cNvPr>
          <p:cNvSpPr/>
          <p:nvPr/>
        </p:nvSpPr>
        <p:spPr bwMode="auto">
          <a:xfrm>
            <a:off x="5994938" y="2519691"/>
            <a:ext cx="401387" cy="468052"/>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65200" rtl="0" eaLnBrk="1" fontAlgn="base" latinLnBrk="0" hangingPunct="1">
              <a:lnSpc>
                <a:spcPct val="100000"/>
              </a:lnSpc>
              <a:spcBef>
                <a:spcPct val="0"/>
              </a:spcBef>
              <a:spcAft>
                <a:spcPct val="0"/>
              </a:spcAft>
              <a:buClrTx/>
              <a:buSzTx/>
              <a:buFontTx/>
              <a:buNone/>
              <a:tabLst/>
            </a:pPr>
            <a:endParaRPr kumimoji="1" lang="ja-JP" altLang="en-US" sz="190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endParaRPr>
          </a:p>
        </p:txBody>
      </p:sp>
      <p:sp>
        <p:nvSpPr>
          <p:cNvPr id="14" name="右矢印 23">
            <a:extLst>
              <a:ext uri="{FF2B5EF4-FFF2-40B4-BE49-F238E27FC236}">
                <a16:creationId xmlns:a16="http://schemas.microsoft.com/office/drawing/2014/main" id="{8BD49AD5-A22C-4374-958C-F5A38DA3811C}"/>
              </a:ext>
            </a:extLst>
          </p:cNvPr>
          <p:cNvSpPr/>
          <p:nvPr/>
        </p:nvSpPr>
        <p:spPr bwMode="auto">
          <a:xfrm>
            <a:off x="2925610" y="2503283"/>
            <a:ext cx="401387" cy="468052"/>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65200" rtl="0" eaLnBrk="1" fontAlgn="base" latinLnBrk="0" hangingPunct="1">
              <a:lnSpc>
                <a:spcPct val="100000"/>
              </a:lnSpc>
              <a:spcBef>
                <a:spcPct val="0"/>
              </a:spcBef>
              <a:spcAft>
                <a:spcPct val="0"/>
              </a:spcAft>
              <a:buClrTx/>
              <a:buSzTx/>
              <a:buFontTx/>
              <a:buNone/>
              <a:tabLst/>
            </a:pPr>
            <a:endParaRPr kumimoji="1" lang="ja-JP" altLang="en-US" sz="190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endParaRPr>
          </a:p>
        </p:txBody>
      </p:sp>
      <p:sp>
        <p:nvSpPr>
          <p:cNvPr id="15" name="右矢印 11">
            <a:extLst>
              <a:ext uri="{FF2B5EF4-FFF2-40B4-BE49-F238E27FC236}">
                <a16:creationId xmlns:a16="http://schemas.microsoft.com/office/drawing/2014/main" id="{14888BCA-0E33-4DAD-AB4A-A23E9879834C}"/>
              </a:ext>
            </a:extLst>
          </p:cNvPr>
          <p:cNvSpPr/>
          <p:nvPr/>
        </p:nvSpPr>
        <p:spPr bwMode="auto">
          <a:xfrm rot="5400000">
            <a:off x="6357919" y="3635629"/>
            <a:ext cx="401387" cy="468052"/>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65200" rtl="0" eaLnBrk="1" fontAlgn="base" latinLnBrk="0" hangingPunct="1">
              <a:lnSpc>
                <a:spcPct val="100000"/>
              </a:lnSpc>
              <a:spcBef>
                <a:spcPct val="0"/>
              </a:spcBef>
              <a:spcAft>
                <a:spcPct val="0"/>
              </a:spcAft>
              <a:buClrTx/>
              <a:buSzTx/>
              <a:buFontTx/>
              <a:buNone/>
              <a:tabLst/>
            </a:pPr>
            <a:endParaRPr kumimoji="1" lang="ja-JP" altLang="en-US" sz="190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endParaRPr>
          </a:p>
        </p:txBody>
      </p:sp>
      <p:sp>
        <p:nvSpPr>
          <p:cNvPr id="16" name="タイトル 1">
            <a:extLst>
              <a:ext uri="{FF2B5EF4-FFF2-40B4-BE49-F238E27FC236}">
                <a16:creationId xmlns:a16="http://schemas.microsoft.com/office/drawing/2014/main" id="{260E7855-34F8-4710-9334-90BDEE2F6FB9}"/>
              </a:ext>
            </a:extLst>
          </p:cNvPr>
          <p:cNvSpPr txBox="1">
            <a:spLocks/>
          </p:cNvSpPr>
          <p:nvPr/>
        </p:nvSpPr>
        <p:spPr>
          <a:xfrm>
            <a:off x="102902" y="5639637"/>
            <a:ext cx="7920880" cy="779690"/>
          </a:xfrm>
          <a:prstGeom prst="rect">
            <a:avLst/>
          </a:prstGeom>
        </p:spPr>
        <p:txBody>
          <a:bodyPr vert="horz" lIns="68580" tIns="34290" rIns="68580" bIns="3429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dirty="0">
                <a:latin typeface="メイリオ" panose="020B0604030504040204" pitchFamily="50" charset="-128"/>
                <a:ea typeface="メイリオ" panose="020B0604030504040204" pitchFamily="50" charset="-128"/>
              </a:rPr>
              <a:t>新フィルタリングエンジン採用で、</a:t>
            </a:r>
            <a:r>
              <a:rPr lang="ja-JP" altLang="en-US" sz="2400" dirty="0">
                <a:solidFill>
                  <a:srgbClr val="FF0000"/>
                </a:solidFill>
                <a:latin typeface="メイリオ" panose="020B0604030504040204" pitchFamily="50" charset="-128"/>
                <a:ea typeface="メイリオ" panose="020B0604030504040204" pitchFamily="50" charset="-128"/>
              </a:rPr>
              <a:t>　</a:t>
            </a:r>
            <a:endParaRPr lang="en-US" altLang="ja-JP" sz="2400" dirty="0">
              <a:solidFill>
                <a:srgbClr val="FF0000"/>
              </a:solidFill>
              <a:latin typeface="メイリオ" panose="020B0604030504040204" pitchFamily="50" charset="-128"/>
              <a:ea typeface="メイリオ" panose="020B0604030504040204" pitchFamily="50" charset="-128"/>
            </a:endParaRPr>
          </a:p>
          <a:p>
            <a:pPr algn="l"/>
            <a:r>
              <a:rPr lang="ja-JP" altLang="en-US" sz="2400" dirty="0">
                <a:solidFill>
                  <a:srgbClr val="FF0000"/>
                </a:solidFill>
                <a:latin typeface="メイリオ" panose="020B0604030504040204" pitchFamily="50" charset="-128"/>
                <a:ea typeface="メイリオ" panose="020B0604030504040204" pitchFamily="50" charset="-128"/>
              </a:rPr>
              <a:t>　　　　　当社比</a:t>
            </a:r>
            <a:r>
              <a:rPr lang="en-US" altLang="ja-JP" sz="2400" dirty="0">
                <a:solidFill>
                  <a:srgbClr val="FF0000"/>
                </a:solidFill>
                <a:latin typeface="メイリオ" panose="020B0604030504040204" pitchFamily="50" charset="-128"/>
                <a:ea typeface="メイリオ" panose="020B0604030504040204" pitchFamily="50" charset="-128"/>
              </a:rPr>
              <a:t>10</a:t>
            </a:r>
            <a:r>
              <a:rPr lang="ja-JP" altLang="en-US" sz="2400" dirty="0">
                <a:solidFill>
                  <a:srgbClr val="FF0000"/>
                </a:solidFill>
                <a:latin typeface="メイリオ" panose="020B0604030504040204" pitchFamily="50" charset="-128"/>
                <a:ea typeface="メイリオ" panose="020B0604030504040204" pitchFamily="50" charset="-128"/>
              </a:rPr>
              <a:t>倍の速さに！</a:t>
            </a:r>
          </a:p>
        </p:txBody>
      </p:sp>
      <p:sp>
        <p:nvSpPr>
          <p:cNvPr id="17" name="正方形/長方形 16">
            <a:extLst>
              <a:ext uri="{FF2B5EF4-FFF2-40B4-BE49-F238E27FC236}">
                <a16:creationId xmlns:a16="http://schemas.microsoft.com/office/drawing/2014/main" id="{90B88679-7A26-4859-B2FE-AFE4384AF1AF}"/>
              </a:ext>
            </a:extLst>
          </p:cNvPr>
          <p:cNvSpPr/>
          <p:nvPr/>
        </p:nvSpPr>
        <p:spPr>
          <a:xfrm>
            <a:off x="251689" y="4147134"/>
            <a:ext cx="4770276" cy="1323439"/>
          </a:xfrm>
          <a:prstGeom prst="rect">
            <a:avLst/>
          </a:prstGeom>
        </p:spPr>
        <p:txBody>
          <a:bodyPr wrap="square">
            <a:spAutoFit/>
          </a:bodyPr>
          <a:lstStyle/>
          <a:p>
            <a:r>
              <a:rPr lang="ja-JP" altLang="en-US" sz="2000" dirty="0">
                <a:latin typeface="メイリオ" panose="020B0604030504040204" pitchFamily="50" charset="-128"/>
                <a:ea typeface="メイリオ" panose="020B0604030504040204" pitchFamily="50" charset="-128"/>
                <a:cs typeface="Meiryo UI" panose="020B0604030504040204" pitchFamily="50" charset="-128"/>
              </a:rPr>
              <a:t>指定した範囲毎に点群から</a:t>
            </a:r>
            <a:endParaRPr lang="en-US" altLang="ja-JP" sz="20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2000" dirty="0">
                <a:latin typeface="メイリオ" panose="020B0604030504040204" pitchFamily="50" charset="-128"/>
                <a:ea typeface="メイリオ" panose="020B0604030504040204" pitchFamily="50" charset="-128"/>
                <a:cs typeface="Meiryo UI" panose="020B0604030504040204" pitchFamily="50" charset="-128"/>
              </a:rPr>
              <a:t>地表面</a:t>
            </a:r>
            <a:r>
              <a:rPr lang="en-US" altLang="ja-JP" sz="20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2000" dirty="0">
                <a:latin typeface="メイリオ" panose="020B0604030504040204" pitchFamily="50" charset="-128"/>
                <a:ea typeface="メイリオ" panose="020B0604030504040204" pitchFamily="50" charset="-128"/>
                <a:cs typeface="Meiryo UI" panose="020B0604030504040204" pitchFamily="50" charset="-128"/>
              </a:rPr>
              <a:t>グラウンド</a:t>
            </a:r>
            <a:r>
              <a:rPr lang="en-US" altLang="ja-JP" sz="20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2000" dirty="0">
                <a:latin typeface="メイリオ" panose="020B0604030504040204" pitchFamily="50" charset="-128"/>
                <a:ea typeface="メイリオ" panose="020B0604030504040204" pitchFamily="50" charset="-128"/>
                <a:cs typeface="Meiryo UI" panose="020B0604030504040204" pitchFamily="50" charset="-128"/>
              </a:rPr>
              <a:t>を推定して、</a:t>
            </a:r>
          </a:p>
          <a:p>
            <a:r>
              <a:rPr lang="ja-JP" altLang="en-US" sz="2000" dirty="0">
                <a:latin typeface="メイリオ" panose="020B0604030504040204" pitchFamily="50" charset="-128"/>
                <a:ea typeface="メイリオ" panose="020B0604030504040204" pitchFamily="50" charset="-128"/>
                <a:cs typeface="Meiryo UI" panose="020B0604030504040204" pitchFamily="50" charset="-128"/>
              </a:rPr>
              <a:t>地表面から指定値以上の厚みより離れている点群を除去</a:t>
            </a:r>
          </a:p>
        </p:txBody>
      </p:sp>
      <p:sp>
        <p:nvSpPr>
          <p:cNvPr id="18" name="テキスト ボックス 16">
            <a:extLst>
              <a:ext uri="{FF2B5EF4-FFF2-40B4-BE49-F238E27FC236}">
                <a16:creationId xmlns:a16="http://schemas.microsoft.com/office/drawing/2014/main" id="{EAD9981C-FE1C-4B54-B42B-19758B52CD96}"/>
              </a:ext>
            </a:extLst>
          </p:cNvPr>
          <p:cNvSpPr txBox="1">
            <a:spLocks noChangeArrowheads="1"/>
          </p:cNvSpPr>
          <p:nvPr/>
        </p:nvSpPr>
        <p:spPr bwMode="auto">
          <a:xfrm>
            <a:off x="0" y="129687"/>
            <a:ext cx="9143999"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r>
              <a:rPr lang="ja-JP" altLang="en-US" sz="2400" b="1" dirty="0">
                <a:solidFill>
                  <a:schemeClr val="bg1"/>
                </a:solidFill>
                <a:latin typeface="メイリオ" panose="020B0604030504040204" pitchFamily="50" charset="-128"/>
                <a:ea typeface="メイリオ" panose="020B0604030504040204" pitchFamily="50" charset="-128"/>
              </a:rPr>
              <a:t>高速点群クリーニング　グランドフィルタリング　</a:t>
            </a:r>
            <a:endParaRPr lang="en-US" altLang="ja-JP" sz="2400" b="1" dirty="0">
              <a:solidFill>
                <a:schemeClr val="bg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8360571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a:extLst>
              <a:ext uri="{FF2B5EF4-FFF2-40B4-BE49-F238E27FC236}">
                <a16:creationId xmlns:a16="http://schemas.microsoft.com/office/drawing/2014/main" id="{EB0C8EFB-F0F3-4810-BF05-7A577BE8D4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867" y="2627399"/>
            <a:ext cx="3638468" cy="1807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724" name="テキスト ボックス 19">
            <a:extLst>
              <a:ext uri="{FF2B5EF4-FFF2-40B4-BE49-F238E27FC236}">
                <a16:creationId xmlns:a16="http://schemas.microsoft.com/office/drawing/2014/main" id="{0131AA64-4BED-459D-AE65-32661DFD7101}"/>
              </a:ext>
            </a:extLst>
          </p:cNvPr>
          <p:cNvSpPr txBox="1">
            <a:spLocks noChangeArrowheads="1"/>
          </p:cNvSpPr>
          <p:nvPr/>
        </p:nvSpPr>
        <p:spPr bwMode="auto">
          <a:xfrm>
            <a:off x="5167542" y="6206584"/>
            <a:ext cx="3252787" cy="400110"/>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r>
              <a:rPr lang="ja-JP" altLang="en-US" sz="2000" dirty="0">
                <a:solidFill>
                  <a:srgbClr val="000000"/>
                </a:solidFill>
                <a:latin typeface="メイリオ" panose="020B0604030504040204" pitchFamily="50" charset="-128"/>
                <a:ea typeface="メイリオ" panose="020B0604030504040204" pitchFamily="50" charset="-128"/>
              </a:rPr>
              <a:t>出力形式：</a:t>
            </a:r>
            <a:r>
              <a:rPr lang="en-US" altLang="ja-JP" sz="2000" dirty="0">
                <a:solidFill>
                  <a:srgbClr val="FF0000"/>
                </a:solidFill>
                <a:latin typeface="メイリオ" panose="020B0604030504040204" pitchFamily="50" charset="-128"/>
                <a:ea typeface="メイリオ" panose="020B0604030504040204" pitchFamily="50" charset="-128"/>
              </a:rPr>
              <a:t>DWG/DXF</a:t>
            </a:r>
            <a:endParaRPr lang="ja-JP" altLang="en-US" sz="2000" dirty="0">
              <a:solidFill>
                <a:srgbClr val="FF0000"/>
              </a:solidFill>
              <a:latin typeface="メイリオ" panose="020B0604030504040204" pitchFamily="50" charset="-128"/>
              <a:ea typeface="メイリオ" panose="020B0604030504040204" pitchFamily="50" charset="-128"/>
            </a:endParaRPr>
          </a:p>
        </p:txBody>
      </p:sp>
      <p:pic>
        <p:nvPicPr>
          <p:cNvPr id="30725" name="図 20">
            <a:extLst>
              <a:ext uri="{FF2B5EF4-FFF2-40B4-BE49-F238E27FC236}">
                <a16:creationId xmlns:a16="http://schemas.microsoft.com/office/drawing/2014/main" id="{458549C8-8E4F-41A6-B006-316336A4E9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616" y="707612"/>
            <a:ext cx="3033712"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楕円 23">
            <a:extLst>
              <a:ext uri="{FF2B5EF4-FFF2-40B4-BE49-F238E27FC236}">
                <a16:creationId xmlns:a16="http://schemas.microsoft.com/office/drawing/2014/main" id="{ACF0AA77-0B2A-4D7C-B16C-7B104B484C5D}"/>
              </a:ext>
            </a:extLst>
          </p:cNvPr>
          <p:cNvSpPr/>
          <p:nvPr/>
        </p:nvSpPr>
        <p:spPr>
          <a:xfrm>
            <a:off x="396209" y="787432"/>
            <a:ext cx="606425" cy="5937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solidFill>
                <a:prstClr val="white"/>
              </a:solidFill>
              <a:latin typeface="メイリオ" panose="020B0604030504040204" pitchFamily="50" charset="-128"/>
              <a:ea typeface="メイリオ" panose="020B0604030504040204" pitchFamily="50" charset="-128"/>
            </a:endParaRPr>
          </a:p>
        </p:txBody>
      </p:sp>
      <p:pic>
        <p:nvPicPr>
          <p:cNvPr id="30729" name="図 24">
            <a:extLst>
              <a:ext uri="{FF2B5EF4-FFF2-40B4-BE49-F238E27FC236}">
                <a16:creationId xmlns:a16="http://schemas.microsoft.com/office/drawing/2014/main" id="{84A9B8AC-0E7C-4179-BEA8-67D0009DE8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09" y="4482158"/>
            <a:ext cx="3638468" cy="1993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31" name="グループ化 26">
            <a:extLst>
              <a:ext uri="{FF2B5EF4-FFF2-40B4-BE49-F238E27FC236}">
                <a16:creationId xmlns:a16="http://schemas.microsoft.com/office/drawing/2014/main" id="{4F74573D-B48D-4E02-9688-54CDF8B7ED95}"/>
              </a:ext>
            </a:extLst>
          </p:cNvPr>
          <p:cNvGrpSpPr>
            <a:grpSpLocks/>
          </p:cNvGrpSpPr>
          <p:nvPr/>
        </p:nvGrpSpPr>
        <p:grpSpPr bwMode="auto">
          <a:xfrm>
            <a:off x="166845" y="1658107"/>
            <a:ext cx="2439988" cy="903287"/>
            <a:chOff x="6386030" y="1911332"/>
            <a:chExt cx="2029118" cy="627315"/>
          </a:xfrm>
        </p:grpSpPr>
        <p:pic>
          <p:nvPicPr>
            <p:cNvPr id="30734" name="図 27">
              <a:extLst>
                <a:ext uri="{FF2B5EF4-FFF2-40B4-BE49-F238E27FC236}">
                  <a16:creationId xmlns:a16="http://schemas.microsoft.com/office/drawing/2014/main" id="{595FECCD-0911-47E7-A533-BBCB1545D1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6030" y="1921089"/>
              <a:ext cx="2029118" cy="617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楕円 28">
              <a:extLst>
                <a:ext uri="{FF2B5EF4-FFF2-40B4-BE49-F238E27FC236}">
                  <a16:creationId xmlns:a16="http://schemas.microsoft.com/office/drawing/2014/main" id="{4C75D50D-0A94-49F1-889C-C1B2A2C63064}"/>
                </a:ext>
              </a:extLst>
            </p:cNvPr>
            <p:cNvSpPr/>
            <p:nvPr/>
          </p:nvSpPr>
          <p:spPr>
            <a:xfrm>
              <a:off x="7117410" y="1911332"/>
              <a:ext cx="575599" cy="2050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solidFill>
                  <a:prstClr val="white"/>
                </a:solidFill>
                <a:latin typeface="メイリオ" panose="020B0604030504040204" pitchFamily="50" charset="-128"/>
                <a:ea typeface="メイリオ" panose="020B0604030504040204" pitchFamily="50" charset="-128"/>
              </a:endParaRPr>
            </a:p>
          </p:txBody>
        </p:sp>
        <p:sp>
          <p:nvSpPr>
            <p:cNvPr id="30" name="楕円 29">
              <a:extLst>
                <a:ext uri="{FF2B5EF4-FFF2-40B4-BE49-F238E27FC236}">
                  <a16:creationId xmlns:a16="http://schemas.microsoft.com/office/drawing/2014/main" id="{360D8A66-16EA-4BBB-8AF3-3ABA6108DDA8}"/>
                </a:ext>
              </a:extLst>
            </p:cNvPr>
            <p:cNvSpPr/>
            <p:nvPr/>
          </p:nvSpPr>
          <p:spPr>
            <a:xfrm>
              <a:off x="7693009" y="1921254"/>
              <a:ext cx="722139" cy="1896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solidFill>
                  <a:prstClr val="white"/>
                </a:solidFill>
                <a:latin typeface="メイリオ" panose="020B0604030504040204" pitchFamily="50" charset="-128"/>
                <a:ea typeface="メイリオ" panose="020B0604030504040204" pitchFamily="50" charset="-128"/>
              </a:endParaRPr>
            </a:p>
          </p:txBody>
        </p:sp>
      </p:grpSp>
      <p:sp>
        <p:nvSpPr>
          <p:cNvPr id="30733" name="テキスト ボックス 17">
            <a:extLst>
              <a:ext uri="{FF2B5EF4-FFF2-40B4-BE49-F238E27FC236}">
                <a16:creationId xmlns:a16="http://schemas.microsoft.com/office/drawing/2014/main" id="{7B07051F-5218-47C4-B102-DD7FE0E0248A}"/>
              </a:ext>
            </a:extLst>
          </p:cNvPr>
          <p:cNvSpPr txBox="1">
            <a:spLocks noChangeArrowheads="1"/>
          </p:cNvSpPr>
          <p:nvPr/>
        </p:nvSpPr>
        <p:spPr bwMode="auto">
          <a:xfrm>
            <a:off x="0" y="15387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r>
              <a:rPr lang="en-US" altLang="ja-JP" sz="2400" b="1" dirty="0">
                <a:solidFill>
                  <a:schemeClr val="bg1"/>
                </a:solidFill>
                <a:latin typeface="メイリオ" panose="020B0604030504040204" pitchFamily="50" charset="-128"/>
                <a:ea typeface="メイリオ" panose="020B0604030504040204" pitchFamily="50" charset="-128"/>
              </a:rPr>
              <a:t>3</a:t>
            </a:r>
            <a:r>
              <a:rPr lang="ja-JP" altLang="en-US" sz="2400" b="1" dirty="0">
                <a:solidFill>
                  <a:schemeClr val="bg1"/>
                </a:solidFill>
                <a:latin typeface="メイリオ" panose="020B0604030504040204" pitchFamily="50" charset="-128"/>
                <a:ea typeface="メイリオ" panose="020B0604030504040204" pitchFamily="50" charset="-128"/>
              </a:rPr>
              <a:t>次元</a:t>
            </a:r>
            <a:r>
              <a:rPr lang="en-US" altLang="ja-JP" sz="2400" b="1" dirty="0">
                <a:solidFill>
                  <a:schemeClr val="bg1"/>
                </a:solidFill>
                <a:latin typeface="メイリオ" panose="020B0604030504040204" pitchFamily="50" charset="-128"/>
                <a:ea typeface="メイリオ" panose="020B0604030504040204" pitchFamily="50" charset="-128"/>
              </a:rPr>
              <a:t>CAD</a:t>
            </a:r>
            <a:r>
              <a:rPr lang="ja-JP" altLang="en-US" sz="2400" b="1" dirty="0">
                <a:solidFill>
                  <a:schemeClr val="bg1"/>
                </a:solidFill>
                <a:latin typeface="メイリオ" panose="020B0604030504040204" pitchFamily="50" charset="-128"/>
                <a:ea typeface="メイリオ" panose="020B0604030504040204" pitchFamily="50" charset="-128"/>
              </a:rPr>
              <a:t>機能・</a:t>
            </a:r>
            <a:r>
              <a:rPr lang="en-US" altLang="ja-JP" sz="2400" b="1" dirty="0">
                <a:solidFill>
                  <a:schemeClr val="bg1"/>
                </a:solidFill>
                <a:latin typeface="メイリオ" panose="020B0604030504040204" pitchFamily="50" charset="-128"/>
                <a:ea typeface="メイリオ" panose="020B0604030504040204" pitchFamily="50" charset="-128"/>
              </a:rPr>
              <a:t>3D</a:t>
            </a:r>
            <a:r>
              <a:rPr lang="ja-JP" altLang="en-US" sz="2400" b="1" dirty="0">
                <a:solidFill>
                  <a:schemeClr val="bg1"/>
                </a:solidFill>
                <a:latin typeface="メイリオ" panose="020B0604030504040204" pitchFamily="50" charset="-128"/>
                <a:ea typeface="メイリオ" panose="020B0604030504040204" pitchFamily="50" charset="-128"/>
              </a:rPr>
              <a:t>オブジェクト機能　</a:t>
            </a:r>
            <a:endParaRPr lang="en-US" altLang="ja-JP" sz="2400" b="1" dirty="0">
              <a:solidFill>
                <a:schemeClr val="bg1"/>
              </a:solidFill>
              <a:latin typeface="メイリオ" panose="020B0604030504040204" pitchFamily="50" charset="-128"/>
              <a:ea typeface="メイリオ" panose="020B0604030504040204" pitchFamily="50" charset="-128"/>
            </a:endParaRPr>
          </a:p>
        </p:txBody>
      </p:sp>
      <p:pic>
        <p:nvPicPr>
          <p:cNvPr id="17" name="図 16" descr="スクリーンショットの画面&#10;&#10;自動的に生成された説明">
            <a:extLst>
              <a:ext uri="{FF2B5EF4-FFF2-40B4-BE49-F238E27FC236}">
                <a16:creationId xmlns:a16="http://schemas.microsoft.com/office/drawing/2014/main" id="{964F514B-621F-44D5-8B5D-8BBFE1388A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11173" y="1110514"/>
            <a:ext cx="1860314" cy="2160000"/>
          </a:xfrm>
          <a:prstGeom prst="rect">
            <a:avLst/>
          </a:prstGeom>
        </p:spPr>
      </p:pic>
      <p:pic>
        <p:nvPicPr>
          <p:cNvPr id="18" name="図 17">
            <a:extLst>
              <a:ext uri="{FF2B5EF4-FFF2-40B4-BE49-F238E27FC236}">
                <a16:creationId xmlns:a16="http://schemas.microsoft.com/office/drawing/2014/main" id="{EBFCBA5B-4840-4040-88D4-97376E95652D}"/>
              </a:ext>
            </a:extLst>
          </p:cNvPr>
          <p:cNvPicPr>
            <a:picLocks noChangeAspect="1"/>
          </p:cNvPicPr>
          <p:nvPr/>
        </p:nvPicPr>
        <p:blipFill>
          <a:blip r:embed="rId7"/>
          <a:stretch>
            <a:fillRect/>
          </a:stretch>
        </p:blipFill>
        <p:spPr>
          <a:xfrm>
            <a:off x="4637987" y="3736860"/>
            <a:ext cx="3808429" cy="2442567"/>
          </a:xfrm>
          <a:prstGeom prst="rect">
            <a:avLst/>
          </a:prstGeom>
        </p:spPr>
      </p:pic>
      <p:pic>
        <p:nvPicPr>
          <p:cNvPr id="19" name="図 18" descr="屋外, 建物, 男, ベンチ が含まれている画像&#10;&#10;自動的に生成された説明">
            <a:extLst>
              <a:ext uri="{FF2B5EF4-FFF2-40B4-BE49-F238E27FC236}">
                <a16:creationId xmlns:a16="http://schemas.microsoft.com/office/drawing/2014/main" id="{51F25115-7D3A-405F-8ACC-0A13E315671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05074" y="708880"/>
            <a:ext cx="1869231" cy="1440000"/>
          </a:xfrm>
          <a:prstGeom prst="rect">
            <a:avLst/>
          </a:prstGeom>
        </p:spPr>
      </p:pic>
      <p:pic>
        <p:nvPicPr>
          <p:cNvPr id="20" name="図 19" descr="座る, 傘, グリーン, ストリート が含まれている画像&#10;&#10;自動的に生成された説明">
            <a:extLst>
              <a:ext uri="{FF2B5EF4-FFF2-40B4-BE49-F238E27FC236}">
                <a16:creationId xmlns:a16="http://schemas.microsoft.com/office/drawing/2014/main" id="{913589C8-183A-4A9C-8BD1-45F18FD6F73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05075" y="2344924"/>
            <a:ext cx="1441341" cy="1349661"/>
          </a:xfrm>
          <a:prstGeom prst="rect">
            <a:avLst/>
          </a:prstGeom>
        </p:spPr>
      </p:pic>
      <p:sp>
        <p:nvSpPr>
          <p:cNvPr id="21" name="矢印: 右 11">
            <a:extLst>
              <a:ext uri="{FF2B5EF4-FFF2-40B4-BE49-F238E27FC236}">
                <a16:creationId xmlns:a16="http://schemas.microsoft.com/office/drawing/2014/main" id="{A8905F01-8008-4A1C-AC08-08C4EF40F06E}"/>
              </a:ext>
            </a:extLst>
          </p:cNvPr>
          <p:cNvSpPr/>
          <p:nvPr/>
        </p:nvSpPr>
        <p:spPr>
          <a:xfrm rot="5400000">
            <a:off x="7379533" y="2092245"/>
            <a:ext cx="324000" cy="373063"/>
          </a:xfrm>
          <a:prstGeom prst="rightArrow">
            <a:avLst/>
          </a:prstGeom>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solidFill>
                <a:prstClr val="white"/>
              </a:solidFill>
              <a:latin typeface="メイリオ" panose="020B0604030504040204" pitchFamily="50" charset="-128"/>
              <a:ea typeface="メイリオ" panose="020B0604030504040204" pitchFamily="50" charset="-128"/>
            </a:endParaRPr>
          </a:p>
        </p:txBody>
      </p:sp>
      <p:sp>
        <p:nvSpPr>
          <p:cNvPr id="2" name="角丸四角形 1"/>
          <p:cNvSpPr/>
          <p:nvPr/>
        </p:nvSpPr>
        <p:spPr>
          <a:xfrm>
            <a:off x="5879536" y="2513324"/>
            <a:ext cx="914400" cy="228149"/>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19">
            <a:extLst>
              <a:ext uri="{FF2B5EF4-FFF2-40B4-BE49-F238E27FC236}">
                <a16:creationId xmlns:a16="http://schemas.microsoft.com/office/drawing/2014/main" id="{0131AA64-4BED-459D-AE65-32661DFD7101}"/>
              </a:ext>
            </a:extLst>
          </p:cNvPr>
          <p:cNvSpPr txBox="1">
            <a:spLocks noChangeArrowheads="1"/>
          </p:cNvSpPr>
          <p:nvPr/>
        </p:nvSpPr>
        <p:spPr bwMode="auto">
          <a:xfrm>
            <a:off x="2740420" y="1805744"/>
            <a:ext cx="1970694" cy="52322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ja-JP" altLang="en-US" sz="1400" dirty="0">
                <a:solidFill>
                  <a:srgbClr val="000000"/>
                </a:solidFill>
                <a:latin typeface="メイリオ" panose="020B0604030504040204" pitchFamily="50" charset="-128"/>
                <a:ea typeface="メイリオ" panose="020B0604030504040204" pitchFamily="50" charset="-128"/>
              </a:rPr>
              <a:t>←点群の無い箇所にも</a:t>
            </a:r>
            <a:endParaRPr lang="en-US" altLang="ja-JP" sz="1400" dirty="0">
              <a:solidFill>
                <a:srgbClr val="000000"/>
              </a:solidFill>
              <a:latin typeface="メイリオ" panose="020B0604030504040204" pitchFamily="50" charset="-128"/>
              <a:ea typeface="メイリオ" panose="020B0604030504040204" pitchFamily="50" charset="-128"/>
            </a:endParaRPr>
          </a:p>
          <a:p>
            <a:pPr eaLnBrk="1" hangingPunct="1"/>
            <a:r>
              <a:rPr lang="ja-JP" altLang="en-US" sz="1400" dirty="0">
                <a:solidFill>
                  <a:srgbClr val="000000"/>
                </a:solidFill>
                <a:latin typeface="メイリオ" panose="020B0604030504040204" pitchFamily="50" charset="-128"/>
                <a:ea typeface="メイリオ" panose="020B0604030504040204" pitchFamily="50" charset="-128"/>
              </a:rPr>
              <a:t>補助点作成可能</a:t>
            </a:r>
            <a:endParaRPr lang="ja-JP" altLang="en-US" sz="1400" dirty="0">
              <a:solidFill>
                <a:srgbClr val="FF0000"/>
              </a:solidFill>
              <a:latin typeface="メイリオ" panose="020B0604030504040204" pitchFamily="50" charset="-128"/>
              <a:ea typeface="メイリオ" panose="020B0604030504040204" pitchFamily="50" charset="-128"/>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636B1D2C-BA74-4C0C-BF59-247FA780309F}"/>
              </a:ext>
            </a:extLst>
          </p:cNvPr>
          <p:cNvSpPr txBox="1"/>
          <p:nvPr/>
        </p:nvSpPr>
        <p:spPr>
          <a:xfrm>
            <a:off x="0" y="132987"/>
            <a:ext cx="9144000" cy="461665"/>
          </a:xfrm>
          <a:prstGeom prst="rect">
            <a:avLst/>
          </a:prstGeom>
          <a:noFill/>
          <a:ln w="19050">
            <a:noFill/>
          </a:ln>
        </p:spPr>
        <p:txBody>
          <a:bodyPr wrap="square" rtlCol="0">
            <a:spAutoFit/>
          </a:bodyPr>
          <a:lstStyle/>
          <a:p>
            <a:pPr algn="ctr" fontAlgn="base"/>
            <a:r>
              <a:rPr lang="en-US" altLang="ja-JP" sz="2400" b="1"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rPr>
              <a:t>CAD</a:t>
            </a:r>
            <a:r>
              <a:rPr lang="ja-JP" altLang="en-US" sz="2400" b="1"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rPr>
              <a:t>描画機能：各種スナップ機能搭載</a:t>
            </a:r>
          </a:p>
        </p:txBody>
      </p:sp>
      <p:sp>
        <p:nvSpPr>
          <p:cNvPr id="5" name="テキスト ボックス 4">
            <a:extLst>
              <a:ext uri="{FF2B5EF4-FFF2-40B4-BE49-F238E27FC236}">
                <a16:creationId xmlns:a16="http://schemas.microsoft.com/office/drawing/2014/main" id="{F44EE72B-23BA-41D9-9DBA-CBD2743D3ADD}"/>
              </a:ext>
            </a:extLst>
          </p:cNvPr>
          <p:cNvSpPr txBox="1"/>
          <p:nvPr/>
        </p:nvSpPr>
        <p:spPr>
          <a:xfrm>
            <a:off x="701044" y="664008"/>
            <a:ext cx="7898572" cy="400110"/>
          </a:xfrm>
          <a:prstGeom prst="rect">
            <a:avLst/>
          </a:prstGeom>
          <a:noFill/>
          <a:ln w="19050">
            <a:noFill/>
          </a:ln>
        </p:spPr>
        <p:txBody>
          <a:bodyPr wrap="square" rtlCol="0">
            <a:spAutoFit/>
          </a:bodyPr>
          <a:lstStyle/>
          <a:p>
            <a:r>
              <a:rPr lang="ja-JP" altLang="en-US" sz="2000" dirty="0">
                <a:solidFill>
                  <a:srgbClr val="FF0000"/>
                </a:solidFill>
                <a:latin typeface="メイリオ" panose="020B0604030504040204" pitchFamily="50" charset="-128"/>
                <a:ea typeface="メイリオ" panose="020B0604030504040204" pitchFamily="50" charset="-128"/>
                <a:cs typeface="Meiryo UI" panose="020B0604030504040204" pitchFamily="50" charset="-128"/>
              </a:rPr>
              <a:t>平面表示から点群スナップを切り替える事で</a:t>
            </a:r>
            <a:r>
              <a:rPr lang="en-US" altLang="ja-JP" sz="2000" dirty="0">
                <a:solidFill>
                  <a:srgbClr val="FF0000"/>
                </a:solidFill>
                <a:latin typeface="メイリオ" panose="020B0604030504040204" pitchFamily="50" charset="-128"/>
                <a:ea typeface="メイリオ" panose="020B0604030504040204" pitchFamily="50" charset="-128"/>
                <a:cs typeface="Meiryo UI" panose="020B0604030504040204" pitchFamily="50" charset="-128"/>
              </a:rPr>
              <a:t>3</a:t>
            </a:r>
            <a:r>
              <a:rPr lang="ja-JP" altLang="en-US" sz="2000" dirty="0">
                <a:solidFill>
                  <a:srgbClr val="FF0000"/>
                </a:solidFill>
                <a:latin typeface="メイリオ" panose="020B0604030504040204" pitchFamily="50" charset="-128"/>
                <a:ea typeface="メイリオ" panose="020B0604030504040204" pitchFamily="50" charset="-128"/>
                <a:cs typeface="Meiryo UI" panose="020B0604030504040204" pitchFamily="50" charset="-128"/>
              </a:rPr>
              <a:t>次元トレースが可能</a:t>
            </a:r>
            <a:endParaRPr lang="en-US" altLang="ja-JP" sz="2000" dirty="0">
              <a:solidFill>
                <a:srgbClr val="FF0000"/>
              </a:solidFill>
              <a:latin typeface="メイリオ" panose="020B0604030504040204" pitchFamily="50" charset="-128"/>
              <a:ea typeface="メイリオ" panose="020B0604030504040204" pitchFamily="50" charset="-128"/>
              <a:cs typeface="Meiryo UI" panose="020B0604030504040204" pitchFamily="50" charset="-128"/>
            </a:endParaRPr>
          </a:p>
        </p:txBody>
      </p:sp>
      <p:pic>
        <p:nvPicPr>
          <p:cNvPr id="7" name="図 6">
            <a:extLst>
              <a:ext uri="{FF2B5EF4-FFF2-40B4-BE49-F238E27FC236}">
                <a16:creationId xmlns:a16="http://schemas.microsoft.com/office/drawing/2014/main" id="{D695E925-2DAB-4413-9648-1F14A82D2F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6110" y="1107830"/>
            <a:ext cx="2143007" cy="2880000"/>
          </a:xfrm>
          <a:prstGeom prst="rect">
            <a:avLst/>
          </a:prstGeom>
        </p:spPr>
      </p:pic>
      <p:pic>
        <p:nvPicPr>
          <p:cNvPr id="8" name="図 7">
            <a:extLst>
              <a:ext uri="{FF2B5EF4-FFF2-40B4-BE49-F238E27FC236}">
                <a16:creationId xmlns:a16="http://schemas.microsoft.com/office/drawing/2014/main" id="{2088A0F3-3543-4376-AB12-2480E8FB91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50836" y="1067283"/>
            <a:ext cx="2014997" cy="2880000"/>
          </a:xfrm>
          <a:prstGeom prst="rect">
            <a:avLst/>
          </a:prstGeom>
        </p:spPr>
      </p:pic>
      <p:pic>
        <p:nvPicPr>
          <p:cNvPr id="9" name="図 8">
            <a:extLst>
              <a:ext uri="{FF2B5EF4-FFF2-40B4-BE49-F238E27FC236}">
                <a16:creationId xmlns:a16="http://schemas.microsoft.com/office/drawing/2014/main" id="{B859ED35-FD2C-4B09-9525-036165BCA6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02555" y="1067283"/>
            <a:ext cx="2043606" cy="2880000"/>
          </a:xfrm>
          <a:prstGeom prst="rect">
            <a:avLst/>
          </a:prstGeom>
        </p:spPr>
      </p:pic>
      <p:pic>
        <p:nvPicPr>
          <p:cNvPr id="12" name="図 11">
            <a:extLst>
              <a:ext uri="{FF2B5EF4-FFF2-40B4-BE49-F238E27FC236}">
                <a16:creationId xmlns:a16="http://schemas.microsoft.com/office/drawing/2014/main" id="{7F2CBFA4-4C70-4AB7-8346-7727946570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3890" y="6157577"/>
            <a:ext cx="2476715" cy="274344"/>
          </a:xfrm>
          <a:prstGeom prst="rect">
            <a:avLst/>
          </a:prstGeom>
        </p:spPr>
      </p:pic>
      <p:pic>
        <p:nvPicPr>
          <p:cNvPr id="13" name="図 12">
            <a:extLst>
              <a:ext uri="{FF2B5EF4-FFF2-40B4-BE49-F238E27FC236}">
                <a16:creationId xmlns:a16="http://schemas.microsoft.com/office/drawing/2014/main" id="{CE3DF8AF-B61B-4711-AC1F-5D73571B7B5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09730" y="5280932"/>
            <a:ext cx="1506286" cy="1234184"/>
          </a:xfrm>
          <a:prstGeom prst="rect">
            <a:avLst/>
          </a:prstGeom>
        </p:spPr>
      </p:pic>
      <p:sp>
        <p:nvSpPr>
          <p:cNvPr id="14" name="テキスト ボックス 13">
            <a:extLst>
              <a:ext uri="{FF2B5EF4-FFF2-40B4-BE49-F238E27FC236}">
                <a16:creationId xmlns:a16="http://schemas.microsoft.com/office/drawing/2014/main" id="{540CEE9C-E040-4D3D-A010-24F34993AB98}"/>
              </a:ext>
            </a:extLst>
          </p:cNvPr>
          <p:cNvSpPr txBox="1"/>
          <p:nvPr/>
        </p:nvSpPr>
        <p:spPr>
          <a:xfrm>
            <a:off x="336109" y="4224019"/>
            <a:ext cx="2494496" cy="1938992"/>
          </a:xfrm>
          <a:prstGeom prst="rect">
            <a:avLst/>
          </a:prstGeom>
          <a:noFill/>
          <a:ln w="12700">
            <a:solidFill>
              <a:schemeClr val="tx1"/>
            </a:solidFill>
          </a:ln>
        </p:spPr>
        <p:txBody>
          <a:bodyPr wrap="square" rtlCol="0">
            <a:spAutoFit/>
          </a:bodyPr>
          <a:lstStyle/>
          <a:p>
            <a:r>
              <a:rPr kumimoji="1" lang="en-US" altLang="ja-JP" sz="1200" dirty="0">
                <a:latin typeface="メイリオ" panose="020B0604030504040204" pitchFamily="50" charset="-128"/>
                <a:ea typeface="メイリオ" panose="020B0604030504040204" pitchFamily="50" charset="-128"/>
              </a:rPr>
              <a:t>【</a:t>
            </a:r>
            <a:r>
              <a:rPr kumimoji="1" lang="ja-JP" altLang="en-US" sz="1200" dirty="0">
                <a:latin typeface="メイリオ" panose="020B0604030504040204" pitchFamily="50" charset="-128"/>
                <a:ea typeface="メイリオ" panose="020B0604030504040204" pitchFamily="50" charset="-128"/>
              </a:rPr>
              <a:t>各種スナップ</a:t>
            </a:r>
            <a:r>
              <a:rPr kumimoji="1" lang="en-US" altLang="ja-JP" sz="1200" dirty="0">
                <a:latin typeface="メイリオ" panose="020B0604030504040204" pitchFamily="50" charset="-128"/>
                <a:ea typeface="メイリオ" panose="020B0604030504040204" pitchFamily="50" charset="-128"/>
              </a:rPr>
              <a:t>】</a:t>
            </a:r>
          </a:p>
          <a:p>
            <a:r>
              <a:rPr kumimoji="1" lang="ja-JP" altLang="en-US" sz="1200" dirty="0">
                <a:latin typeface="メイリオ" panose="020B0604030504040204" pitchFamily="50" charset="-128"/>
                <a:ea typeface="メイリオ" panose="020B0604030504040204" pitchFamily="50" charset="-128"/>
              </a:rPr>
              <a:t>・スナップの一括設定切り替え</a:t>
            </a:r>
            <a:endParaRPr kumimoji="1"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・点群スナップ</a:t>
            </a:r>
            <a:endParaRPr kumimoji="1"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・図形端点スナップ</a:t>
            </a:r>
            <a:endParaRPr kumimoji="1"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・図形領域中心</a:t>
            </a:r>
            <a:endParaRPr kumimoji="1"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・スナップ平面</a:t>
            </a:r>
            <a:endParaRPr kumimoji="1"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・スナップ平面グリッド</a:t>
            </a:r>
            <a:endParaRPr kumimoji="1"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・プロット</a:t>
            </a:r>
            <a:endParaRPr kumimoji="1"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・断面</a:t>
            </a:r>
            <a:endParaRPr kumimoji="1"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・点群選択モードの設定切り替え</a:t>
            </a:r>
            <a:endParaRPr kumimoji="1" lang="ja-JP" altLang="en-US" sz="1200" dirty="0">
              <a:latin typeface="メイリオ" panose="020B0604030504040204" pitchFamily="50" charset="-128"/>
              <a:ea typeface="メイリオ" panose="020B0604030504040204" pitchFamily="50" charset="-128"/>
            </a:endParaRPr>
          </a:p>
        </p:txBody>
      </p:sp>
      <p:pic>
        <p:nvPicPr>
          <p:cNvPr id="15" name="図 14">
            <a:extLst>
              <a:ext uri="{FF2B5EF4-FFF2-40B4-BE49-F238E27FC236}">
                <a16:creationId xmlns:a16="http://schemas.microsoft.com/office/drawing/2014/main" id="{1C44FF41-7F88-4C2A-A713-05AB3A5ED9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59962" y="4142173"/>
            <a:ext cx="1930421" cy="1072456"/>
          </a:xfrm>
          <a:prstGeom prst="rect">
            <a:avLst/>
          </a:prstGeom>
        </p:spPr>
      </p:pic>
      <p:pic>
        <p:nvPicPr>
          <p:cNvPr id="16" name="図 15">
            <a:extLst>
              <a:ext uri="{FF2B5EF4-FFF2-40B4-BE49-F238E27FC236}">
                <a16:creationId xmlns:a16="http://schemas.microsoft.com/office/drawing/2014/main" id="{E91B29B6-A65B-48E0-B641-974E2B25249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04248" y="4494549"/>
            <a:ext cx="3926087" cy="1979866"/>
          </a:xfrm>
          <a:prstGeom prst="rect">
            <a:avLst/>
          </a:prstGeom>
        </p:spPr>
      </p:pic>
      <p:sp>
        <p:nvSpPr>
          <p:cNvPr id="17" name="矢印: 右 11">
            <a:extLst>
              <a:ext uri="{FF2B5EF4-FFF2-40B4-BE49-F238E27FC236}">
                <a16:creationId xmlns:a16="http://schemas.microsoft.com/office/drawing/2014/main" id="{A8905F01-8008-4A1C-AC08-08C4EF40F06E}"/>
              </a:ext>
            </a:extLst>
          </p:cNvPr>
          <p:cNvSpPr/>
          <p:nvPr/>
        </p:nvSpPr>
        <p:spPr>
          <a:xfrm>
            <a:off x="2702787" y="2320751"/>
            <a:ext cx="514350" cy="373063"/>
          </a:xfrm>
          <a:prstGeom prst="rightArrow">
            <a:avLst/>
          </a:prstGeom>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solidFill>
                <a:prstClr val="white"/>
              </a:solidFill>
              <a:latin typeface="メイリオ" panose="020B0604030504040204" pitchFamily="50" charset="-128"/>
              <a:ea typeface="メイリオ" panose="020B0604030504040204" pitchFamily="50" charset="-128"/>
            </a:endParaRPr>
          </a:p>
        </p:txBody>
      </p:sp>
      <p:sp>
        <p:nvSpPr>
          <p:cNvPr id="18" name="矢印: 右 11">
            <a:extLst>
              <a:ext uri="{FF2B5EF4-FFF2-40B4-BE49-F238E27FC236}">
                <a16:creationId xmlns:a16="http://schemas.microsoft.com/office/drawing/2014/main" id="{A8905F01-8008-4A1C-AC08-08C4EF40F06E}"/>
              </a:ext>
            </a:extLst>
          </p:cNvPr>
          <p:cNvSpPr/>
          <p:nvPr/>
        </p:nvSpPr>
        <p:spPr>
          <a:xfrm>
            <a:off x="5647964" y="2320750"/>
            <a:ext cx="514350" cy="373063"/>
          </a:xfrm>
          <a:prstGeom prst="rightArrow">
            <a:avLst/>
          </a:prstGeom>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solidFill>
                <a:prstClr val="white"/>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5762964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図 8">
            <a:extLst>
              <a:ext uri="{FF2B5EF4-FFF2-40B4-BE49-F238E27FC236}">
                <a16:creationId xmlns:a16="http://schemas.microsoft.com/office/drawing/2014/main" id="{07E8375F-66A4-45A9-9C35-AD76B77984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122" y="1381598"/>
            <a:ext cx="4121980" cy="236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テキスト ボックス 11">
            <a:extLst>
              <a:ext uri="{FF2B5EF4-FFF2-40B4-BE49-F238E27FC236}">
                <a16:creationId xmlns:a16="http://schemas.microsoft.com/office/drawing/2014/main" id="{ED166236-4CF4-4A9F-8241-9E22802747A4}"/>
              </a:ext>
            </a:extLst>
          </p:cNvPr>
          <p:cNvSpPr txBox="1">
            <a:spLocks noChangeArrowheads="1"/>
          </p:cNvSpPr>
          <p:nvPr/>
        </p:nvSpPr>
        <p:spPr bwMode="auto">
          <a:xfrm>
            <a:off x="107950" y="748033"/>
            <a:ext cx="45148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ja-JP" altLang="en-US" sz="1600">
                <a:solidFill>
                  <a:srgbClr val="000000"/>
                </a:solidFill>
                <a:latin typeface="メイリオ" panose="020B0604030504040204" pitchFamily="50" charset="-128"/>
                <a:ea typeface="メイリオ" panose="020B0604030504040204" pitchFamily="50" charset="-128"/>
              </a:rPr>
              <a:t>グリッドメッシュは</a:t>
            </a:r>
            <a:r>
              <a:rPr lang="en-US" altLang="ja-JP" sz="1600">
                <a:solidFill>
                  <a:srgbClr val="000000"/>
                </a:solidFill>
                <a:latin typeface="メイリオ" panose="020B0604030504040204" pitchFamily="50" charset="-128"/>
                <a:ea typeface="メイリオ" panose="020B0604030504040204" pitchFamily="50" charset="-128"/>
              </a:rPr>
              <a:t>TIN</a:t>
            </a:r>
            <a:r>
              <a:rPr lang="ja-JP" altLang="en-US" sz="1600">
                <a:solidFill>
                  <a:srgbClr val="000000"/>
                </a:solidFill>
                <a:latin typeface="メイリオ" panose="020B0604030504040204" pitchFamily="50" charset="-128"/>
                <a:ea typeface="メイリオ" panose="020B0604030504040204" pitchFamily="50" charset="-128"/>
              </a:rPr>
              <a:t>メッシュとは違い</a:t>
            </a:r>
            <a:endParaRPr lang="en-US" altLang="ja-JP" sz="1600">
              <a:solidFill>
                <a:srgbClr val="000000"/>
              </a:solidFill>
              <a:latin typeface="メイリオ" panose="020B0604030504040204" pitchFamily="50" charset="-128"/>
              <a:ea typeface="メイリオ" panose="020B0604030504040204" pitchFamily="50" charset="-128"/>
            </a:endParaRPr>
          </a:p>
          <a:p>
            <a:pPr eaLnBrk="1" hangingPunct="1"/>
            <a:r>
              <a:rPr lang="ja-JP" altLang="en-US" sz="1600">
                <a:solidFill>
                  <a:srgbClr val="000000"/>
                </a:solidFill>
                <a:latin typeface="メイリオ" panose="020B0604030504040204" pitchFamily="50" charset="-128"/>
                <a:ea typeface="メイリオ" panose="020B0604030504040204" pitchFamily="50" charset="-128"/>
              </a:rPr>
              <a:t>メッシュ幅の指定が可能</a:t>
            </a:r>
            <a:r>
              <a:rPr lang="ja-JP" altLang="en-US" sz="1600">
                <a:solidFill>
                  <a:srgbClr val="FF0000"/>
                </a:solidFill>
                <a:latin typeface="メイリオ" panose="020B0604030504040204" pitchFamily="50" charset="-128"/>
                <a:ea typeface="メイリオ" panose="020B0604030504040204" pitchFamily="50" charset="-128"/>
              </a:rPr>
              <a:t>「</a:t>
            </a:r>
            <a:r>
              <a:rPr lang="en-US" altLang="ja-JP" sz="1600">
                <a:solidFill>
                  <a:srgbClr val="FF0000"/>
                </a:solidFill>
                <a:latin typeface="メイリオ" panose="020B0604030504040204" pitchFamily="50" charset="-128"/>
                <a:ea typeface="メイリオ" panose="020B0604030504040204" pitchFamily="50" charset="-128"/>
              </a:rPr>
              <a:t>0.1</a:t>
            </a:r>
            <a:r>
              <a:rPr lang="ja-JP" altLang="en-US" sz="1600">
                <a:solidFill>
                  <a:srgbClr val="FF0000"/>
                </a:solidFill>
                <a:latin typeface="メイリオ" panose="020B0604030504040204" pitchFamily="50" charset="-128"/>
                <a:ea typeface="メイリオ" panose="020B0604030504040204" pitchFamily="50" charset="-128"/>
              </a:rPr>
              <a:t>ｍ～</a:t>
            </a:r>
            <a:r>
              <a:rPr lang="en-US" altLang="ja-JP" sz="1600">
                <a:solidFill>
                  <a:srgbClr val="FF0000"/>
                </a:solidFill>
                <a:latin typeface="メイリオ" panose="020B0604030504040204" pitchFamily="50" charset="-128"/>
                <a:ea typeface="メイリオ" panose="020B0604030504040204" pitchFamily="50" charset="-128"/>
              </a:rPr>
              <a:t>100</a:t>
            </a:r>
            <a:r>
              <a:rPr lang="ja-JP" altLang="en-US" sz="1600">
                <a:solidFill>
                  <a:srgbClr val="FF0000"/>
                </a:solidFill>
                <a:latin typeface="メイリオ" panose="020B0604030504040204" pitchFamily="50" charset="-128"/>
                <a:ea typeface="メイリオ" panose="020B0604030504040204" pitchFamily="50" charset="-128"/>
              </a:rPr>
              <a:t>ｍ」</a:t>
            </a:r>
            <a:endParaRPr lang="en-US" altLang="ja-JP" sz="1600">
              <a:solidFill>
                <a:srgbClr val="FF0000"/>
              </a:solidFill>
              <a:latin typeface="メイリオ" panose="020B0604030504040204" pitchFamily="50" charset="-128"/>
              <a:ea typeface="メイリオ" panose="020B0604030504040204" pitchFamily="50" charset="-128"/>
            </a:endParaRPr>
          </a:p>
        </p:txBody>
      </p:sp>
      <p:sp>
        <p:nvSpPr>
          <p:cNvPr id="31748" name="テキスト ボックス 14">
            <a:extLst>
              <a:ext uri="{FF2B5EF4-FFF2-40B4-BE49-F238E27FC236}">
                <a16:creationId xmlns:a16="http://schemas.microsoft.com/office/drawing/2014/main" id="{9F2036C8-F8B1-45AA-9554-C0991B0FBE9F}"/>
              </a:ext>
            </a:extLst>
          </p:cNvPr>
          <p:cNvSpPr txBox="1">
            <a:spLocks noChangeArrowheads="1"/>
          </p:cNvSpPr>
          <p:nvPr/>
        </p:nvSpPr>
        <p:spPr bwMode="auto">
          <a:xfrm>
            <a:off x="0" y="137331"/>
            <a:ext cx="9143999"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r>
              <a:rPr lang="ja-JP" altLang="en-US" sz="2400" b="1" dirty="0">
                <a:solidFill>
                  <a:schemeClr val="bg1"/>
                </a:solidFill>
                <a:latin typeface="メイリオ" panose="020B0604030504040204" pitchFamily="50" charset="-128"/>
                <a:ea typeface="メイリオ" panose="020B0604030504040204" pitchFamily="50" charset="-128"/>
              </a:rPr>
              <a:t>高精細メッシュ作成（</a:t>
            </a:r>
            <a:r>
              <a:rPr lang="en-US" altLang="ja-JP" sz="2400" b="1" dirty="0">
                <a:solidFill>
                  <a:schemeClr val="bg1"/>
                </a:solidFill>
                <a:latin typeface="メイリオ" panose="020B0604030504040204" pitchFamily="50" charset="-128"/>
                <a:ea typeface="メイリオ" panose="020B0604030504040204" pitchFamily="50" charset="-128"/>
              </a:rPr>
              <a:t>2D</a:t>
            </a:r>
            <a:r>
              <a:rPr lang="ja-JP" altLang="en-US" sz="2400" b="1" dirty="0">
                <a:solidFill>
                  <a:schemeClr val="bg1"/>
                </a:solidFill>
                <a:latin typeface="メイリオ" panose="020B0604030504040204" pitchFamily="50" charset="-128"/>
                <a:ea typeface="メイリオ" panose="020B0604030504040204" pitchFamily="50" charset="-128"/>
              </a:rPr>
              <a:t>メッシュ・</a:t>
            </a:r>
            <a:r>
              <a:rPr lang="en-US" altLang="ja-JP" sz="2400" b="1" dirty="0">
                <a:solidFill>
                  <a:schemeClr val="bg1"/>
                </a:solidFill>
                <a:latin typeface="メイリオ" panose="020B0604030504040204" pitchFamily="50" charset="-128"/>
                <a:ea typeface="メイリオ" panose="020B0604030504040204" pitchFamily="50" charset="-128"/>
              </a:rPr>
              <a:t>3D</a:t>
            </a:r>
            <a:r>
              <a:rPr lang="ja-JP" altLang="en-US" sz="2400" b="1" dirty="0">
                <a:solidFill>
                  <a:schemeClr val="bg1"/>
                </a:solidFill>
                <a:latin typeface="メイリオ" panose="020B0604030504040204" pitchFamily="50" charset="-128"/>
                <a:ea typeface="メイリオ" panose="020B0604030504040204" pitchFamily="50" charset="-128"/>
              </a:rPr>
              <a:t>メッシュ）　　</a:t>
            </a:r>
          </a:p>
        </p:txBody>
      </p:sp>
      <p:pic>
        <p:nvPicPr>
          <p:cNvPr id="31749" name="図 15">
            <a:extLst>
              <a:ext uri="{FF2B5EF4-FFF2-40B4-BE49-F238E27FC236}">
                <a16:creationId xmlns:a16="http://schemas.microsoft.com/office/drawing/2014/main" id="{7C643E95-DEFF-45AF-BA95-1AB389CB0C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899" y="1831728"/>
            <a:ext cx="4257675"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図 16">
            <a:extLst>
              <a:ext uri="{FF2B5EF4-FFF2-40B4-BE49-F238E27FC236}">
                <a16:creationId xmlns:a16="http://schemas.microsoft.com/office/drawing/2014/main" id="{66CB1E1A-889C-4465-BA47-89EF749A9D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900" y="4263806"/>
            <a:ext cx="4257675" cy="220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1" name="テキスト ボックス 17">
            <a:extLst>
              <a:ext uri="{FF2B5EF4-FFF2-40B4-BE49-F238E27FC236}">
                <a16:creationId xmlns:a16="http://schemas.microsoft.com/office/drawing/2014/main" id="{C6AD53AA-6E3F-4172-A6E5-C7B22FD6AE97}"/>
              </a:ext>
            </a:extLst>
          </p:cNvPr>
          <p:cNvSpPr txBox="1">
            <a:spLocks noChangeArrowheads="1"/>
          </p:cNvSpPr>
          <p:nvPr/>
        </p:nvSpPr>
        <p:spPr bwMode="auto">
          <a:xfrm>
            <a:off x="4465568" y="828725"/>
            <a:ext cx="457048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ja-JP" altLang="en-US" dirty="0">
                <a:solidFill>
                  <a:srgbClr val="000000"/>
                </a:solidFill>
                <a:latin typeface="メイリオ" panose="020B0604030504040204" pitchFamily="50" charset="-128"/>
                <a:ea typeface="メイリオ" panose="020B0604030504040204" pitchFamily="50" charset="-128"/>
              </a:rPr>
              <a:t>トンネル形状も</a:t>
            </a:r>
            <a:r>
              <a:rPr lang="ja-JP" altLang="en-US" dirty="0">
                <a:solidFill>
                  <a:srgbClr val="FF0000"/>
                </a:solidFill>
                <a:latin typeface="メイリオ" panose="020B0604030504040204" pitchFamily="50" charset="-128"/>
                <a:ea typeface="メイリオ" panose="020B0604030504040204" pitchFamily="50" charset="-128"/>
              </a:rPr>
              <a:t>オーバーハング処理</a:t>
            </a:r>
            <a:r>
              <a:rPr lang="ja-JP" altLang="en-US" dirty="0">
                <a:latin typeface="メイリオ" panose="020B0604030504040204" pitchFamily="50" charset="-128"/>
                <a:ea typeface="メイリオ" panose="020B0604030504040204" pitchFamily="50" charset="-128"/>
              </a:rPr>
              <a:t>により</a:t>
            </a:r>
            <a:endParaRPr lang="en-US" altLang="ja-JP" dirty="0">
              <a:solidFill>
                <a:srgbClr val="FF0000"/>
              </a:solidFill>
              <a:latin typeface="メイリオ" panose="020B0604030504040204" pitchFamily="50" charset="-128"/>
              <a:ea typeface="メイリオ" panose="020B0604030504040204" pitchFamily="50" charset="-128"/>
            </a:endParaRPr>
          </a:p>
          <a:p>
            <a:pPr eaLnBrk="1" hangingPunct="1"/>
            <a:r>
              <a:rPr lang="ja-JP" altLang="en-US" dirty="0">
                <a:solidFill>
                  <a:srgbClr val="000000"/>
                </a:solidFill>
                <a:latin typeface="メイリオ" panose="020B0604030504040204" pitchFamily="50" charset="-128"/>
                <a:ea typeface="メイリオ" panose="020B0604030504040204" pitchFamily="50" charset="-128"/>
              </a:rPr>
              <a:t>一発作成、道路縁石も</a:t>
            </a:r>
            <a:r>
              <a:rPr lang="ja-JP" altLang="en-US" dirty="0">
                <a:solidFill>
                  <a:srgbClr val="FF0000"/>
                </a:solidFill>
                <a:latin typeface="メイリオ" panose="020B0604030504040204" pitchFamily="50" charset="-128"/>
                <a:ea typeface="メイリオ" panose="020B0604030504040204" pitchFamily="50" charset="-128"/>
              </a:rPr>
              <a:t>ブレークライン</a:t>
            </a:r>
            <a:r>
              <a:rPr lang="ja-JP" altLang="en-US" dirty="0">
                <a:solidFill>
                  <a:srgbClr val="000000"/>
                </a:solidFill>
                <a:latin typeface="メイリオ" panose="020B0604030504040204" pitchFamily="50" charset="-128"/>
                <a:ea typeface="メイリオ" panose="020B0604030504040204" pitchFamily="50" charset="-128"/>
              </a:rPr>
              <a:t>を</a:t>
            </a:r>
            <a:endParaRPr lang="en-US" altLang="ja-JP" dirty="0">
              <a:solidFill>
                <a:srgbClr val="000000"/>
              </a:solidFill>
              <a:latin typeface="メイリオ" panose="020B0604030504040204" pitchFamily="50" charset="-128"/>
              <a:ea typeface="メイリオ" panose="020B0604030504040204" pitchFamily="50" charset="-128"/>
            </a:endParaRPr>
          </a:p>
          <a:p>
            <a:pPr eaLnBrk="1" hangingPunct="1"/>
            <a:r>
              <a:rPr lang="ja-JP" altLang="en-US" dirty="0">
                <a:solidFill>
                  <a:srgbClr val="000000"/>
                </a:solidFill>
                <a:latin typeface="メイリオ" panose="020B0604030504040204" pitchFamily="50" charset="-128"/>
                <a:ea typeface="メイリオ" panose="020B0604030504040204" pitchFamily="50" charset="-128"/>
              </a:rPr>
              <a:t>作成する必要はありません。</a:t>
            </a:r>
            <a:endParaRPr lang="en-US" altLang="ja-JP" dirty="0">
              <a:solidFill>
                <a:srgbClr val="000000"/>
              </a:solidFill>
              <a:latin typeface="メイリオ" panose="020B0604030504040204" pitchFamily="50" charset="-128"/>
              <a:ea typeface="メイリオ" panose="020B0604030504040204" pitchFamily="50" charset="-128"/>
            </a:endParaRPr>
          </a:p>
        </p:txBody>
      </p:sp>
      <p:pic>
        <p:nvPicPr>
          <p:cNvPr id="31752" name="図 18">
            <a:extLst>
              <a:ext uri="{FF2B5EF4-FFF2-40B4-BE49-F238E27FC236}">
                <a16:creationId xmlns:a16="http://schemas.microsoft.com/office/drawing/2014/main" id="{578765E6-1170-4124-A752-F30B357770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4122" y="4296096"/>
            <a:ext cx="4337878" cy="2175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3" name="テキスト ボックス 19">
            <a:extLst>
              <a:ext uri="{FF2B5EF4-FFF2-40B4-BE49-F238E27FC236}">
                <a16:creationId xmlns:a16="http://schemas.microsoft.com/office/drawing/2014/main" id="{966D36EE-9786-4597-8CE2-EA1C55B16D50}"/>
              </a:ext>
            </a:extLst>
          </p:cNvPr>
          <p:cNvSpPr txBox="1">
            <a:spLocks noChangeArrowheads="1"/>
          </p:cNvSpPr>
          <p:nvPr/>
        </p:nvSpPr>
        <p:spPr bwMode="auto">
          <a:xfrm>
            <a:off x="1038662" y="3918423"/>
            <a:ext cx="22812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ja-JP" altLang="en-US" dirty="0">
                <a:solidFill>
                  <a:srgbClr val="000000"/>
                </a:solidFill>
                <a:latin typeface="メイリオ" panose="020B0604030504040204" pitchFamily="50" charset="-128"/>
                <a:ea typeface="メイリオ" panose="020B0604030504040204" pitchFamily="50" charset="-128"/>
              </a:rPr>
              <a:t>階段</a:t>
            </a:r>
            <a:r>
              <a:rPr lang="en-US" altLang="ja-JP" dirty="0">
                <a:solidFill>
                  <a:srgbClr val="000000"/>
                </a:solidFill>
                <a:latin typeface="メイリオ" panose="020B0604030504040204" pitchFamily="50" charset="-128"/>
                <a:ea typeface="メイリオ" panose="020B0604030504040204" pitchFamily="50" charset="-128"/>
              </a:rPr>
              <a:t>3D</a:t>
            </a:r>
            <a:r>
              <a:rPr lang="ja-JP" altLang="en-US" dirty="0">
                <a:solidFill>
                  <a:srgbClr val="000000"/>
                </a:solidFill>
                <a:latin typeface="メイリオ" panose="020B0604030504040204" pitchFamily="50" charset="-128"/>
                <a:ea typeface="メイリオ" panose="020B0604030504040204" pitchFamily="50" charset="-128"/>
              </a:rPr>
              <a:t>メッシュ例</a:t>
            </a:r>
            <a:endParaRPr lang="en-US" altLang="ja-JP" dirty="0">
              <a:solidFill>
                <a:srgbClr val="000000"/>
              </a:solidFill>
              <a:latin typeface="メイリオ" panose="020B0604030504040204" pitchFamily="50" charset="-128"/>
              <a:ea typeface="メイリオ" panose="020B0604030504040204" pitchFamily="50" charset="-128"/>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図 17">
            <a:extLst>
              <a:ext uri="{FF2B5EF4-FFF2-40B4-BE49-F238E27FC236}">
                <a16:creationId xmlns:a16="http://schemas.microsoft.com/office/drawing/2014/main" id="{BD9DA5E2-494A-4629-92C6-E61D7DF9D1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433" y="704486"/>
            <a:ext cx="4381500" cy="264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矢印: 右 11">
            <a:extLst>
              <a:ext uri="{FF2B5EF4-FFF2-40B4-BE49-F238E27FC236}">
                <a16:creationId xmlns:a16="http://schemas.microsoft.com/office/drawing/2014/main" id="{A8905F01-8008-4A1C-AC08-08C4EF40F06E}"/>
              </a:ext>
            </a:extLst>
          </p:cNvPr>
          <p:cNvSpPr/>
          <p:nvPr/>
        </p:nvSpPr>
        <p:spPr>
          <a:xfrm>
            <a:off x="4177383" y="2411048"/>
            <a:ext cx="514350" cy="373063"/>
          </a:xfrm>
          <a:prstGeom prst="rightArrow">
            <a:avLst/>
          </a:prstGeom>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solidFill>
                <a:prstClr val="white"/>
              </a:solidFill>
              <a:latin typeface="メイリオ" panose="020B0604030504040204" pitchFamily="50" charset="-128"/>
              <a:ea typeface="メイリオ" panose="020B0604030504040204" pitchFamily="50" charset="-128"/>
            </a:endParaRPr>
          </a:p>
        </p:txBody>
      </p:sp>
      <p:sp>
        <p:nvSpPr>
          <p:cNvPr id="33796" name="テキスト ボックス 16">
            <a:extLst>
              <a:ext uri="{FF2B5EF4-FFF2-40B4-BE49-F238E27FC236}">
                <a16:creationId xmlns:a16="http://schemas.microsoft.com/office/drawing/2014/main" id="{9BEDBC63-107F-4AE9-BD9B-B94D13585D19}"/>
              </a:ext>
            </a:extLst>
          </p:cNvPr>
          <p:cNvSpPr txBox="1">
            <a:spLocks noChangeArrowheads="1"/>
          </p:cNvSpPr>
          <p:nvPr/>
        </p:nvSpPr>
        <p:spPr bwMode="auto">
          <a:xfrm>
            <a:off x="3301082" y="704486"/>
            <a:ext cx="5526088" cy="369887"/>
          </a:xfrm>
          <a:prstGeom prst="rect">
            <a:avLst/>
          </a:prstGeom>
          <a:solidFill>
            <a:schemeClr val="bg1"/>
          </a:solidFill>
          <a:ln w="9525">
            <a:solidFill>
              <a:schemeClr val="tx1"/>
            </a:solidFill>
            <a:miter lim="800000"/>
            <a:headEnd/>
            <a:tailEnd/>
          </a:ln>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ja-JP" altLang="en-US" dirty="0">
                <a:solidFill>
                  <a:srgbClr val="FF0000"/>
                </a:solidFill>
                <a:latin typeface="メイリオ" panose="020B0604030504040204" pitchFamily="50" charset="-128"/>
                <a:ea typeface="メイリオ" panose="020B0604030504040204" pitchFamily="50" charset="-128"/>
                <a:cs typeface="Meiryo UI" panose="020B0604030504040204" pitchFamily="50" charset="-128"/>
              </a:rPr>
              <a:t>スライス平面から形状を抽出して図形を作成します。</a:t>
            </a:r>
          </a:p>
        </p:txBody>
      </p:sp>
      <p:sp>
        <p:nvSpPr>
          <p:cNvPr id="33797" name="テキスト ボックス 15">
            <a:extLst>
              <a:ext uri="{FF2B5EF4-FFF2-40B4-BE49-F238E27FC236}">
                <a16:creationId xmlns:a16="http://schemas.microsoft.com/office/drawing/2014/main" id="{8A1D898E-2527-450C-975E-9B0B6EF294FD}"/>
              </a:ext>
            </a:extLst>
          </p:cNvPr>
          <p:cNvSpPr txBox="1">
            <a:spLocks noChangeArrowheads="1"/>
          </p:cNvSpPr>
          <p:nvPr/>
        </p:nvSpPr>
        <p:spPr bwMode="auto">
          <a:xfrm>
            <a:off x="0" y="136659"/>
            <a:ext cx="91440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r>
              <a:rPr lang="ja-JP" altLang="en-US" sz="2600" b="1" dirty="0">
                <a:solidFill>
                  <a:schemeClr val="bg1"/>
                </a:solidFill>
                <a:latin typeface="メイリオ" panose="020B0604030504040204" pitchFamily="50" charset="-128"/>
                <a:ea typeface="メイリオ" panose="020B0604030504040204" pitchFamily="50" charset="-128"/>
              </a:rPr>
              <a:t>スライス断面形状作成・断面オルソ出力　</a:t>
            </a:r>
            <a:endParaRPr lang="en-US" altLang="ja-JP" sz="2600" b="1" dirty="0">
              <a:solidFill>
                <a:schemeClr val="bg1"/>
              </a:solidFill>
              <a:latin typeface="メイリオ" panose="020B0604030504040204" pitchFamily="50" charset="-128"/>
              <a:ea typeface="メイリオ" panose="020B0604030504040204" pitchFamily="50" charset="-128"/>
            </a:endParaRPr>
          </a:p>
        </p:txBody>
      </p:sp>
      <p:sp>
        <p:nvSpPr>
          <p:cNvPr id="19" name="矢印: 右 18">
            <a:extLst>
              <a:ext uri="{FF2B5EF4-FFF2-40B4-BE49-F238E27FC236}">
                <a16:creationId xmlns:a16="http://schemas.microsoft.com/office/drawing/2014/main" id="{DC1020DC-DC6D-4C31-BABF-E23F3E2A33F2}"/>
              </a:ext>
            </a:extLst>
          </p:cNvPr>
          <p:cNvSpPr/>
          <p:nvPr/>
        </p:nvSpPr>
        <p:spPr>
          <a:xfrm>
            <a:off x="6088733" y="2026873"/>
            <a:ext cx="403225" cy="374650"/>
          </a:xfrm>
          <a:prstGeom prst="rightArrow">
            <a:avLst/>
          </a:prstGeom>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solidFill>
                <a:prstClr val="white"/>
              </a:solidFill>
              <a:latin typeface="メイリオ" panose="020B0604030504040204" pitchFamily="50" charset="-128"/>
              <a:ea typeface="メイリオ" panose="020B0604030504040204" pitchFamily="50" charset="-128"/>
            </a:endParaRPr>
          </a:p>
        </p:txBody>
      </p:sp>
      <p:sp>
        <p:nvSpPr>
          <p:cNvPr id="20" name="コンテンツ プレースホルダー 2">
            <a:extLst>
              <a:ext uri="{FF2B5EF4-FFF2-40B4-BE49-F238E27FC236}">
                <a16:creationId xmlns:a16="http://schemas.microsoft.com/office/drawing/2014/main" id="{F9C3D221-7594-4ABB-B4BD-EB80EF24765E}"/>
              </a:ext>
            </a:extLst>
          </p:cNvPr>
          <p:cNvSpPr>
            <a:spLocks noGrp="1"/>
          </p:cNvSpPr>
          <p:nvPr>
            <p:ph idx="1"/>
          </p:nvPr>
        </p:nvSpPr>
        <p:spPr>
          <a:xfrm>
            <a:off x="1" y="3382598"/>
            <a:ext cx="9144000" cy="960438"/>
          </a:xfrm>
        </p:spPr>
        <p:txBody>
          <a:bodyPr rtlCol="0">
            <a:normAutofit/>
          </a:bodyPr>
          <a:lstStyle/>
          <a:p>
            <a:pPr marL="0" indent="0" fontAlgn="auto">
              <a:spcAft>
                <a:spcPts val="0"/>
              </a:spcAft>
              <a:buNone/>
              <a:defRPr/>
            </a:pPr>
            <a:r>
              <a:rPr lang="ja-JP" altLang="en-US" sz="1800" dirty="0">
                <a:latin typeface="メイリオ" panose="020B0604030504040204" pitchFamily="50" charset="-128"/>
                <a:ea typeface="メイリオ" panose="020B0604030504040204" pitchFamily="50" charset="-128"/>
                <a:cs typeface="Meiryo UI" panose="020B0604030504040204" pitchFamily="50" charset="-128"/>
              </a:rPr>
              <a:t>　</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作成した断面は、プレビュー画面から画像を確認でき、</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0" indent="0" fontAlgn="auto">
              <a:spcAft>
                <a:spcPts val="0"/>
              </a:spcAft>
              <a:buNone/>
              <a:defRPr/>
            </a:pP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　オルソ画像・</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CAD</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データとして出力可能</a:t>
            </a:r>
            <a:r>
              <a:rPr lang="ja-JP" altLang="en-US" sz="1600" dirty="0">
                <a:solidFill>
                  <a:srgbClr val="FF0000"/>
                </a:solidFill>
                <a:latin typeface="メイリオ" panose="020B0604030504040204" pitchFamily="50" charset="-128"/>
                <a:ea typeface="メイリオ" panose="020B0604030504040204" pitchFamily="50" charset="-128"/>
                <a:cs typeface="Meiryo UI" panose="020B0604030504040204" pitchFamily="50" charset="-128"/>
              </a:rPr>
              <a:t>（平面、立面等、自由自在に点群から形状確認）</a:t>
            </a:r>
            <a:endParaRPr lang="en-US" altLang="ja-JP" sz="1600" dirty="0">
              <a:solidFill>
                <a:srgbClr val="FF0000"/>
              </a:solidFill>
              <a:latin typeface="メイリオ" panose="020B0604030504040204" pitchFamily="50" charset="-128"/>
              <a:ea typeface="メイリオ" panose="020B0604030504040204" pitchFamily="50" charset="-128"/>
              <a:cs typeface="Meiryo UI" panose="020B0604030504040204" pitchFamily="50" charset="-128"/>
            </a:endParaRPr>
          </a:p>
        </p:txBody>
      </p:sp>
      <p:grpSp>
        <p:nvGrpSpPr>
          <p:cNvPr id="33801" name="グループ化 21">
            <a:extLst>
              <a:ext uri="{FF2B5EF4-FFF2-40B4-BE49-F238E27FC236}">
                <a16:creationId xmlns:a16="http://schemas.microsoft.com/office/drawing/2014/main" id="{C093BF25-7CA0-4B95-9ABD-5EEF7E64CFF4}"/>
              </a:ext>
            </a:extLst>
          </p:cNvPr>
          <p:cNvGrpSpPr>
            <a:grpSpLocks/>
          </p:cNvGrpSpPr>
          <p:nvPr/>
        </p:nvGrpSpPr>
        <p:grpSpPr bwMode="auto">
          <a:xfrm>
            <a:off x="191578" y="4055581"/>
            <a:ext cx="8820878" cy="2450515"/>
            <a:chOff x="-2162853" y="2511554"/>
            <a:chExt cx="8626395" cy="2235020"/>
          </a:xfrm>
        </p:grpSpPr>
        <p:pic>
          <p:nvPicPr>
            <p:cNvPr id="33805" name="図 23">
              <a:extLst>
                <a:ext uri="{FF2B5EF4-FFF2-40B4-BE49-F238E27FC236}">
                  <a16:creationId xmlns:a16="http://schemas.microsoft.com/office/drawing/2014/main" id="{0279E0E5-9091-4163-8627-7523BAB53F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2853" y="2536983"/>
              <a:ext cx="4184310" cy="2209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6" name="図 24">
              <a:extLst>
                <a:ext uri="{FF2B5EF4-FFF2-40B4-BE49-F238E27FC236}">
                  <a16:creationId xmlns:a16="http://schemas.microsoft.com/office/drawing/2014/main" id="{58FB4791-E25D-42C0-BA73-5FF7E57242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7493" y="2511554"/>
              <a:ext cx="3686049" cy="222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3802" name="正方形/長方形 22">
            <a:extLst>
              <a:ext uri="{FF2B5EF4-FFF2-40B4-BE49-F238E27FC236}">
                <a16:creationId xmlns:a16="http://schemas.microsoft.com/office/drawing/2014/main" id="{8B562CF8-D5D7-4498-BB64-FC765E87FA3F}"/>
              </a:ext>
            </a:extLst>
          </p:cNvPr>
          <p:cNvSpPr>
            <a:spLocks noChangeArrowheads="1"/>
          </p:cNvSpPr>
          <p:nvPr/>
        </p:nvSpPr>
        <p:spPr bwMode="auto">
          <a:xfrm>
            <a:off x="7401595" y="4702627"/>
            <a:ext cx="130968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ja-JP" altLang="en-US" sz="1000">
                <a:solidFill>
                  <a:srgbClr val="000000"/>
                </a:solidFill>
                <a:latin typeface="メイリオ" panose="020B0604030504040204" pitchFamily="50" charset="-128"/>
                <a:ea typeface="メイリオ" panose="020B0604030504040204" pitchFamily="50" charset="-128"/>
              </a:rPr>
              <a:t>プレビュー画面</a:t>
            </a:r>
          </a:p>
        </p:txBody>
      </p:sp>
      <p:sp>
        <p:nvSpPr>
          <p:cNvPr id="28" name="矢印: 右 27">
            <a:extLst>
              <a:ext uri="{FF2B5EF4-FFF2-40B4-BE49-F238E27FC236}">
                <a16:creationId xmlns:a16="http://schemas.microsoft.com/office/drawing/2014/main" id="{DC06F61D-A9CE-4359-B50F-FC07C1AEEB6D}"/>
              </a:ext>
            </a:extLst>
          </p:cNvPr>
          <p:cNvSpPr/>
          <p:nvPr/>
        </p:nvSpPr>
        <p:spPr>
          <a:xfrm>
            <a:off x="4655699" y="5277878"/>
            <a:ext cx="537068" cy="373062"/>
          </a:xfrm>
          <a:prstGeom prst="rightArrow">
            <a:avLst/>
          </a:prstGeom>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solidFill>
                <a:prstClr val="white"/>
              </a:solidFill>
              <a:latin typeface="メイリオ" panose="020B0604030504040204" pitchFamily="50" charset="-128"/>
              <a:ea typeface="メイリオ" panose="020B0604030504040204" pitchFamily="50" charset="-128"/>
            </a:endParaRPr>
          </a:p>
        </p:txBody>
      </p:sp>
      <p:pic>
        <p:nvPicPr>
          <p:cNvPr id="33804" name="図 20">
            <a:extLst>
              <a:ext uri="{FF2B5EF4-FFF2-40B4-BE49-F238E27FC236}">
                <a16:creationId xmlns:a16="http://schemas.microsoft.com/office/drawing/2014/main" id="{23A0860A-D261-4C27-B1DD-2D1052B217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3958" y="1331548"/>
            <a:ext cx="4113212"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7">
            <a:extLst>
              <a:ext uri="{FF2B5EF4-FFF2-40B4-BE49-F238E27FC236}">
                <a16:creationId xmlns:a16="http://schemas.microsoft.com/office/drawing/2014/main" id="{9BC9977E-E0D7-4B4A-9139-A01A9FBB890A}"/>
              </a:ext>
            </a:extLst>
          </p:cNvPr>
          <p:cNvSpPr>
            <a:spLocks noGrp="1"/>
          </p:cNvSpPr>
          <p:nvPr>
            <p:ph type="title"/>
          </p:nvPr>
        </p:nvSpPr>
        <p:spPr>
          <a:xfrm>
            <a:off x="0" y="28281"/>
            <a:ext cx="9144000" cy="576000"/>
          </a:xfrm>
        </p:spPr>
        <p:txBody>
          <a:bodyPr>
            <a:noAutofit/>
          </a:bodyPr>
          <a:lstStyle/>
          <a:p>
            <a:pPr algn="ctr"/>
            <a:r>
              <a:rPr lang="ja-JP" altLang="en-US" sz="2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エッジ抽出・表示</a:t>
            </a:r>
          </a:p>
        </p:txBody>
      </p:sp>
      <p:pic>
        <p:nvPicPr>
          <p:cNvPr id="6" name="図 5" descr="屋外, フェンス, 建物, 草 が含まれている画像&#10;&#10;自動的に生成された説明">
            <a:extLst>
              <a:ext uri="{FF2B5EF4-FFF2-40B4-BE49-F238E27FC236}">
                <a16:creationId xmlns:a16="http://schemas.microsoft.com/office/drawing/2014/main" id="{A2664AD3-2BAE-48AD-B17B-5E8E6235A7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9391" y="1687433"/>
            <a:ext cx="3259008" cy="1653035"/>
          </a:xfrm>
          <a:prstGeom prst="rect">
            <a:avLst/>
          </a:prstGeom>
        </p:spPr>
      </p:pic>
      <p:pic>
        <p:nvPicPr>
          <p:cNvPr id="10" name="図 9" descr="噴水, 建物 が含まれている画像&#10;&#10;自動的に生成された説明">
            <a:extLst>
              <a:ext uri="{FF2B5EF4-FFF2-40B4-BE49-F238E27FC236}">
                <a16:creationId xmlns:a16="http://schemas.microsoft.com/office/drawing/2014/main" id="{E7CB49EA-D127-43A0-A99E-922E7272C3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7392" y="1650505"/>
            <a:ext cx="3397217" cy="1723137"/>
          </a:xfrm>
          <a:prstGeom prst="rect">
            <a:avLst/>
          </a:prstGeom>
        </p:spPr>
      </p:pic>
      <p:sp>
        <p:nvSpPr>
          <p:cNvPr id="11" name="テキスト ボックス 10">
            <a:extLst>
              <a:ext uri="{FF2B5EF4-FFF2-40B4-BE49-F238E27FC236}">
                <a16:creationId xmlns:a16="http://schemas.microsoft.com/office/drawing/2014/main" id="{192E9BF5-92D9-4AAB-8F53-1B870F3AE4DA}"/>
              </a:ext>
            </a:extLst>
          </p:cNvPr>
          <p:cNvSpPr txBox="1"/>
          <p:nvPr/>
        </p:nvSpPr>
        <p:spPr>
          <a:xfrm>
            <a:off x="61546" y="738554"/>
            <a:ext cx="9020908" cy="923330"/>
          </a:xfrm>
          <a:prstGeom prst="rect">
            <a:avLst/>
          </a:prstGeom>
          <a:noFill/>
        </p:spPr>
        <p:txBody>
          <a:bodyPr wrap="square" rtlCol="0">
            <a:spAutoFit/>
          </a:bodyPr>
          <a:lstStyle/>
          <a:p>
            <a:r>
              <a:rPr kumimoji="1" lang="ja-JP" altLang="en-US" dirty="0">
                <a:latin typeface="メイリオ" panose="020B0604030504040204" pitchFamily="50" charset="-128"/>
                <a:ea typeface="メイリオ" panose="020B0604030504040204" pitchFamily="50" charset="-128"/>
              </a:rPr>
              <a:t>現場作成時もしくは法線作成を行った現場で、点群の端を表示する機能があります。</a:t>
            </a:r>
            <a:endParaRPr kumimoji="1"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法線ベクトルグループの端となりますので、計測精度が影響します。</a:t>
            </a:r>
            <a:endParaRPr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トレースの補助や表示速度の改善に有効です。</a:t>
            </a:r>
          </a:p>
        </p:txBody>
      </p:sp>
      <p:cxnSp>
        <p:nvCxnSpPr>
          <p:cNvPr id="13" name="直線矢印コネクタ 12">
            <a:extLst>
              <a:ext uri="{FF2B5EF4-FFF2-40B4-BE49-F238E27FC236}">
                <a16:creationId xmlns:a16="http://schemas.microsoft.com/office/drawing/2014/main" id="{DEF5C082-CE3A-4B6C-840B-F34473A8E65E}"/>
              </a:ext>
            </a:extLst>
          </p:cNvPr>
          <p:cNvCxnSpPr>
            <a:cxnSpLocks/>
            <a:stCxn id="6" idx="3"/>
            <a:endCxn id="10" idx="1"/>
          </p:cNvCxnSpPr>
          <p:nvPr/>
        </p:nvCxnSpPr>
        <p:spPr>
          <a:xfrm flipV="1">
            <a:off x="3418399" y="2512074"/>
            <a:ext cx="2168993" cy="1877"/>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8" name="図 7" descr="スクリーンショットの画面&#10;&#10;自動的に生成された説明">
            <a:extLst>
              <a:ext uri="{FF2B5EF4-FFF2-40B4-BE49-F238E27FC236}">
                <a16:creationId xmlns:a16="http://schemas.microsoft.com/office/drawing/2014/main" id="{CD28DB81-295E-4B65-8E0F-9DE1859668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8408" y="2189299"/>
            <a:ext cx="1318599" cy="936000"/>
          </a:xfrm>
          <a:prstGeom prst="rect">
            <a:avLst/>
          </a:prstGeom>
        </p:spPr>
      </p:pic>
      <p:pic>
        <p:nvPicPr>
          <p:cNvPr id="15" name="図 14" descr="スクリーンショットの画面&#10;&#10;自動的に生成された説明">
            <a:extLst>
              <a:ext uri="{FF2B5EF4-FFF2-40B4-BE49-F238E27FC236}">
                <a16:creationId xmlns:a16="http://schemas.microsoft.com/office/drawing/2014/main" id="{4E7AF5B4-B47A-4BC5-B5FA-1AE11961B8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607" y="3534507"/>
            <a:ext cx="1530234" cy="1967444"/>
          </a:xfrm>
          <a:prstGeom prst="rect">
            <a:avLst/>
          </a:prstGeom>
        </p:spPr>
      </p:pic>
      <p:sp>
        <p:nvSpPr>
          <p:cNvPr id="16" name="正方形/長方形 15">
            <a:extLst>
              <a:ext uri="{FF2B5EF4-FFF2-40B4-BE49-F238E27FC236}">
                <a16:creationId xmlns:a16="http://schemas.microsoft.com/office/drawing/2014/main" id="{C2F4FFE1-A684-46E6-9EC5-BFB88AAACC1D}"/>
              </a:ext>
            </a:extLst>
          </p:cNvPr>
          <p:cNvSpPr/>
          <p:nvPr/>
        </p:nvSpPr>
        <p:spPr>
          <a:xfrm>
            <a:off x="435336" y="5281029"/>
            <a:ext cx="1051238" cy="22035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pic>
        <p:nvPicPr>
          <p:cNvPr id="18" name="図 17" descr="スクリーンショットの画面&#10;&#10;自動的に生成された説明">
            <a:extLst>
              <a:ext uri="{FF2B5EF4-FFF2-40B4-BE49-F238E27FC236}">
                <a16:creationId xmlns:a16="http://schemas.microsoft.com/office/drawing/2014/main" id="{2325DC0F-0BC6-4305-A35E-0B1BB16C906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46884" y="4773336"/>
            <a:ext cx="756638" cy="728615"/>
          </a:xfrm>
          <a:prstGeom prst="rect">
            <a:avLst/>
          </a:prstGeom>
        </p:spPr>
      </p:pic>
      <p:pic>
        <p:nvPicPr>
          <p:cNvPr id="20" name="図 19" descr="ケーキ, ベンチ が含まれている画像&#10;&#10;自動的に生成された説明">
            <a:extLst>
              <a:ext uri="{FF2B5EF4-FFF2-40B4-BE49-F238E27FC236}">
                <a16:creationId xmlns:a16="http://schemas.microsoft.com/office/drawing/2014/main" id="{6FE2E241-BDB5-4E01-8E2E-D1D8F62B0B1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41233" y="3791425"/>
            <a:ext cx="3229256" cy="1637944"/>
          </a:xfrm>
          <a:prstGeom prst="rect">
            <a:avLst/>
          </a:prstGeom>
        </p:spPr>
      </p:pic>
      <p:pic>
        <p:nvPicPr>
          <p:cNvPr id="22" name="図 21" descr="明かり, コンピュータ が含まれている画像&#10;&#10;自動的に生成された説明">
            <a:extLst>
              <a:ext uri="{FF2B5EF4-FFF2-40B4-BE49-F238E27FC236}">
                <a16:creationId xmlns:a16="http://schemas.microsoft.com/office/drawing/2014/main" id="{A38906CA-A8D8-4A2F-8FFC-D34BE3F46EF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08200" y="3791425"/>
            <a:ext cx="3185873" cy="1615939"/>
          </a:xfrm>
          <a:prstGeom prst="rect">
            <a:avLst/>
          </a:prstGeom>
        </p:spPr>
      </p:pic>
      <p:sp>
        <p:nvSpPr>
          <p:cNvPr id="23" name="テキスト ボックス 22">
            <a:extLst>
              <a:ext uri="{FF2B5EF4-FFF2-40B4-BE49-F238E27FC236}">
                <a16:creationId xmlns:a16="http://schemas.microsoft.com/office/drawing/2014/main" id="{E116F0E3-E050-4A3E-9F6A-ACCFAA388097}"/>
              </a:ext>
            </a:extLst>
          </p:cNvPr>
          <p:cNvSpPr txBox="1"/>
          <p:nvPr/>
        </p:nvSpPr>
        <p:spPr>
          <a:xfrm>
            <a:off x="159391" y="5675215"/>
            <a:ext cx="9020908" cy="923330"/>
          </a:xfrm>
          <a:prstGeom prst="rect">
            <a:avLst/>
          </a:prstGeom>
          <a:noFill/>
        </p:spPr>
        <p:txBody>
          <a:bodyPr wrap="square" rtlCol="0">
            <a:spAutoFit/>
          </a:bodyPr>
          <a:lstStyle/>
          <a:p>
            <a:r>
              <a:rPr kumimoji="1" lang="ja-JP" altLang="en-US" dirty="0">
                <a:latin typeface="メイリオ" panose="020B0604030504040204" pitchFamily="50" charset="-128"/>
                <a:ea typeface="メイリオ" panose="020B0604030504040204" pitchFamily="50" charset="-128"/>
              </a:rPr>
              <a:t>抽出したエッジから線分を作成する機能を搭載！</a:t>
            </a:r>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連続性のない線分がある場合、最小隙間を設定して連続線トレース可能です。</a:t>
            </a:r>
            <a:endParaRPr kumimoji="1"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トレースの補助機能として有効的にお使いいただけます。</a:t>
            </a:r>
            <a:endParaRPr kumimoji="1" lang="ja-JP" altLang="en-US"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2561156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AA7208E6-41A9-4F20-BF17-02EEAB29DD9F}"/>
              </a:ext>
            </a:extLst>
          </p:cNvPr>
          <p:cNvSpPr/>
          <p:nvPr/>
        </p:nvSpPr>
        <p:spPr>
          <a:xfrm>
            <a:off x="35497" y="610170"/>
            <a:ext cx="9108503" cy="584775"/>
          </a:xfrm>
          <a:prstGeom prst="rect">
            <a:avLst/>
          </a:prstGeom>
        </p:spPr>
        <p:txBody>
          <a:bodyPr wrap="square">
            <a:spAutoFit/>
          </a:bodyPr>
          <a:lstStyle/>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道路中心線形を重ねて縦断・横断データの切り出しが可能。また、任意に断面を作成可能です。もちろん、</a:t>
            </a:r>
            <a:r>
              <a:rPr lang="ja-JP" altLang="en-US" sz="1600" dirty="0">
                <a:solidFill>
                  <a:srgbClr val="FF0000"/>
                </a:solidFill>
                <a:latin typeface="メイリオ" panose="020B0604030504040204" pitchFamily="50" charset="-128"/>
                <a:ea typeface="メイリオ" panose="020B0604030504040204" pitchFamily="50" charset="-128"/>
                <a:cs typeface="Meiryo UI" panose="020B0604030504040204" pitchFamily="50" charset="-128"/>
              </a:rPr>
              <a:t>トンネル形状やオーバーハング形状</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にも対応しています。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5" name="テキスト ボックス 4">
            <a:extLst>
              <a:ext uri="{FF2B5EF4-FFF2-40B4-BE49-F238E27FC236}">
                <a16:creationId xmlns:a16="http://schemas.microsoft.com/office/drawing/2014/main" id="{B9A5AD4B-19AA-4012-BFD1-E3F31054FD36}"/>
              </a:ext>
            </a:extLst>
          </p:cNvPr>
          <p:cNvSpPr txBox="1"/>
          <p:nvPr/>
        </p:nvSpPr>
        <p:spPr>
          <a:xfrm>
            <a:off x="211667" y="3255057"/>
            <a:ext cx="3495180" cy="307777"/>
          </a:xfrm>
          <a:prstGeom prst="rect">
            <a:avLst/>
          </a:prstGeom>
          <a:noFill/>
          <a:ln w="19050">
            <a:noFill/>
          </a:ln>
        </p:spPr>
        <p:txBody>
          <a:bodyPr wrap="square" rtlCol="0">
            <a:spAutoFit/>
          </a:bodyPr>
          <a:lstStyle/>
          <a:p>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線形及び結線データから縦横断作成可能</a:t>
            </a:r>
            <a:endParaRPr kumimoji="1"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p:txBody>
      </p:sp>
      <p:pic>
        <p:nvPicPr>
          <p:cNvPr id="7" name="図 6">
            <a:extLst>
              <a:ext uri="{FF2B5EF4-FFF2-40B4-BE49-F238E27FC236}">
                <a16:creationId xmlns:a16="http://schemas.microsoft.com/office/drawing/2014/main" id="{03F00B97-219B-4D63-B2A2-7984CFB72115}"/>
              </a:ext>
            </a:extLst>
          </p:cNvPr>
          <p:cNvPicPr>
            <a:picLocks noChangeAspect="1"/>
          </p:cNvPicPr>
          <p:nvPr/>
        </p:nvPicPr>
        <p:blipFill>
          <a:blip r:embed="rId2"/>
          <a:stretch>
            <a:fillRect/>
          </a:stretch>
        </p:blipFill>
        <p:spPr>
          <a:xfrm>
            <a:off x="200813" y="1236635"/>
            <a:ext cx="3384377" cy="1971725"/>
          </a:xfrm>
          <a:prstGeom prst="rect">
            <a:avLst/>
          </a:prstGeom>
        </p:spPr>
      </p:pic>
      <p:pic>
        <p:nvPicPr>
          <p:cNvPr id="9" name="図 8">
            <a:extLst>
              <a:ext uri="{FF2B5EF4-FFF2-40B4-BE49-F238E27FC236}">
                <a16:creationId xmlns:a16="http://schemas.microsoft.com/office/drawing/2014/main" id="{25DA3BD2-E1B9-43BD-9C34-6B474D4EE147}"/>
              </a:ext>
            </a:extLst>
          </p:cNvPr>
          <p:cNvPicPr>
            <a:picLocks noChangeAspect="1"/>
          </p:cNvPicPr>
          <p:nvPr/>
        </p:nvPicPr>
        <p:blipFill>
          <a:blip r:embed="rId3"/>
          <a:stretch>
            <a:fillRect/>
          </a:stretch>
        </p:blipFill>
        <p:spPr>
          <a:xfrm>
            <a:off x="193735" y="3580907"/>
            <a:ext cx="3442161" cy="1517727"/>
          </a:xfrm>
          <a:prstGeom prst="rect">
            <a:avLst/>
          </a:prstGeom>
        </p:spPr>
      </p:pic>
      <p:pic>
        <p:nvPicPr>
          <p:cNvPr id="11" name="図 10">
            <a:extLst>
              <a:ext uri="{FF2B5EF4-FFF2-40B4-BE49-F238E27FC236}">
                <a16:creationId xmlns:a16="http://schemas.microsoft.com/office/drawing/2014/main" id="{B8248111-9BE9-4943-BE70-23AE410874DE}"/>
              </a:ext>
            </a:extLst>
          </p:cNvPr>
          <p:cNvPicPr>
            <a:picLocks noChangeAspect="1"/>
          </p:cNvPicPr>
          <p:nvPr/>
        </p:nvPicPr>
        <p:blipFill>
          <a:blip r:embed="rId4"/>
          <a:stretch>
            <a:fillRect/>
          </a:stretch>
        </p:blipFill>
        <p:spPr>
          <a:xfrm>
            <a:off x="251519" y="5195665"/>
            <a:ext cx="2403081" cy="1327899"/>
          </a:xfrm>
          <a:prstGeom prst="rect">
            <a:avLst/>
          </a:prstGeom>
        </p:spPr>
      </p:pic>
      <p:sp>
        <p:nvSpPr>
          <p:cNvPr id="15" name="テキスト ボックス 14">
            <a:extLst>
              <a:ext uri="{FF2B5EF4-FFF2-40B4-BE49-F238E27FC236}">
                <a16:creationId xmlns:a16="http://schemas.microsoft.com/office/drawing/2014/main" id="{3C6C6F77-88FC-4020-BDEF-265A2B9D3CDD}"/>
              </a:ext>
            </a:extLst>
          </p:cNvPr>
          <p:cNvSpPr txBox="1"/>
          <p:nvPr/>
        </p:nvSpPr>
        <p:spPr>
          <a:xfrm>
            <a:off x="0" y="100661"/>
            <a:ext cx="9144000" cy="492443"/>
          </a:xfrm>
          <a:prstGeom prst="rect">
            <a:avLst/>
          </a:prstGeom>
          <a:noFill/>
        </p:spPr>
        <p:txBody>
          <a:bodyPr wrap="square" rtlCol="0">
            <a:spAutoFit/>
          </a:bodyPr>
          <a:lstStyle/>
          <a:p>
            <a:pPr algn="ctr">
              <a:tabLst>
                <a:tab pos="4846638" algn="l"/>
              </a:tabLst>
            </a:pPr>
            <a:r>
              <a:rPr lang="ja-JP" altLang="en-US" sz="2600" b="1"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rPr>
              <a:t>線形～縦横断作成機能・任意断面作成機能</a:t>
            </a:r>
            <a:endParaRPr lang="en-US" altLang="ja-JP" sz="2600" b="1"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endParaRPr>
          </a:p>
        </p:txBody>
      </p:sp>
      <p:pic>
        <p:nvPicPr>
          <p:cNvPr id="14" name="図 20">
            <a:extLst>
              <a:ext uri="{FF2B5EF4-FFF2-40B4-BE49-F238E27FC236}">
                <a16:creationId xmlns:a16="http://schemas.microsoft.com/office/drawing/2014/main" id="{77838155-16E8-4CC3-AB2E-251F3657F2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6846" y="1187636"/>
            <a:ext cx="5185635" cy="3897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フリーフォーム 16"/>
          <p:cNvSpPr/>
          <p:nvPr/>
        </p:nvSpPr>
        <p:spPr>
          <a:xfrm>
            <a:off x="4364610" y="2328452"/>
            <a:ext cx="4406215" cy="1200826"/>
          </a:xfrm>
          <a:custGeom>
            <a:avLst/>
            <a:gdLst>
              <a:gd name="connsiteX0" fmla="*/ 0 w 4326903"/>
              <a:gd name="connsiteY0" fmla="*/ 56561 h 1178350"/>
              <a:gd name="connsiteX1" fmla="*/ 47134 w 4326903"/>
              <a:gd name="connsiteY1" fmla="*/ 28280 h 1178350"/>
              <a:gd name="connsiteX2" fmla="*/ 75415 w 4326903"/>
              <a:gd name="connsiteY2" fmla="*/ 9427 h 1178350"/>
              <a:gd name="connsiteX3" fmla="*/ 103695 w 4326903"/>
              <a:gd name="connsiteY3" fmla="*/ 0 h 1178350"/>
              <a:gd name="connsiteX4" fmla="*/ 160256 w 4326903"/>
              <a:gd name="connsiteY4" fmla="*/ 18853 h 1178350"/>
              <a:gd name="connsiteX5" fmla="*/ 245097 w 4326903"/>
              <a:gd name="connsiteY5" fmla="*/ 56561 h 1178350"/>
              <a:gd name="connsiteX6" fmla="*/ 273378 w 4326903"/>
              <a:gd name="connsiteY6" fmla="*/ 65987 h 1178350"/>
              <a:gd name="connsiteX7" fmla="*/ 301658 w 4326903"/>
              <a:gd name="connsiteY7" fmla="*/ 75414 h 1178350"/>
              <a:gd name="connsiteX8" fmla="*/ 480767 w 4326903"/>
              <a:gd name="connsiteY8" fmla="*/ 84841 h 1178350"/>
              <a:gd name="connsiteX9" fmla="*/ 509048 w 4326903"/>
              <a:gd name="connsiteY9" fmla="*/ 94268 h 1178350"/>
              <a:gd name="connsiteX10" fmla="*/ 565609 w 4326903"/>
              <a:gd name="connsiteY10" fmla="*/ 103695 h 1178350"/>
              <a:gd name="connsiteX11" fmla="*/ 631596 w 4326903"/>
              <a:gd name="connsiteY11" fmla="*/ 150829 h 1178350"/>
              <a:gd name="connsiteX12" fmla="*/ 612743 w 4326903"/>
              <a:gd name="connsiteY12" fmla="*/ 179109 h 1178350"/>
              <a:gd name="connsiteX13" fmla="*/ 546755 w 4326903"/>
              <a:gd name="connsiteY13" fmla="*/ 235670 h 1178350"/>
              <a:gd name="connsiteX14" fmla="*/ 499621 w 4326903"/>
              <a:gd name="connsiteY14" fmla="*/ 320511 h 1178350"/>
              <a:gd name="connsiteX15" fmla="*/ 490194 w 4326903"/>
              <a:gd name="connsiteY15" fmla="*/ 358218 h 1178350"/>
              <a:gd name="connsiteX16" fmla="*/ 518475 w 4326903"/>
              <a:gd name="connsiteY16" fmla="*/ 452486 h 1178350"/>
              <a:gd name="connsiteX17" fmla="*/ 556182 w 4326903"/>
              <a:gd name="connsiteY17" fmla="*/ 509047 h 1178350"/>
              <a:gd name="connsiteX18" fmla="*/ 565609 w 4326903"/>
              <a:gd name="connsiteY18" fmla="*/ 537328 h 1178350"/>
              <a:gd name="connsiteX19" fmla="*/ 537328 w 4326903"/>
              <a:gd name="connsiteY19" fmla="*/ 546754 h 1178350"/>
              <a:gd name="connsiteX20" fmla="*/ 443060 w 4326903"/>
              <a:gd name="connsiteY20" fmla="*/ 565608 h 1178350"/>
              <a:gd name="connsiteX21" fmla="*/ 405353 w 4326903"/>
              <a:gd name="connsiteY21" fmla="*/ 575035 h 1178350"/>
              <a:gd name="connsiteX22" fmla="*/ 395926 w 4326903"/>
              <a:gd name="connsiteY22" fmla="*/ 603315 h 1178350"/>
              <a:gd name="connsiteX23" fmla="*/ 377072 w 4326903"/>
              <a:gd name="connsiteY23" fmla="*/ 631596 h 1178350"/>
              <a:gd name="connsiteX24" fmla="*/ 367646 w 4326903"/>
              <a:gd name="connsiteY24" fmla="*/ 707010 h 1178350"/>
              <a:gd name="connsiteX25" fmla="*/ 405353 w 4326903"/>
              <a:gd name="connsiteY25" fmla="*/ 810705 h 1178350"/>
              <a:gd name="connsiteX26" fmla="*/ 433633 w 4326903"/>
              <a:gd name="connsiteY26" fmla="*/ 820132 h 1178350"/>
              <a:gd name="connsiteX27" fmla="*/ 461914 w 4326903"/>
              <a:gd name="connsiteY27" fmla="*/ 838985 h 1178350"/>
              <a:gd name="connsiteX28" fmla="*/ 518475 w 4326903"/>
              <a:gd name="connsiteY28" fmla="*/ 857839 h 1178350"/>
              <a:gd name="connsiteX29" fmla="*/ 650450 w 4326903"/>
              <a:gd name="connsiteY29" fmla="*/ 848412 h 1178350"/>
              <a:gd name="connsiteX30" fmla="*/ 669303 w 4326903"/>
              <a:gd name="connsiteY30" fmla="*/ 772998 h 1178350"/>
              <a:gd name="connsiteX31" fmla="*/ 688157 w 4326903"/>
              <a:gd name="connsiteY31" fmla="*/ 744717 h 1178350"/>
              <a:gd name="connsiteX32" fmla="*/ 707011 w 4326903"/>
              <a:gd name="connsiteY32" fmla="*/ 688157 h 1178350"/>
              <a:gd name="connsiteX33" fmla="*/ 744718 w 4326903"/>
              <a:gd name="connsiteY33" fmla="*/ 631596 h 1178350"/>
              <a:gd name="connsiteX34" fmla="*/ 754145 w 4326903"/>
              <a:gd name="connsiteY34" fmla="*/ 603315 h 1178350"/>
              <a:gd name="connsiteX35" fmla="*/ 735291 w 4326903"/>
              <a:gd name="connsiteY35" fmla="*/ 405352 h 1178350"/>
              <a:gd name="connsiteX36" fmla="*/ 716437 w 4326903"/>
              <a:gd name="connsiteY36" fmla="*/ 301658 h 1178350"/>
              <a:gd name="connsiteX37" fmla="*/ 725864 w 4326903"/>
              <a:gd name="connsiteY37" fmla="*/ 197963 h 1178350"/>
              <a:gd name="connsiteX38" fmla="*/ 763571 w 4326903"/>
              <a:gd name="connsiteY38" fmla="*/ 103695 h 1178350"/>
              <a:gd name="connsiteX39" fmla="*/ 782425 w 4326903"/>
              <a:gd name="connsiteY39" fmla="*/ 75414 h 1178350"/>
              <a:gd name="connsiteX40" fmla="*/ 810705 w 4326903"/>
              <a:gd name="connsiteY40" fmla="*/ 65987 h 1178350"/>
              <a:gd name="connsiteX41" fmla="*/ 848413 w 4326903"/>
              <a:gd name="connsiteY41" fmla="*/ 75414 h 1178350"/>
              <a:gd name="connsiteX42" fmla="*/ 904974 w 4326903"/>
              <a:gd name="connsiteY42" fmla="*/ 131975 h 1178350"/>
              <a:gd name="connsiteX43" fmla="*/ 942681 w 4326903"/>
              <a:gd name="connsiteY43" fmla="*/ 160256 h 1178350"/>
              <a:gd name="connsiteX44" fmla="*/ 961534 w 4326903"/>
              <a:gd name="connsiteY44" fmla="*/ 188536 h 1178350"/>
              <a:gd name="connsiteX45" fmla="*/ 1027522 w 4326903"/>
              <a:gd name="connsiteY45" fmla="*/ 254524 h 1178350"/>
              <a:gd name="connsiteX46" fmla="*/ 1065229 w 4326903"/>
              <a:gd name="connsiteY46" fmla="*/ 311084 h 1178350"/>
              <a:gd name="connsiteX47" fmla="*/ 1084083 w 4326903"/>
              <a:gd name="connsiteY47" fmla="*/ 348792 h 1178350"/>
              <a:gd name="connsiteX48" fmla="*/ 1112363 w 4326903"/>
              <a:gd name="connsiteY48" fmla="*/ 358218 h 1178350"/>
              <a:gd name="connsiteX49" fmla="*/ 1197204 w 4326903"/>
              <a:gd name="connsiteY49" fmla="*/ 443060 h 1178350"/>
              <a:gd name="connsiteX50" fmla="*/ 1225485 w 4326903"/>
              <a:gd name="connsiteY50" fmla="*/ 471340 h 1178350"/>
              <a:gd name="connsiteX51" fmla="*/ 1253765 w 4326903"/>
              <a:gd name="connsiteY51" fmla="*/ 480767 h 1178350"/>
              <a:gd name="connsiteX52" fmla="*/ 1310326 w 4326903"/>
              <a:gd name="connsiteY52" fmla="*/ 537328 h 1178350"/>
              <a:gd name="connsiteX53" fmla="*/ 1348033 w 4326903"/>
              <a:gd name="connsiteY53" fmla="*/ 593888 h 1178350"/>
              <a:gd name="connsiteX54" fmla="*/ 1366887 w 4326903"/>
              <a:gd name="connsiteY54" fmla="*/ 622169 h 1178350"/>
              <a:gd name="connsiteX55" fmla="*/ 1376314 w 4326903"/>
              <a:gd name="connsiteY55" fmla="*/ 650449 h 1178350"/>
              <a:gd name="connsiteX56" fmla="*/ 1432875 w 4326903"/>
              <a:gd name="connsiteY56" fmla="*/ 707010 h 1178350"/>
              <a:gd name="connsiteX57" fmla="*/ 1489435 w 4326903"/>
              <a:gd name="connsiteY57" fmla="*/ 744717 h 1178350"/>
              <a:gd name="connsiteX58" fmla="*/ 1574277 w 4326903"/>
              <a:gd name="connsiteY58" fmla="*/ 754144 h 1178350"/>
              <a:gd name="connsiteX59" fmla="*/ 1649691 w 4326903"/>
              <a:gd name="connsiteY59" fmla="*/ 744717 h 1178350"/>
              <a:gd name="connsiteX60" fmla="*/ 1687398 w 4326903"/>
              <a:gd name="connsiteY60" fmla="*/ 754144 h 1178350"/>
              <a:gd name="connsiteX61" fmla="*/ 1696825 w 4326903"/>
              <a:gd name="connsiteY61" fmla="*/ 867266 h 1178350"/>
              <a:gd name="connsiteX62" fmla="*/ 1725105 w 4326903"/>
              <a:gd name="connsiteY62" fmla="*/ 876693 h 1178350"/>
              <a:gd name="connsiteX63" fmla="*/ 1791093 w 4326903"/>
              <a:gd name="connsiteY63" fmla="*/ 886119 h 1178350"/>
              <a:gd name="connsiteX64" fmla="*/ 1857081 w 4326903"/>
              <a:gd name="connsiteY64" fmla="*/ 810705 h 1178350"/>
              <a:gd name="connsiteX65" fmla="*/ 1885361 w 4326903"/>
              <a:gd name="connsiteY65" fmla="*/ 782425 h 1178350"/>
              <a:gd name="connsiteX66" fmla="*/ 1923068 w 4326903"/>
              <a:gd name="connsiteY66" fmla="*/ 725864 h 1178350"/>
              <a:gd name="connsiteX67" fmla="*/ 1951349 w 4326903"/>
              <a:gd name="connsiteY67" fmla="*/ 735291 h 1178350"/>
              <a:gd name="connsiteX68" fmla="*/ 1960776 w 4326903"/>
              <a:gd name="connsiteY68" fmla="*/ 763571 h 1178350"/>
              <a:gd name="connsiteX69" fmla="*/ 2017336 w 4326903"/>
              <a:gd name="connsiteY69" fmla="*/ 735291 h 1178350"/>
              <a:gd name="connsiteX70" fmla="*/ 2083324 w 4326903"/>
              <a:gd name="connsiteY70" fmla="*/ 754144 h 1178350"/>
              <a:gd name="connsiteX71" fmla="*/ 2149312 w 4326903"/>
              <a:gd name="connsiteY71" fmla="*/ 791851 h 1178350"/>
              <a:gd name="connsiteX72" fmla="*/ 2177592 w 4326903"/>
              <a:gd name="connsiteY72" fmla="*/ 801278 h 1178350"/>
              <a:gd name="connsiteX73" fmla="*/ 2234153 w 4326903"/>
              <a:gd name="connsiteY73" fmla="*/ 838985 h 1178350"/>
              <a:gd name="connsiteX74" fmla="*/ 2300141 w 4326903"/>
              <a:gd name="connsiteY74" fmla="*/ 857839 h 1178350"/>
              <a:gd name="connsiteX75" fmla="*/ 2290714 w 4326903"/>
              <a:gd name="connsiteY75" fmla="*/ 904973 h 1178350"/>
              <a:gd name="connsiteX76" fmla="*/ 2281287 w 4326903"/>
              <a:gd name="connsiteY76" fmla="*/ 933253 h 1178350"/>
              <a:gd name="connsiteX77" fmla="*/ 2337848 w 4326903"/>
              <a:gd name="connsiteY77" fmla="*/ 914400 h 1178350"/>
              <a:gd name="connsiteX78" fmla="*/ 2394409 w 4326903"/>
              <a:gd name="connsiteY78" fmla="*/ 867266 h 1178350"/>
              <a:gd name="connsiteX79" fmla="*/ 2422689 w 4326903"/>
              <a:gd name="connsiteY79" fmla="*/ 857839 h 1178350"/>
              <a:gd name="connsiteX80" fmla="*/ 2516957 w 4326903"/>
              <a:gd name="connsiteY80" fmla="*/ 876693 h 1178350"/>
              <a:gd name="connsiteX81" fmla="*/ 2573518 w 4326903"/>
              <a:gd name="connsiteY81" fmla="*/ 914400 h 1178350"/>
              <a:gd name="connsiteX82" fmla="*/ 2601798 w 4326903"/>
              <a:gd name="connsiteY82" fmla="*/ 933253 h 1178350"/>
              <a:gd name="connsiteX83" fmla="*/ 2630079 w 4326903"/>
              <a:gd name="connsiteY83" fmla="*/ 952107 h 1178350"/>
              <a:gd name="connsiteX84" fmla="*/ 2743200 w 4326903"/>
              <a:gd name="connsiteY84" fmla="*/ 961534 h 1178350"/>
              <a:gd name="connsiteX85" fmla="*/ 2799761 w 4326903"/>
              <a:gd name="connsiteY85" fmla="*/ 989814 h 1178350"/>
              <a:gd name="connsiteX86" fmla="*/ 2828042 w 4326903"/>
              <a:gd name="connsiteY86" fmla="*/ 970961 h 1178350"/>
              <a:gd name="connsiteX87" fmla="*/ 2884602 w 4326903"/>
              <a:gd name="connsiteY87" fmla="*/ 923827 h 1178350"/>
              <a:gd name="connsiteX88" fmla="*/ 2969444 w 4326903"/>
              <a:gd name="connsiteY88" fmla="*/ 952107 h 1178350"/>
              <a:gd name="connsiteX89" fmla="*/ 2997724 w 4326903"/>
              <a:gd name="connsiteY89" fmla="*/ 933253 h 1178350"/>
              <a:gd name="connsiteX90" fmla="*/ 3016578 w 4326903"/>
              <a:gd name="connsiteY90" fmla="*/ 961534 h 1178350"/>
              <a:gd name="connsiteX91" fmla="*/ 3063712 w 4326903"/>
              <a:gd name="connsiteY91" fmla="*/ 1018095 h 1178350"/>
              <a:gd name="connsiteX92" fmla="*/ 3101419 w 4326903"/>
              <a:gd name="connsiteY92" fmla="*/ 1074656 h 1178350"/>
              <a:gd name="connsiteX93" fmla="*/ 3167406 w 4326903"/>
              <a:gd name="connsiteY93" fmla="*/ 1150070 h 1178350"/>
              <a:gd name="connsiteX94" fmla="*/ 3186260 w 4326903"/>
              <a:gd name="connsiteY94" fmla="*/ 1121790 h 1178350"/>
              <a:gd name="connsiteX95" fmla="*/ 3271101 w 4326903"/>
              <a:gd name="connsiteY95" fmla="*/ 1121790 h 1178350"/>
              <a:gd name="connsiteX96" fmla="*/ 3280528 w 4326903"/>
              <a:gd name="connsiteY96" fmla="*/ 1084082 h 1178350"/>
              <a:gd name="connsiteX97" fmla="*/ 3299382 w 4326903"/>
              <a:gd name="connsiteY97" fmla="*/ 1055802 h 1178350"/>
              <a:gd name="connsiteX98" fmla="*/ 3318235 w 4326903"/>
              <a:gd name="connsiteY98" fmla="*/ 1018095 h 1178350"/>
              <a:gd name="connsiteX99" fmla="*/ 3365369 w 4326903"/>
              <a:gd name="connsiteY99" fmla="*/ 942680 h 1178350"/>
              <a:gd name="connsiteX100" fmla="*/ 3403077 w 4326903"/>
              <a:gd name="connsiteY100" fmla="*/ 886119 h 1178350"/>
              <a:gd name="connsiteX101" fmla="*/ 3440784 w 4326903"/>
              <a:gd name="connsiteY101" fmla="*/ 801278 h 1178350"/>
              <a:gd name="connsiteX102" fmla="*/ 3506771 w 4326903"/>
              <a:gd name="connsiteY102" fmla="*/ 876693 h 1178350"/>
              <a:gd name="connsiteX103" fmla="*/ 3525625 w 4326903"/>
              <a:gd name="connsiteY103" fmla="*/ 933253 h 1178350"/>
              <a:gd name="connsiteX104" fmla="*/ 3582186 w 4326903"/>
              <a:gd name="connsiteY104" fmla="*/ 848412 h 1178350"/>
              <a:gd name="connsiteX105" fmla="*/ 3601039 w 4326903"/>
              <a:gd name="connsiteY105" fmla="*/ 820132 h 1178350"/>
              <a:gd name="connsiteX106" fmla="*/ 3629320 w 4326903"/>
              <a:gd name="connsiteY106" fmla="*/ 829559 h 1178350"/>
              <a:gd name="connsiteX107" fmla="*/ 3657600 w 4326903"/>
              <a:gd name="connsiteY107" fmla="*/ 857839 h 1178350"/>
              <a:gd name="connsiteX108" fmla="*/ 3685881 w 4326903"/>
              <a:gd name="connsiteY108" fmla="*/ 876693 h 1178350"/>
              <a:gd name="connsiteX109" fmla="*/ 3761295 w 4326903"/>
              <a:gd name="connsiteY109" fmla="*/ 867266 h 1178350"/>
              <a:gd name="connsiteX110" fmla="*/ 3780149 w 4326903"/>
              <a:gd name="connsiteY110" fmla="*/ 895546 h 1178350"/>
              <a:gd name="connsiteX111" fmla="*/ 3827283 w 4326903"/>
              <a:gd name="connsiteY111" fmla="*/ 980387 h 1178350"/>
              <a:gd name="connsiteX112" fmla="*/ 3846136 w 4326903"/>
              <a:gd name="connsiteY112" fmla="*/ 1008668 h 1178350"/>
              <a:gd name="connsiteX113" fmla="*/ 3864990 w 4326903"/>
              <a:gd name="connsiteY113" fmla="*/ 1084082 h 1178350"/>
              <a:gd name="connsiteX114" fmla="*/ 3883844 w 4326903"/>
              <a:gd name="connsiteY114" fmla="*/ 1178350 h 1178350"/>
              <a:gd name="connsiteX115" fmla="*/ 3921551 w 4326903"/>
              <a:gd name="connsiteY115" fmla="*/ 1121790 h 1178350"/>
              <a:gd name="connsiteX116" fmla="*/ 3987538 w 4326903"/>
              <a:gd name="connsiteY116" fmla="*/ 1055802 h 1178350"/>
              <a:gd name="connsiteX117" fmla="*/ 4185501 w 4326903"/>
              <a:gd name="connsiteY117" fmla="*/ 1121790 h 1178350"/>
              <a:gd name="connsiteX118" fmla="*/ 4270343 w 4326903"/>
              <a:gd name="connsiteY118" fmla="*/ 1150070 h 1178350"/>
              <a:gd name="connsiteX119" fmla="*/ 4298623 w 4326903"/>
              <a:gd name="connsiteY119" fmla="*/ 1159497 h 1178350"/>
              <a:gd name="connsiteX120" fmla="*/ 4326903 w 4326903"/>
              <a:gd name="connsiteY120" fmla="*/ 1159497 h 1178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4326903" h="1178350">
                <a:moveTo>
                  <a:pt x="0" y="56561"/>
                </a:moveTo>
                <a:cubicBezTo>
                  <a:pt x="15711" y="47134"/>
                  <a:pt x="31597" y="37991"/>
                  <a:pt x="47134" y="28280"/>
                </a:cubicBezTo>
                <a:cubicBezTo>
                  <a:pt x="56742" y="22275"/>
                  <a:pt x="65281" y="14494"/>
                  <a:pt x="75415" y="9427"/>
                </a:cubicBezTo>
                <a:cubicBezTo>
                  <a:pt x="84303" y="4983"/>
                  <a:pt x="94268" y="3142"/>
                  <a:pt x="103695" y="0"/>
                </a:cubicBezTo>
                <a:cubicBezTo>
                  <a:pt x="122549" y="6284"/>
                  <a:pt x="143720" y="7829"/>
                  <a:pt x="160256" y="18853"/>
                </a:cubicBezTo>
                <a:cubicBezTo>
                  <a:pt x="205070" y="48730"/>
                  <a:pt x="177791" y="34126"/>
                  <a:pt x="245097" y="56561"/>
                </a:cubicBezTo>
                <a:lnTo>
                  <a:pt x="273378" y="65987"/>
                </a:lnTo>
                <a:cubicBezTo>
                  <a:pt x="282805" y="69129"/>
                  <a:pt x="291735" y="74892"/>
                  <a:pt x="301658" y="75414"/>
                </a:cubicBezTo>
                <a:lnTo>
                  <a:pt x="480767" y="84841"/>
                </a:lnTo>
                <a:cubicBezTo>
                  <a:pt x="490194" y="87983"/>
                  <a:pt x="499348" y="92112"/>
                  <a:pt x="509048" y="94268"/>
                </a:cubicBezTo>
                <a:cubicBezTo>
                  <a:pt x="527707" y="98414"/>
                  <a:pt x="547476" y="97651"/>
                  <a:pt x="565609" y="103695"/>
                </a:cubicBezTo>
                <a:cubicBezTo>
                  <a:pt x="573882" y="106453"/>
                  <a:pt x="630700" y="150157"/>
                  <a:pt x="631596" y="150829"/>
                </a:cubicBezTo>
                <a:cubicBezTo>
                  <a:pt x="625312" y="160256"/>
                  <a:pt x="620754" y="171098"/>
                  <a:pt x="612743" y="179109"/>
                </a:cubicBezTo>
                <a:cubicBezTo>
                  <a:pt x="541386" y="250466"/>
                  <a:pt x="636850" y="123050"/>
                  <a:pt x="546755" y="235670"/>
                </a:cubicBezTo>
                <a:cubicBezTo>
                  <a:pt x="516747" y="273180"/>
                  <a:pt x="510420" y="282715"/>
                  <a:pt x="499621" y="320511"/>
                </a:cubicBezTo>
                <a:cubicBezTo>
                  <a:pt x="496062" y="332968"/>
                  <a:pt x="493336" y="345649"/>
                  <a:pt x="490194" y="358218"/>
                </a:cubicBezTo>
                <a:cubicBezTo>
                  <a:pt x="495464" y="379298"/>
                  <a:pt x="509293" y="438714"/>
                  <a:pt x="518475" y="452486"/>
                </a:cubicBezTo>
                <a:lnTo>
                  <a:pt x="556182" y="509047"/>
                </a:lnTo>
                <a:cubicBezTo>
                  <a:pt x="559324" y="518474"/>
                  <a:pt x="570053" y="528440"/>
                  <a:pt x="565609" y="537328"/>
                </a:cubicBezTo>
                <a:cubicBezTo>
                  <a:pt x="561165" y="546216"/>
                  <a:pt x="547010" y="544520"/>
                  <a:pt x="537328" y="546754"/>
                </a:cubicBezTo>
                <a:cubicBezTo>
                  <a:pt x="506104" y="553959"/>
                  <a:pt x="474148" y="557836"/>
                  <a:pt x="443060" y="565608"/>
                </a:cubicBezTo>
                <a:lnTo>
                  <a:pt x="405353" y="575035"/>
                </a:lnTo>
                <a:cubicBezTo>
                  <a:pt x="402211" y="584462"/>
                  <a:pt x="400370" y="594427"/>
                  <a:pt x="395926" y="603315"/>
                </a:cubicBezTo>
                <a:cubicBezTo>
                  <a:pt x="390859" y="613449"/>
                  <a:pt x="380053" y="620665"/>
                  <a:pt x="377072" y="631596"/>
                </a:cubicBezTo>
                <a:cubicBezTo>
                  <a:pt x="370406" y="656037"/>
                  <a:pt x="370788" y="681872"/>
                  <a:pt x="367646" y="707010"/>
                </a:cubicBezTo>
                <a:cubicBezTo>
                  <a:pt x="374736" y="763735"/>
                  <a:pt x="361257" y="781308"/>
                  <a:pt x="405353" y="810705"/>
                </a:cubicBezTo>
                <a:cubicBezTo>
                  <a:pt x="413621" y="816217"/>
                  <a:pt x="424745" y="815688"/>
                  <a:pt x="433633" y="820132"/>
                </a:cubicBezTo>
                <a:cubicBezTo>
                  <a:pt x="443767" y="825199"/>
                  <a:pt x="451561" y="834384"/>
                  <a:pt x="461914" y="838985"/>
                </a:cubicBezTo>
                <a:cubicBezTo>
                  <a:pt x="480075" y="847056"/>
                  <a:pt x="518475" y="857839"/>
                  <a:pt x="518475" y="857839"/>
                </a:cubicBezTo>
                <a:cubicBezTo>
                  <a:pt x="562467" y="854697"/>
                  <a:pt x="612010" y="870034"/>
                  <a:pt x="650450" y="848412"/>
                </a:cubicBezTo>
                <a:cubicBezTo>
                  <a:pt x="673034" y="835709"/>
                  <a:pt x="654930" y="794558"/>
                  <a:pt x="669303" y="772998"/>
                </a:cubicBezTo>
                <a:cubicBezTo>
                  <a:pt x="675588" y="763571"/>
                  <a:pt x="683555" y="755070"/>
                  <a:pt x="688157" y="744717"/>
                </a:cubicBezTo>
                <a:cubicBezTo>
                  <a:pt x="696228" y="726557"/>
                  <a:pt x="695987" y="704693"/>
                  <a:pt x="707011" y="688157"/>
                </a:cubicBezTo>
                <a:lnTo>
                  <a:pt x="744718" y="631596"/>
                </a:lnTo>
                <a:cubicBezTo>
                  <a:pt x="747860" y="622169"/>
                  <a:pt x="754145" y="613252"/>
                  <a:pt x="754145" y="603315"/>
                </a:cubicBezTo>
                <a:cubicBezTo>
                  <a:pt x="754145" y="429708"/>
                  <a:pt x="755230" y="495074"/>
                  <a:pt x="735291" y="405352"/>
                </a:cubicBezTo>
                <a:cubicBezTo>
                  <a:pt x="726507" y="365826"/>
                  <a:pt x="723259" y="342589"/>
                  <a:pt x="716437" y="301658"/>
                </a:cubicBezTo>
                <a:cubicBezTo>
                  <a:pt x="719579" y="267093"/>
                  <a:pt x="719832" y="232142"/>
                  <a:pt x="725864" y="197963"/>
                </a:cubicBezTo>
                <a:cubicBezTo>
                  <a:pt x="730795" y="170023"/>
                  <a:pt x="748818" y="129513"/>
                  <a:pt x="763571" y="103695"/>
                </a:cubicBezTo>
                <a:cubicBezTo>
                  <a:pt x="769192" y="93858"/>
                  <a:pt x="773578" y="82492"/>
                  <a:pt x="782425" y="75414"/>
                </a:cubicBezTo>
                <a:cubicBezTo>
                  <a:pt x="790184" y="69207"/>
                  <a:pt x="801278" y="69129"/>
                  <a:pt x="810705" y="65987"/>
                </a:cubicBezTo>
                <a:cubicBezTo>
                  <a:pt x="823274" y="69129"/>
                  <a:pt x="837799" y="67984"/>
                  <a:pt x="848413" y="75414"/>
                </a:cubicBezTo>
                <a:cubicBezTo>
                  <a:pt x="870256" y="90704"/>
                  <a:pt x="883644" y="115977"/>
                  <a:pt x="904974" y="131975"/>
                </a:cubicBezTo>
                <a:cubicBezTo>
                  <a:pt x="917543" y="141402"/>
                  <a:pt x="931571" y="149146"/>
                  <a:pt x="942681" y="160256"/>
                </a:cubicBezTo>
                <a:cubicBezTo>
                  <a:pt x="950692" y="168267"/>
                  <a:pt x="953955" y="180115"/>
                  <a:pt x="961534" y="188536"/>
                </a:cubicBezTo>
                <a:cubicBezTo>
                  <a:pt x="982343" y="211658"/>
                  <a:pt x="1010267" y="228641"/>
                  <a:pt x="1027522" y="254524"/>
                </a:cubicBezTo>
                <a:cubicBezTo>
                  <a:pt x="1040091" y="273377"/>
                  <a:pt x="1055096" y="290817"/>
                  <a:pt x="1065229" y="311084"/>
                </a:cubicBezTo>
                <a:cubicBezTo>
                  <a:pt x="1071514" y="323653"/>
                  <a:pt x="1074146" y="338855"/>
                  <a:pt x="1084083" y="348792"/>
                </a:cubicBezTo>
                <a:cubicBezTo>
                  <a:pt x="1091109" y="355818"/>
                  <a:pt x="1102936" y="355076"/>
                  <a:pt x="1112363" y="358218"/>
                </a:cubicBezTo>
                <a:lnTo>
                  <a:pt x="1197204" y="443060"/>
                </a:lnTo>
                <a:cubicBezTo>
                  <a:pt x="1206631" y="452487"/>
                  <a:pt x="1212838" y="467124"/>
                  <a:pt x="1225485" y="471340"/>
                </a:cubicBezTo>
                <a:lnTo>
                  <a:pt x="1253765" y="480767"/>
                </a:lnTo>
                <a:cubicBezTo>
                  <a:pt x="1315064" y="572713"/>
                  <a:pt x="1216780" y="432088"/>
                  <a:pt x="1310326" y="537328"/>
                </a:cubicBezTo>
                <a:cubicBezTo>
                  <a:pt x="1325380" y="554264"/>
                  <a:pt x="1335464" y="575035"/>
                  <a:pt x="1348033" y="593888"/>
                </a:cubicBezTo>
                <a:cubicBezTo>
                  <a:pt x="1354318" y="603315"/>
                  <a:pt x="1363304" y="611421"/>
                  <a:pt x="1366887" y="622169"/>
                </a:cubicBezTo>
                <a:cubicBezTo>
                  <a:pt x="1370029" y="631596"/>
                  <a:pt x="1370213" y="642606"/>
                  <a:pt x="1376314" y="650449"/>
                </a:cubicBezTo>
                <a:cubicBezTo>
                  <a:pt x="1392684" y="671496"/>
                  <a:pt x="1410690" y="692220"/>
                  <a:pt x="1432875" y="707010"/>
                </a:cubicBezTo>
                <a:cubicBezTo>
                  <a:pt x="1451728" y="719579"/>
                  <a:pt x="1466915" y="742215"/>
                  <a:pt x="1489435" y="744717"/>
                </a:cubicBezTo>
                <a:lnTo>
                  <a:pt x="1574277" y="754144"/>
                </a:lnTo>
                <a:cubicBezTo>
                  <a:pt x="1599415" y="751002"/>
                  <a:pt x="1624357" y="744717"/>
                  <a:pt x="1649691" y="744717"/>
                </a:cubicBezTo>
                <a:cubicBezTo>
                  <a:pt x="1662647" y="744717"/>
                  <a:pt x="1682747" y="742052"/>
                  <a:pt x="1687398" y="754144"/>
                </a:cubicBezTo>
                <a:cubicBezTo>
                  <a:pt x="1700981" y="789460"/>
                  <a:pt x="1685697" y="831101"/>
                  <a:pt x="1696825" y="867266"/>
                </a:cubicBezTo>
                <a:cubicBezTo>
                  <a:pt x="1699747" y="876763"/>
                  <a:pt x="1715361" y="874744"/>
                  <a:pt x="1725105" y="876693"/>
                </a:cubicBezTo>
                <a:cubicBezTo>
                  <a:pt x="1746893" y="881050"/>
                  <a:pt x="1769097" y="882977"/>
                  <a:pt x="1791093" y="886119"/>
                </a:cubicBezTo>
                <a:cubicBezTo>
                  <a:pt x="1871219" y="832704"/>
                  <a:pt x="1747107" y="920679"/>
                  <a:pt x="1857081" y="810705"/>
                </a:cubicBezTo>
                <a:cubicBezTo>
                  <a:pt x="1866508" y="801278"/>
                  <a:pt x="1877176" y="792948"/>
                  <a:pt x="1885361" y="782425"/>
                </a:cubicBezTo>
                <a:cubicBezTo>
                  <a:pt x="1899272" y="764539"/>
                  <a:pt x="1923068" y="725864"/>
                  <a:pt x="1923068" y="725864"/>
                </a:cubicBezTo>
                <a:cubicBezTo>
                  <a:pt x="1932495" y="729006"/>
                  <a:pt x="1944322" y="728265"/>
                  <a:pt x="1951349" y="735291"/>
                </a:cubicBezTo>
                <a:cubicBezTo>
                  <a:pt x="1958375" y="742317"/>
                  <a:pt x="1951888" y="759127"/>
                  <a:pt x="1960776" y="763571"/>
                </a:cubicBezTo>
                <a:cubicBezTo>
                  <a:pt x="1971926" y="769146"/>
                  <a:pt x="2012573" y="738466"/>
                  <a:pt x="2017336" y="735291"/>
                </a:cubicBezTo>
                <a:cubicBezTo>
                  <a:pt x="2039332" y="741575"/>
                  <a:pt x="2061825" y="746326"/>
                  <a:pt x="2083324" y="754144"/>
                </a:cubicBezTo>
                <a:cubicBezTo>
                  <a:pt x="2143908" y="776175"/>
                  <a:pt x="2099064" y="766727"/>
                  <a:pt x="2149312" y="791851"/>
                </a:cubicBezTo>
                <a:cubicBezTo>
                  <a:pt x="2158200" y="796295"/>
                  <a:pt x="2168906" y="796452"/>
                  <a:pt x="2177592" y="801278"/>
                </a:cubicBezTo>
                <a:cubicBezTo>
                  <a:pt x="2197400" y="812282"/>
                  <a:pt x="2212657" y="831819"/>
                  <a:pt x="2234153" y="838985"/>
                </a:cubicBezTo>
                <a:cubicBezTo>
                  <a:pt x="2274724" y="852509"/>
                  <a:pt x="2252793" y="846002"/>
                  <a:pt x="2300141" y="857839"/>
                </a:cubicBezTo>
                <a:cubicBezTo>
                  <a:pt x="2296999" y="873550"/>
                  <a:pt x="2294600" y="889429"/>
                  <a:pt x="2290714" y="904973"/>
                </a:cubicBezTo>
                <a:cubicBezTo>
                  <a:pt x="2288304" y="914613"/>
                  <a:pt x="2271543" y="931304"/>
                  <a:pt x="2281287" y="933253"/>
                </a:cubicBezTo>
                <a:cubicBezTo>
                  <a:pt x="2300774" y="937151"/>
                  <a:pt x="2337848" y="914400"/>
                  <a:pt x="2337848" y="914400"/>
                </a:cubicBezTo>
                <a:cubicBezTo>
                  <a:pt x="2358699" y="893548"/>
                  <a:pt x="2368157" y="880392"/>
                  <a:pt x="2394409" y="867266"/>
                </a:cubicBezTo>
                <a:cubicBezTo>
                  <a:pt x="2403297" y="862822"/>
                  <a:pt x="2413262" y="860981"/>
                  <a:pt x="2422689" y="857839"/>
                </a:cubicBezTo>
                <a:cubicBezTo>
                  <a:pt x="2429792" y="859023"/>
                  <a:pt x="2502894" y="869661"/>
                  <a:pt x="2516957" y="876693"/>
                </a:cubicBezTo>
                <a:cubicBezTo>
                  <a:pt x="2537224" y="886827"/>
                  <a:pt x="2554664" y="901831"/>
                  <a:pt x="2573518" y="914400"/>
                </a:cubicBezTo>
                <a:lnTo>
                  <a:pt x="2601798" y="933253"/>
                </a:lnTo>
                <a:cubicBezTo>
                  <a:pt x="2611225" y="939538"/>
                  <a:pt x="2618788" y="951166"/>
                  <a:pt x="2630079" y="952107"/>
                </a:cubicBezTo>
                <a:lnTo>
                  <a:pt x="2743200" y="961534"/>
                </a:lnTo>
                <a:cubicBezTo>
                  <a:pt x="2753048" y="968099"/>
                  <a:pt x="2784151" y="992415"/>
                  <a:pt x="2799761" y="989814"/>
                </a:cubicBezTo>
                <a:cubicBezTo>
                  <a:pt x="2810937" y="987952"/>
                  <a:pt x="2819338" y="978214"/>
                  <a:pt x="2828042" y="970961"/>
                </a:cubicBezTo>
                <a:cubicBezTo>
                  <a:pt x="2900630" y="910471"/>
                  <a:pt x="2814383" y="970639"/>
                  <a:pt x="2884602" y="923827"/>
                </a:cubicBezTo>
                <a:cubicBezTo>
                  <a:pt x="2949431" y="967046"/>
                  <a:pt x="2919667" y="968699"/>
                  <a:pt x="2969444" y="952107"/>
                </a:cubicBezTo>
                <a:cubicBezTo>
                  <a:pt x="2978871" y="945822"/>
                  <a:pt x="2986614" y="931031"/>
                  <a:pt x="2997724" y="933253"/>
                </a:cubicBezTo>
                <a:cubicBezTo>
                  <a:pt x="3008834" y="935475"/>
                  <a:pt x="3010957" y="951697"/>
                  <a:pt x="3016578" y="961534"/>
                </a:cubicBezTo>
                <a:cubicBezTo>
                  <a:pt x="3046018" y="1013055"/>
                  <a:pt x="3019288" y="988479"/>
                  <a:pt x="3063712" y="1018095"/>
                </a:cubicBezTo>
                <a:cubicBezTo>
                  <a:pt x="3081739" y="1072179"/>
                  <a:pt x="3060228" y="1021697"/>
                  <a:pt x="3101419" y="1074656"/>
                </a:cubicBezTo>
                <a:cubicBezTo>
                  <a:pt x="3160639" y="1150795"/>
                  <a:pt x="3112658" y="1113570"/>
                  <a:pt x="3167406" y="1150070"/>
                </a:cubicBezTo>
                <a:cubicBezTo>
                  <a:pt x="3173691" y="1140643"/>
                  <a:pt x="3177413" y="1128867"/>
                  <a:pt x="3186260" y="1121790"/>
                </a:cubicBezTo>
                <a:cubicBezTo>
                  <a:pt x="3210268" y="1102584"/>
                  <a:pt x="3247836" y="1117912"/>
                  <a:pt x="3271101" y="1121790"/>
                </a:cubicBezTo>
                <a:cubicBezTo>
                  <a:pt x="3274243" y="1109221"/>
                  <a:pt x="3275424" y="1095991"/>
                  <a:pt x="3280528" y="1084082"/>
                </a:cubicBezTo>
                <a:cubicBezTo>
                  <a:pt x="3284991" y="1073669"/>
                  <a:pt x="3293761" y="1065639"/>
                  <a:pt x="3299382" y="1055802"/>
                </a:cubicBezTo>
                <a:cubicBezTo>
                  <a:pt x="3306354" y="1043601"/>
                  <a:pt x="3311154" y="1030233"/>
                  <a:pt x="3318235" y="1018095"/>
                </a:cubicBezTo>
                <a:cubicBezTo>
                  <a:pt x="3333172" y="992489"/>
                  <a:pt x="3355994" y="970803"/>
                  <a:pt x="3365369" y="942680"/>
                </a:cubicBezTo>
                <a:cubicBezTo>
                  <a:pt x="3379012" y="901752"/>
                  <a:pt x="3367770" y="921426"/>
                  <a:pt x="3403077" y="886119"/>
                </a:cubicBezTo>
                <a:cubicBezTo>
                  <a:pt x="3425513" y="818811"/>
                  <a:pt x="3410906" y="846094"/>
                  <a:pt x="3440784" y="801278"/>
                </a:cubicBezTo>
                <a:cubicBezTo>
                  <a:pt x="3473778" y="823275"/>
                  <a:pt x="3491059" y="829559"/>
                  <a:pt x="3506771" y="876693"/>
                </a:cubicBezTo>
                <a:lnTo>
                  <a:pt x="3525625" y="933253"/>
                </a:lnTo>
                <a:lnTo>
                  <a:pt x="3582186" y="848412"/>
                </a:lnTo>
                <a:lnTo>
                  <a:pt x="3601039" y="820132"/>
                </a:lnTo>
                <a:cubicBezTo>
                  <a:pt x="3610466" y="823274"/>
                  <a:pt x="3621052" y="824047"/>
                  <a:pt x="3629320" y="829559"/>
                </a:cubicBezTo>
                <a:cubicBezTo>
                  <a:pt x="3640412" y="836954"/>
                  <a:pt x="3647359" y="849305"/>
                  <a:pt x="3657600" y="857839"/>
                </a:cubicBezTo>
                <a:cubicBezTo>
                  <a:pt x="3666304" y="865092"/>
                  <a:pt x="3676454" y="870408"/>
                  <a:pt x="3685881" y="876693"/>
                </a:cubicBezTo>
                <a:cubicBezTo>
                  <a:pt x="3715289" y="861989"/>
                  <a:pt x="3728290" y="845263"/>
                  <a:pt x="3761295" y="867266"/>
                </a:cubicBezTo>
                <a:cubicBezTo>
                  <a:pt x="3770722" y="873550"/>
                  <a:pt x="3773864" y="886119"/>
                  <a:pt x="3780149" y="895546"/>
                </a:cubicBezTo>
                <a:cubicBezTo>
                  <a:pt x="3796742" y="945324"/>
                  <a:pt x="3784063" y="915556"/>
                  <a:pt x="3827283" y="980387"/>
                </a:cubicBezTo>
                <a:lnTo>
                  <a:pt x="3846136" y="1008668"/>
                </a:lnTo>
                <a:cubicBezTo>
                  <a:pt x="3852421" y="1033806"/>
                  <a:pt x="3861325" y="1058431"/>
                  <a:pt x="3864990" y="1084082"/>
                </a:cubicBezTo>
                <a:cubicBezTo>
                  <a:pt x="3875822" y="1159907"/>
                  <a:pt x="3867390" y="1128991"/>
                  <a:pt x="3883844" y="1178350"/>
                </a:cubicBezTo>
                <a:cubicBezTo>
                  <a:pt x="3901871" y="1124264"/>
                  <a:pt x="3880359" y="1174750"/>
                  <a:pt x="3921551" y="1121790"/>
                </a:cubicBezTo>
                <a:cubicBezTo>
                  <a:pt x="3974495" y="1053719"/>
                  <a:pt x="3933497" y="1073816"/>
                  <a:pt x="3987538" y="1055802"/>
                </a:cubicBezTo>
                <a:lnTo>
                  <a:pt x="4185501" y="1121790"/>
                </a:lnTo>
                <a:lnTo>
                  <a:pt x="4270343" y="1150070"/>
                </a:lnTo>
                <a:cubicBezTo>
                  <a:pt x="4279770" y="1153212"/>
                  <a:pt x="4288686" y="1159497"/>
                  <a:pt x="4298623" y="1159497"/>
                </a:cubicBezTo>
                <a:lnTo>
                  <a:pt x="4326903" y="1159497"/>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5524107" y="2573549"/>
            <a:ext cx="3246718" cy="276999"/>
          </a:xfrm>
          <a:prstGeom prst="rect">
            <a:avLst/>
          </a:prstGeom>
          <a:noFill/>
        </p:spPr>
        <p:txBody>
          <a:bodyPr wrap="square" rtlCol="0">
            <a:spAutoFit/>
          </a:bodyPr>
          <a:lstStyle/>
          <a:p>
            <a:r>
              <a:rPr kumimoji="1" lang="ja-JP" altLang="en-US" sz="1200" dirty="0">
                <a:solidFill>
                  <a:schemeClr val="bg1"/>
                </a:solidFill>
                <a:latin typeface="メイリオ" panose="020B0604030504040204" pitchFamily="50" charset="-128"/>
                <a:ea typeface="メイリオ" panose="020B0604030504040204" pitchFamily="50" charset="-128"/>
              </a:rPr>
              <a:t>↓上側の形状を取得（オーバーハング対応）</a:t>
            </a:r>
          </a:p>
        </p:txBody>
      </p:sp>
      <p:sp>
        <p:nvSpPr>
          <p:cNvPr id="19" name="テキスト ボックス 18"/>
          <p:cNvSpPr txBox="1"/>
          <p:nvPr/>
        </p:nvSpPr>
        <p:spPr>
          <a:xfrm>
            <a:off x="4572000" y="4547398"/>
            <a:ext cx="3091992" cy="276999"/>
          </a:xfrm>
          <a:prstGeom prst="rect">
            <a:avLst/>
          </a:prstGeom>
          <a:noFill/>
        </p:spPr>
        <p:txBody>
          <a:bodyPr wrap="square" rtlCol="0">
            <a:spAutoFit/>
          </a:bodyPr>
          <a:lstStyle/>
          <a:p>
            <a:r>
              <a:rPr kumimoji="1" lang="ja-JP" altLang="en-US" sz="1200" dirty="0">
                <a:solidFill>
                  <a:schemeClr val="bg1"/>
                </a:solidFill>
                <a:latin typeface="メイリオ" panose="020B0604030504040204" pitchFamily="50" charset="-128"/>
                <a:ea typeface="メイリオ" panose="020B0604030504040204" pitchFamily="50" charset="-128"/>
              </a:rPr>
              <a:t>↑　下側の形状を取得（地表面を取得）</a:t>
            </a:r>
          </a:p>
        </p:txBody>
      </p:sp>
      <p:pic>
        <p:nvPicPr>
          <p:cNvPr id="21" name="図 20">
            <a:extLst>
              <a:ext uri="{FF2B5EF4-FFF2-40B4-BE49-F238E27FC236}">
                <a16:creationId xmlns:a16="http://schemas.microsoft.com/office/drawing/2014/main" id="{B957619B-73D9-403C-AD79-A730FEAC9C6E}"/>
              </a:ext>
            </a:extLst>
          </p:cNvPr>
          <p:cNvPicPr>
            <a:picLocks noChangeAspect="1"/>
          </p:cNvPicPr>
          <p:nvPr/>
        </p:nvPicPr>
        <p:blipFill>
          <a:blip r:embed="rId6"/>
          <a:stretch>
            <a:fillRect/>
          </a:stretch>
        </p:blipFill>
        <p:spPr>
          <a:xfrm>
            <a:off x="3391782" y="5171144"/>
            <a:ext cx="1717410" cy="1376943"/>
          </a:xfrm>
          <a:prstGeom prst="rect">
            <a:avLst/>
          </a:prstGeom>
        </p:spPr>
      </p:pic>
      <p:pic>
        <p:nvPicPr>
          <p:cNvPr id="22" name="図 21">
            <a:extLst>
              <a:ext uri="{FF2B5EF4-FFF2-40B4-BE49-F238E27FC236}">
                <a16:creationId xmlns:a16="http://schemas.microsoft.com/office/drawing/2014/main" id="{5233E780-62F5-4C2F-AE39-C4F1866A4614}"/>
              </a:ext>
            </a:extLst>
          </p:cNvPr>
          <p:cNvPicPr>
            <a:picLocks noChangeAspect="1"/>
          </p:cNvPicPr>
          <p:nvPr/>
        </p:nvPicPr>
        <p:blipFill>
          <a:blip r:embed="rId7"/>
          <a:stretch>
            <a:fillRect/>
          </a:stretch>
        </p:blipFill>
        <p:spPr>
          <a:xfrm>
            <a:off x="7287075" y="5236330"/>
            <a:ext cx="1808967" cy="1254165"/>
          </a:xfrm>
          <a:prstGeom prst="rect">
            <a:avLst/>
          </a:prstGeom>
        </p:spPr>
      </p:pic>
      <p:pic>
        <p:nvPicPr>
          <p:cNvPr id="23" name="図 22">
            <a:extLst>
              <a:ext uri="{FF2B5EF4-FFF2-40B4-BE49-F238E27FC236}">
                <a16:creationId xmlns:a16="http://schemas.microsoft.com/office/drawing/2014/main" id="{97764361-563E-4275-8437-FD4BB5C43A1E}"/>
              </a:ext>
            </a:extLst>
          </p:cNvPr>
          <p:cNvPicPr>
            <a:picLocks noChangeAspect="1"/>
          </p:cNvPicPr>
          <p:nvPr/>
        </p:nvPicPr>
        <p:blipFill>
          <a:blip r:embed="rId8"/>
          <a:stretch>
            <a:fillRect/>
          </a:stretch>
        </p:blipFill>
        <p:spPr>
          <a:xfrm>
            <a:off x="5109192" y="5199811"/>
            <a:ext cx="2154153" cy="1272219"/>
          </a:xfrm>
          <a:prstGeom prst="rect">
            <a:avLst/>
          </a:prstGeom>
        </p:spPr>
      </p:pic>
      <p:sp>
        <p:nvSpPr>
          <p:cNvPr id="24" name="テキスト ボックス 23"/>
          <p:cNvSpPr txBox="1"/>
          <p:nvPr/>
        </p:nvSpPr>
        <p:spPr>
          <a:xfrm>
            <a:off x="7212253" y="6271088"/>
            <a:ext cx="1883789" cy="276999"/>
          </a:xfrm>
          <a:prstGeom prst="rect">
            <a:avLst/>
          </a:prstGeom>
          <a:noFill/>
        </p:spPr>
        <p:txBody>
          <a:bodyPr wrap="square" rtlCol="0">
            <a:spAutoFit/>
          </a:bodyPr>
          <a:lstStyle/>
          <a:p>
            <a:r>
              <a:rPr kumimoji="1" lang="ja-JP" altLang="en-US" sz="1200" dirty="0">
                <a:solidFill>
                  <a:schemeClr val="bg1"/>
                </a:solidFill>
                <a:latin typeface="メイリオ" panose="020B0604030504040204" pitchFamily="50" charset="-128"/>
                <a:ea typeface="メイリオ" panose="020B0604030504040204" pitchFamily="50" charset="-128"/>
              </a:rPr>
              <a:t>トンネル形状断面取得</a:t>
            </a:r>
          </a:p>
        </p:txBody>
      </p:sp>
    </p:spTree>
    <p:extLst>
      <p:ext uri="{BB962C8B-B14F-4D97-AF65-F5344CB8AC3E}">
        <p14:creationId xmlns:p14="http://schemas.microsoft.com/office/powerpoint/2010/main" val="8015593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タイトル 7">
            <a:extLst>
              <a:ext uri="{FF2B5EF4-FFF2-40B4-BE49-F238E27FC236}">
                <a16:creationId xmlns:a16="http://schemas.microsoft.com/office/drawing/2014/main" id="{B2F35CEE-E86E-454C-86C0-FAF03B338C92}"/>
              </a:ext>
            </a:extLst>
          </p:cNvPr>
          <p:cNvSpPr>
            <a:spLocks noGrp="1"/>
          </p:cNvSpPr>
          <p:nvPr>
            <p:ph type="title"/>
          </p:nvPr>
        </p:nvSpPr>
        <p:spPr>
          <a:xfrm>
            <a:off x="0" y="141403"/>
            <a:ext cx="9144000" cy="459006"/>
          </a:xfrm>
        </p:spPr>
        <p:txBody>
          <a:bodyPr>
            <a:noAutofit/>
          </a:bodyPr>
          <a:lstStyle/>
          <a:p>
            <a:pPr lvl="0" algn="ctr">
              <a:lnSpc>
                <a:spcPct val="100000"/>
              </a:lnSpc>
              <a:spcBef>
                <a:spcPts val="0"/>
              </a:spcBef>
            </a:pPr>
            <a:r>
              <a:rPr lang="ja-JP" altLang="en-US" sz="2600" b="1" dirty="0">
                <a:solidFill>
                  <a:schemeClr val="bg1"/>
                </a:solidFill>
                <a:latin typeface="メイリオ" panose="020B0604030504040204" pitchFamily="50" charset="-128"/>
                <a:ea typeface="メイリオ" panose="020B0604030504040204" pitchFamily="50" charset="-128"/>
                <a:cs typeface="+mn-cs"/>
              </a:rPr>
              <a:t>土量算出</a:t>
            </a:r>
          </a:p>
        </p:txBody>
      </p:sp>
      <p:sp>
        <p:nvSpPr>
          <p:cNvPr id="14" name="テキスト ボックス 13">
            <a:extLst>
              <a:ext uri="{FF2B5EF4-FFF2-40B4-BE49-F238E27FC236}">
                <a16:creationId xmlns:a16="http://schemas.microsoft.com/office/drawing/2014/main" id="{70ECFB49-0EBE-4F90-9328-9D1C3AB6E057}"/>
              </a:ext>
            </a:extLst>
          </p:cNvPr>
          <p:cNvSpPr txBox="1"/>
          <p:nvPr/>
        </p:nvSpPr>
        <p:spPr>
          <a:xfrm>
            <a:off x="536686" y="743997"/>
            <a:ext cx="8559419" cy="461665"/>
          </a:xfrm>
          <a:prstGeom prst="rect">
            <a:avLst/>
          </a:prstGeom>
          <a:noFill/>
        </p:spPr>
        <p:txBody>
          <a:bodyPr wrap="square" rtlCol="0">
            <a:spAutoFit/>
          </a:bodyPr>
          <a:lstStyle/>
          <a:p>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3D</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点群データで基準面と比較面を重畳させ、たい積算出</a:t>
            </a:r>
          </a:p>
        </p:txBody>
      </p:sp>
      <p:pic>
        <p:nvPicPr>
          <p:cNvPr id="16" name="図 15">
            <a:extLst>
              <a:ext uri="{FF2B5EF4-FFF2-40B4-BE49-F238E27FC236}">
                <a16:creationId xmlns:a16="http://schemas.microsoft.com/office/drawing/2014/main" id="{C290CF2F-7275-4EA6-9399-4163BB6F00FF}"/>
              </a:ext>
            </a:extLst>
          </p:cNvPr>
          <p:cNvPicPr>
            <a:picLocks noChangeAspect="1"/>
          </p:cNvPicPr>
          <p:nvPr/>
        </p:nvPicPr>
        <p:blipFill>
          <a:blip r:embed="rId2"/>
          <a:stretch>
            <a:fillRect/>
          </a:stretch>
        </p:blipFill>
        <p:spPr>
          <a:xfrm>
            <a:off x="82110" y="1283693"/>
            <a:ext cx="2757289" cy="2552415"/>
          </a:xfrm>
          <a:prstGeom prst="rect">
            <a:avLst/>
          </a:prstGeom>
        </p:spPr>
      </p:pic>
      <p:sp>
        <p:nvSpPr>
          <p:cNvPr id="17" name="テキスト ボックス 16">
            <a:extLst>
              <a:ext uri="{FF2B5EF4-FFF2-40B4-BE49-F238E27FC236}">
                <a16:creationId xmlns:a16="http://schemas.microsoft.com/office/drawing/2014/main" id="{4019280E-B633-4398-B0F7-BF7463C00765}"/>
              </a:ext>
            </a:extLst>
          </p:cNvPr>
          <p:cNvSpPr txBox="1"/>
          <p:nvPr/>
        </p:nvSpPr>
        <p:spPr>
          <a:xfrm>
            <a:off x="274187" y="1333072"/>
            <a:ext cx="877163" cy="369332"/>
          </a:xfrm>
          <a:prstGeom prst="rect">
            <a:avLst/>
          </a:prstGeom>
          <a:solidFill>
            <a:schemeClr val="bg1"/>
          </a:solidFill>
        </p:spPr>
        <p:txBody>
          <a:bodyPr wrap="none" rtlCol="0">
            <a:spAutoFit/>
          </a:bodyPr>
          <a:lstStyle/>
          <a:p>
            <a:r>
              <a:rPr kumimoji="1" lang="ja-JP" altLang="en-US" dirty="0">
                <a:solidFill>
                  <a:srgbClr val="FF0000"/>
                </a:solidFill>
                <a:latin typeface="メイリオ" panose="020B0604030504040204" pitchFamily="50" charset="-128"/>
                <a:ea typeface="メイリオ" panose="020B0604030504040204" pitchFamily="50" charset="-128"/>
              </a:rPr>
              <a:t>基準面</a:t>
            </a:r>
          </a:p>
        </p:txBody>
      </p:sp>
      <p:pic>
        <p:nvPicPr>
          <p:cNvPr id="18" name="図 17">
            <a:extLst>
              <a:ext uri="{FF2B5EF4-FFF2-40B4-BE49-F238E27FC236}">
                <a16:creationId xmlns:a16="http://schemas.microsoft.com/office/drawing/2014/main" id="{CD4EEF75-2ED7-4BB3-98AF-B10B5D478648}"/>
              </a:ext>
            </a:extLst>
          </p:cNvPr>
          <p:cNvPicPr>
            <a:picLocks noChangeAspect="1"/>
          </p:cNvPicPr>
          <p:nvPr/>
        </p:nvPicPr>
        <p:blipFill>
          <a:blip r:embed="rId3"/>
          <a:stretch>
            <a:fillRect/>
          </a:stretch>
        </p:blipFill>
        <p:spPr>
          <a:xfrm>
            <a:off x="3281796" y="1283693"/>
            <a:ext cx="2664297" cy="2552414"/>
          </a:xfrm>
          <a:prstGeom prst="rect">
            <a:avLst/>
          </a:prstGeom>
        </p:spPr>
      </p:pic>
      <p:sp>
        <p:nvSpPr>
          <p:cNvPr id="19" name="テキスト ボックス 18">
            <a:extLst>
              <a:ext uri="{FF2B5EF4-FFF2-40B4-BE49-F238E27FC236}">
                <a16:creationId xmlns:a16="http://schemas.microsoft.com/office/drawing/2014/main" id="{F8D3453C-4ECB-4AC6-B2D8-7FB72EB95323}"/>
              </a:ext>
            </a:extLst>
          </p:cNvPr>
          <p:cNvSpPr txBox="1"/>
          <p:nvPr/>
        </p:nvSpPr>
        <p:spPr>
          <a:xfrm>
            <a:off x="3404893" y="1333071"/>
            <a:ext cx="935932" cy="369332"/>
          </a:xfrm>
          <a:prstGeom prst="rect">
            <a:avLst/>
          </a:prstGeom>
          <a:solidFill>
            <a:schemeClr val="bg1"/>
          </a:solidFill>
        </p:spPr>
        <p:txBody>
          <a:bodyPr wrap="square" rtlCol="0">
            <a:spAutoFit/>
          </a:bodyPr>
          <a:lstStyle/>
          <a:p>
            <a:r>
              <a:rPr lang="ja-JP" altLang="en-US" dirty="0">
                <a:solidFill>
                  <a:srgbClr val="FF0000"/>
                </a:solidFill>
                <a:latin typeface="メイリオ" panose="020B0604030504040204" pitchFamily="50" charset="-128"/>
                <a:ea typeface="メイリオ" panose="020B0604030504040204" pitchFamily="50" charset="-128"/>
              </a:rPr>
              <a:t>比較</a:t>
            </a:r>
            <a:r>
              <a:rPr kumimoji="1" lang="ja-JP" altLang="en-US" dirty="0">
                <a:solidFill>
                  <a:srgbClr val="FF0000"/>
                </a:solidFill>
                <a:latin typeface="メイリオ" panose="020B0604030504040204" pitchFamily="50" charset="-128"/>
                <a:ea typeface="メイリオ" panose="020B0604030504040204" pitchFamily="50" charset="-128"/>
              </a:rPr>
              <a:t>面</a:t>
            </a:r>
          </a:p>
        </p:txBody>
      </p:sp>
      <p:pic>
        <p:nvPicPr>
          <p:cNvPr id="20" name="図 19">
            <a:extLst>
              <a:ext uri="{FF2B5EF4-FFF2-40B4-BE49-F238E27FC236}">
                <a16:creationId xmlns:a16="http://schemas.microsoft.com/office/drawing/2014/main" id="{B12F4543-A316-458A-9978-6E1F06184109}"/>
              </a:ext>
            </a:extLst>
          </p:cNvPr>
          <p:cNvPicPr>
            <a:picLocks noChangeAspect="1"/>
          </p:cNvPicPr>
          <p:nvPr/>
        </p:nvPicPr>
        <p:blipFill>
          <a:blip r:embed="rId4"/>
          <a:stretch>
            <a:fillRect/>
          </a:stretch>
        </p:blipFill>
        <p:spPr>
          <a:xfrm>
            <a:off x="6388490" y="1283694"/>
            <a:ext cx="2664297" cy="2552414"/>
          </a:xfrm>
          <a:prstGeom prst="rect">
            <a:avLst/>
          </a:prstGeom>
        </p:spPr>
      </p:pic>
      <p:sp>
        <p:nvSpPr>
          <p:cNvPr id="21" name="テキスト ボックス 20">
            <a:extLst>
              <a:ext uri="{FF2B5EF4-FFF2-40B4-BE49-F238E27FC236}">
                <a16:creationId xmlns:a16="http://schemas.microsoft.com/office/drawing/2014/main" id="{6F7C62E3-5E31-40CC-9A34-F4A645B1A162}"/>
              </a:ext>
            </a:extLst>
          </p:cNvPr>
          <p:cNvSpPr txBox="1"/>
          <p:nvPr/>
        </p:nvSpPr>
        <p:spPr>
          <a:xfrm>
            <a:off x="2716353" y="2205957"/>
            <a:ext cx="720080" cy="707886"/>
          </a:xfrm>
          <a:prstGeom prst="rect">
            <a:avLst/>
          </a:prstGeom>
          <a:noFill/>
        </p:spPr>
        <p:txBody>
          <a:bodyPr wrap="square" rtlCol="0">
            <a:spAutoFit/>
          </a:bodyPr>
          <a:lstStyle/>
          <a:p>
            <a:r>
              <a:rPr kumimoji="1" lang="ja-JP" altLang="en-US" sz="4000" dirty="0">
                <a:solidFill>
                  <a:srgbClr val="FF0000"/>
                </a:solidFill>
                <a:latin typeface="メイリオ" panose="020B0604030504040204" pitchFamily="50" charset="-128"/>
                <a:ea typeface="メイリオ" panose="020B0604030504040204" pitchFamily="50" charset="-128"/>
              </a:rPr>
              <a:t>＋</a:t>
            </a:r>
          </a:p>
        </p:txBody>
      </p:sp>
      <p:sp>
        <p:nvSpPr>
          <p:cNvPr id="22" name="テキスト ボックス 21">
            <a:extLst>
              <a:ext uri="{FF2B5EF4-FFF2-40B4-BE49-F238E27FC236}">
                <a16:creationId xmlns:a16="http://schemas.microsoft.com/office/drawing/2014/main" id="{7A23C9CC-3D6C-49BE-8F6B-E9555032299E}"/>
              </a:ext>
            </a:extLst>
          </p:cNvPr>
          <p:cNvSpPr txBox="1"/>
          <p:nvPr/>
        </p:nvSpPr>
        <p:spPr>
          <a:xfrm>
            <a:off x="5818648" y="2199987"/>
            <a:ext cx="504056" cy="707886"/>
          </a:xfrm>
          <a:prstGeom prst="rect">
            <a:avLst/>
          </a:prstGeom>
          <a:noFill/>
        </p:spPr>
        <p:txBody>
          <a:bodyPr wrap="square" rtlCol="0">
            <a:spAutoFit/>
          </a:bodyPr>
          <a:lstStyle/>
          <a:p>
            <a:r>
              <a:rPr kumimoji="1" lang="ja-JP" altLang="en-US" sz="4000" dirty="0">
                <a:solidFill>
                  <a:srgbClr val="FF0000"/>
                </a:solidFill>
                <a:latin typeface="メイリオ" panose="020B0604030504040204" pitchFamily="50" charset="-128"/>
                <a:ea typeface="メイリオ" panose="020B0604030504040204" pitchFamily="50" charset="-128"/>
              </a:rPr>
              <a:t>→</a:t>
            </a:r>
          </a:p>
        </p:txBody>
      </p:sp>
      <p:pic>
        <p:nvPicPr>
          <p:cNvPr id="23" name="図 22">
            <a:extLst>
              <a:ext uri="{FF2B5EF4-FFF2-40B4-BE49-F238E27FC236}">
                <a16:creationId xmlns:a16="http://schemas.microsoft.com/office/drawing/2014/main" id="{D00F7245-E3E8-4AB0-A34C-650EA129243D}"/>
              </a:ext>
            </a:extLst>
          </p:cNvPr>
          <p:cNvPicPr>
            <a:picLocks noChangeAspect="1"/>
          </p:cNvPicPr>
          <p:nvPr/>
        </p:nvPicPr>
        <p:blipFill>
          <a:blip r:embed="rId5"/>
          <a:stretch>
            <a:fillRect/>
          </a:stretch>
        </p:blipFill>
        <p:spPr>
          <a:xfrm>
            <a:off x="113926" y="4091182"/>
            <a:ext cx="1766323" cy="2332375"/>
          </a:xfrm>
          <a:prstGeom prst="rect">
            <a:avLst/>
          </a:prstGeom>
        </p:spPr>
      </p:pic>
      <p:pic>
        <p:nvPicPr>
          <p:cNvPr id="24" name="図 23">
            <a:extLst>
              <a:ext uri="{FF2B5EF4-FFF2-40B4-BE49-F238E27FC236}">
                <a16:creationId xmlns:a16="http://schemas.microsoft.com/office/drawing/2014/main" id="{E8F6D2ED-B344-42BC-AD04-904229431473}"/>
              </a:ext>
            </a:extLst>
          </p:cNvPr>
          <p:cNvPicPr>
            <a:picLocks noChangeAspect="1"/>
          </p:cNvPicPr>
          <p:nvPr/>
        </p:nvPicPr>
        <p:blipFill>
          <a:blip r:embed="rId6"/>
          <a:stretch>
            <a:fillRect/>
          </a:stretch>
        </p:blipFill>
        <p:spPr>
          <a:xfrm>
            <a:off x="1956468" y="4331680"/>
            <a:ext cx="3518080" cy="2091877"/>
          </a:xfrm>
          <a:prstGeom prst="rect">
            <a:avLst/>
          </a:prstGeom>
        </p:spPr>
      </p:pic>
      <p:pic>
        <p:nvPicPr>
          <p:cNvPr id="25" name="図 24">
            <a:extLst>
              <a:ext uri="{FF2B5EF4-FFF2-40B4-BE49-F238E27FC236}">
                <a16:creationId xmlns:a16="http://schemas.microsoft.com/office/drawing/2014/main" id="{35AC4427-8613-4E25-91BC-2E4F5B29F2BA}"/>
              </a:ext>
            </a:extLst>
          </p:cNvPr>
          <p:cNvPicPr>
            <a:picLocks noChangeAspect="1"/>
          </p:cNvPicPr>
          <p:nvPr/>
        </p:nvPicPr>
        <p:blipFill>
          <a:blip r:embed="rId7"/>
          <a:stretch>
            <a:fillRect/>
          </a:stretch>
        </p:blipFill>
        <p:spPr>
          <a:xfrm>
            <a:off x="5534707" y="4331680"/>
            <a:ext cx="3518080" cy="2091877"/>
          </a:xfrm>
          <a:prstGeom prst="rect">
            <a:avLst/>
          </a:prstGeom>
        </p:spPr>
      </p:pic>
      <p:sp>
        <p:nvSpPr>
          <p:cNvPr id="26" name="テキスト ボックス 25">
            <a:extLst>
              <a:ext uri="{FF2B5EF4-FFF2-40B4-BE49-F238E27FC236}">
                <a16:creationId xmlns:a16="http://schemas.microsoft.com/office/drawing/2014/main" id="{681B0126-BD20-4158-A421-1DB006EE5FB5}"/>
              </a:ext>
            </a:extLst>
          </p:cNvPr>
          <p:cNvSpPr txBox="1"/>
          <p:nvPr/>
        </p:nvSpPr>
        <p:spPr>
          <a:xfrm>
            <a:off x="2384360" y="3971049"/>
            <a:ext cx="4108817" cy="369332"/>
          </a:xfrm>
          <a:prstGeom prst="rect">
            <a:avLst/>
          </a:prstGeom>
          <a:noFill/>
        </p:spPr>
        <p:txBody>
          <a:bodyPr wrap="none" rtlCol="0">
            <a:spAutoFit/>
          </a:bodyPr>
          <a:lstStyle/>
          <a:p>
            <a:r>
              <a:rPr kumimoji="1" lang="en-US" altLang="ja-JP" dirty="0">
                <a:solidFill>
                  <a:srgbClr val="FF0000"/>
                </a:solidFill>
                <a:latin typeface="メイリオ" panose="020B0604030504040204" pitchFamily="50" charset="-128"/>
                <a:ea typeface="メイリオ" panose="020B0604030504040204" pitchFamily="50" charset="-128"/>
              </a:rPr>
              <a:t>【</a:t>
            </a:r>
            <a:r>
              <a:rPr kumimoji="1" lang="ja-JP" altLang="en-US" dirty="0">
                <a:solidFill>
                  <a:srgbClr val="FF0000"/>
                </a:solidFill>
                <a:latin typeface="メイリオ" panose="020B0604030504040204" pitchFamily="50" charset="-128"/>
                <a:ea typeface="メイリオ" panose="020B0604030504040204" pitchFamily="50" charset="-128"/>
              </a:rPr>
              <a:t>机上で、切盛り土量を瞬時に算出</a:t>
            </a:r>
            <a:r>
              <a:rPr kumimoji="1" lang="en-US" altLang="ja-JP" dirty="0">
                <a:solidFill>
                  <a:srgbClr val="FF0000"/>
                </a:solidFill>
                <a:latin typeface="メイリオ" panose="020B0604030504040204" pitchFamily="50" charset="-128"/>
                <a:ea typeface="メイリオ" panose="020B0604030504040204" pitchFamily="50" charset="-128"/>
              </a:rPr>
              <a:t>】</a:t>
            </a:r>
            <a:endParaRPr kumimoji="1" lang="ja-JP" altLang="en-US" dirty="0">
              <a:solidFill>
                <a:srgbClr val="FF0000"/>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299793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25DF894-8FF3-4E66-AB04-395FE9845904}"/>
              </a:ext>
            </a:extLst>
          </p:cNvPr>
          <p:cNvSpPr>
            <a:spLocks noGrp="1"/>
          </p:cNvSpPr>
          <p:nvPr>
            <p:ph type="title"/>
          </p:nvPr>
        </p:nvSpPr>
        <p:spPr>
          <a:xfrm>
            <a:off x="0" y="152395"/>
            <a:ext cx="9144000" cy="460265"/>
          </a:xfrm>
        </p:spPr>
        <p:txBody>
          <a:bodyPr>
            <a:normAutofit/>
          </a:bodyPr>
          <a:lstStyle/>
          <a:p>
            <a:pPr algn="ctr"/>
            <a:r>
              <a:rPr kumimoji="1" lang="ja-JP" altLang="en-US" sz="2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注釈機能（コメント登録、距離表示、面積表示）</a:t>
            </a:r>
          </a:p>
        </p:txBody>
      </p:sp>
      <p:sp>
        <p:nvSpPr>
          <p:cNvPr id="3" name="テキスト ボックス 2">
            <a:extLst>
              <a:ext uri="{FF2B5EF4-FFF2-40B4-BE49-F238E27FC236}">
                <a16:creationId xmlns:a16="http://schemas.microsoft.com/office/drawing/2014/main" id="{7A67A50A-29D3-4C0D-9C61-DB4BBCF2589C}"/>
              </a:ext>
            </a:extLst>
          </p:cNvPr>
          <p:cNvSpPr txBox="1"/>
          <p:nvPr/>
        </p:nvSpPr>
        <p:spPr>
          <a:xfrm>
            <a:off x="302003" y="709313"/>
            <a:ext cx="8699386" cy="369332"/>
          </a:xfrm>
          <a:prstGeom prst="rect">
            <a:avLst/>
          </a:prstGeom>
          <a:noFill/>
        </p:spPr>
        <p:txBody>
          <a:bodyPr wrap="square" rtlCol="0">
            <a:spAutoFit/>
          </a:bodyPr>
          <a:lstStyle/>
          <a:p>
            <a:pPr algn="ctr"/>
            <a:r>
              <a:rPr kumimoji="1" lang="en-US" altLang="ja-JP" dirty="0">
                <a:latin typeface="メイリオ" panose="020B0604030504040204" pitchFamily="50" charset="-128"/>
                <a:ea typeface="メイリオ" panose="020B0604030504040204" pitchFamily="50" charset="-128"/>
                <a:cs typeface="メイリオ" panose="020B0604030504040204" pitchFamily="50" charset="-128"/>
              </a:rPr>
              <a:t>3</a:t>
            </a:r>
            <a:r>
              <a:rPr kumimoji="1" lang="ja-JP" altLang="en-US" dirty="0">
                <a:latin typeface="メイリオ" panose="020B0604030504040204" pitchFamily="50" charset="-128"/>
                <a:ea typeface="メイリオ" panose="020B0604030504040204" pitchFamily="50" charset="-128"/>
                <a:cs typeface="メイリオ" panose="020B0604030504040204" pitchFamily="50" charset="-128"/>
              </a:rPr>
              <a:t>次元空間である点群に対して、コメント文字配置、</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距離配置、面積配置を可能</a:t>
            </a:r>
            <a:endParaRPr kumimoji="1" lang="en-US" altLang="ja-JP"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7" name="図 6">
            <a:extLst>
              <a:ext uri="{FF2B5EF4-FFF2-40B4-BE49-F238E27FC236}">
                <a16:creationId xmlns:a16="http://schemas.microsoft.com/office/drawing/2014/main" id="{E082AC25-0119-4807-A50E-4F7B8029DDA6}"/>
              </a:ext>
            </a:extLst>
          </p:cNvPr>
          <p:cNvPicPr>
            <a:picLocks noChangeAspect="1"/>
          </p:cNvPicPr>
          <p:nvPr/>
        </p:nvPicPr>
        <p:blipFill>
          <a:blip r:embed="rId2"/>
          <a:stretch>
            <a:fillRect/>
          </a:stretch>
        </p:blipFill>
        <p:spPr>
          <a:xfrm>
            <a:off x="59604" y="1115079"/>
            <a:ext cx="4322602" cy="2232231"/>
          </a:xfrm>
          <a:prstGeom prst="rect">
            <a:avLst/>
          </a:prstGeom>
        </p:spPr>
      </p:pic>
      <p:pic>
        <p:nvPicPr>
          <p:cNvPr id="5" name="図 4">
            <a:extLst>
              <a:ext uri="{FF2B5EF4-FFF2-40B4-BE49-F238E27FC236}">
                <a16:creationId xmlns:a16="http://schemas.microsoft.com/office/drawing/2014/main" id="{0F057967-F6E1-4673-BECD-4337D0A82630}"/>
              </a:ext>
            </a:extLst>
          </p:cNvPr>
          <p:cNvPicPr>
            <a:picLocks noChangeAspect="1"/>
          </p:cNvPicPr>
          <p:nvPr/>
        </p:nvPicPr>
        <p:blipFill>
          <a:blip r:embed="rId3"/>
          <a:stretch>
            <a:fillRect/>
          </a:stretch>
        </p:blipFill>
        <p:spPr>
          <a:xfrm>
            <a:off x="4486241" y="1550722"/>
            <a:ext cx="4534412" cy="2761345"/>
          </a:xfrm>
          <a:prstGeom prst="rect">
            <a:avLst/>
          </a:prstGeom>
        </p:spPr>
      </p:pic>
      <p:pic>
        <p:nvPicPr>
          <p:cNvPr id="8" name="図 7">
            <a:extLst>
              <a:ext uri="{FF2B5EF4-FFF2-40B4-BE49-F238E27FC236}">
                <a16:creationId xmlns:a16="http://schemas.microsoft.com/office/drawing/2014/main" id="{0BBB1D7D-A855-4624-B0ED-BBAEA7C0E838}"/>
              </a:ext>
            </a:extLst>
          </p:cNvPr>
          <p:cNvPicPr>
            <a:picLocks noChangeAspect="1"/>
          </p:cNvPicPr>
          <p:nvPr/>
        </p:nvPicPr>
        <p:blipFill>
          <a:blip r:embed="rId4"/>
          <a:stretch>
            <a:fillRect/>
          </a:stretch>
        </p:blipFill>
        <p:spPr>
          <a:xfrm>
            <a:off x="34220" y="3537190"/>
            <a:ext cx="4302280" cy="2662312"/>
          </a:xfrm>
          <a:prstGeom prst="rect">
            <a:avLst/>
          </a:prstGeom>
        </p:spPr>
      </p:pic>
      <p:sp>
        <p:nvSpPr>
          <p:cNvPr id="9" name="テキスト ボックス 8">
            <a:extLst>
              <a:ext uri="{FF2B5EF4-FFF2-40B4-BE49-F238E27FC236}">
                <a16:creationId xmlns:a16="http://schemas.microsoft.com/office/drawing/2014/main" id="{46D0DC66-2096-470C-AA90-7C13A91C79AB}"/>
              </a:ext>
            </a:extLst>
          </p:cNvPr>
          <p:cNvSpPr txBox="1"/>
          <p:nvPr/>
        </p:nvSpPr>
        <p:spPr>
          <a:xfrm>
            <a:off x="4858919" y="4995050"/>
            <a:ext cx="3743359" cy="1200329"/>
          </a:xfrm>
          <a:prstGeom prst="rect">
            <a:avLst/>
          </a:prstGeom>
          <a:noFill/>
        </p:spPr>
        <p:txBody>
          <a:bodyPr wrap="square" rtlCol="0">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作成したコメント、距離、面積は</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buFont typeface="Wingdings" panose="05000000000000000000" pitchFamily="2" charset="2"/>
              <a:buChar char="Ø"/>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表示の</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ON/OFF</a:t>
            </a:r>
          </a:p>
          <a:p>
            <a:pPr marL="285750" indent="-285750">
              <a:buFont typeface="Wingdings" panose="05000000000000000000" pitchFamily="2" charset="2"/>
              <a:buChar char="Ø"/>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視点移動で探したい場所へ移動する事ができます。</a:t>
            </a:r>
          </a:p>
        </p:txBody>
      </p:sp>
      <p:pic>
        <p:nvPicPr>
          <p:cNvPr id="10" name="図 9">
            <a:extLst>
              <a:ext uri="{FF2B5EF4-FFF2-40B4-BE49-F238E27FC236}">
                <a16:creationId xmlns:a16="http://schemas.microsoft.com/office/drawing/2014/main" id="{67875498-808B-4C87-8D9E-2ABBF166EAC2}"/>
              </a:ext>
            </a:extLst>
          </p:cNvPr>
          <p:cNvPicPr>
            <a:picLocks noChangeAspect="1"/>
          </p:cNvPicPr>
          <p:nvPr/>
        </p:nvPicPr>
        <p:blipFill>
          <a:blip r:embed="rId5"/>
          <a:stretch>
            <a:fillRect/>
          </a:stretch>
        </p:blipFill>
        <p:spPr>
          <a:xfrm>
            <a:off x="2638174" y="5086944"/>
            <a:ext cx="1848067" cy="1304346"/>
          </a:xfrm>
          <a:prstGeom prst="rect">
            <a:avLst/>
          </a:prstGeom>
        </p:spPr>
      </p:pic>
      <p:pic>
        <p:nvPicPr>
          <p:cNvPr id="11" name="図 10">
            <a:extLst>
              <a:ext uri="{FF2B5EF4-FFF2-40B4-BE49-F238E27FC236}">
                <a16:creationId xmlns:a16="http://schemas.microsoft.com/office/drawing/2014/main" id="{4BFEF99C-2116-4A3D-B89C-6D86122FF14E}"/>
              </a:ext>
            </a:extLst>
          </p:cNvPr>
          <p:cNvPicPr>
            <a:picLocks noChangeAspect="1"/>
          </p:cNvPicPr>
          <p:nvPr/>
        </p:nvPicPr>
        <p:blipFill>
          <a:blip r:embed="rId6"/>
          <a:stretch>
            <a:fillRect/>
          </a:stretch>
        </p:blipFill>
        <p:spPr>
          <a:xfrm>
            <a:off x="7705027" y="3134727"/>
            <a:ext cx="1296362" cy="1733619"/>
          </a:xfrm>
          <a:prstGeom prst="rect">
            <a:avLst/>
          </a:prstGeom>
        </p:spPr>
      </p:pic>
    </p:spTree>
    <p:extLst>
      <p:ext uri="{BB962C8B-B14F-4D97-AF65-F5344CB8AC3E}">
        <p14:creationId xmlns:p14="http://schemas.microsoft.com/office/powerpoint/2010/main" val="3092352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a:extLst>
              <a:ext uri="{FF2B5EF4-FFF2-40B4-BE49-F238E27FC236}">
                <a16:creationId xmlns:a16="http://schemas.microsoft.com/office/drawing/2014/main" id="{344A04AC-37C2-49B8-8390-BE7354E79873}"/>
              </a:ext>
            </a:extLst>
          </p:cNvPr>
          <p:cNvGraphicFramePr>
            <a:graphicFrameLocks noGrp="1"/>
          </p:cNvGraphicFramePr>
          <p:nvPr>
            <p:extLst>
              <p:ext uri="{D42A27DB-BD31-4B8C-83A1-F6EECF244321}">
                <p14:modId xmlns:p14="http://schemas.microsoft.com/office/powerpoint/2010/main" val="157127968"/>
              </p:ext>
            </p:extLst>
          </p:nvPr>
        </p:nvGraphicFramePr>
        <p:xfrm>
          <a:off x="765368" y="795787"/>
          <a:ext cx="7793471" cy="2865264"/>
        </p:xfrm>
        <a:graphic>
          <a:graphicData uri="http://schemas.openxmlformats.org/drawingml/2006/table">
            <a:tbl>
              <a:tblPr bandCol="1">
                <a:tableStyleId>{5C22544A-7EE6-4342-B048-85BDC9FD1C3A}</a:tableStyleId>
              </a:tblPr>
              <a:tblGrid>
                <a:gridCol w="1958525">
                  <a:extLst>
                    <a:ext uri="{9D8B030D-6E8A-4147-A177-3AD203B41FA5}">
                      <a16:colId xmlns:a16="http://schemas.microsoft.com/office/drawing/2014/main" val="20000"/>
                    </a:ext>
                  </a:extLst>
                </a:gridCol>
                <a:gridCol w="5834946">
                  <a:extLst>
                    <a:ext uri="{9D8B030D-6E8A-4147-A177-3AD203B41FA5}">
                      <a16:colId xmlns:a16="http://schemas.microsoft.com/office/drawing/2014/main" val="20001"/>
                    </a:ext>
                  </a:extLst>
                </a:gridCol>
              </a:tblGrid>
              <a:tr h="425769">
                <a:tc>
                  <a:txBody>
                    <a:bodyPr/>
                    <a:lstStyle/>
                    <a:p>
                      <a:pPr algn="l"/>
                      <a:r>
                        <a:rPr kumimoji="1" lang="ja-JP" altLang="ja-JP" sz="1800" b="0" kern="1200" dirty="0">
                          <a:solidFill>
                            <a:schemeClr val="dk1"/>
                          </a:solidFill>
                          <a:latin typeface="メイリオ" panose="020B0604030504040204" pitchFamily="50" charset="-128"/>
                          <a:ea typeface="メイリオ" panose="020B0604030504040204" pitchFamily="50" charset="-128"/>
                          <a:cs typeface="Meiryo UI" panose="020B0604030504040204" pitchFamily="50" charset="-128"/>
                        </a:rPr>
                        <a:t>商号</a:t>
                      </a:r>
                      <a:endParaRPr kumimoji="1" lang="ja-JP" altLang="en-US" sz="1800" b="0" dirty="0">
                        <a:latin typeface="メイリオ" panose="020B0604030504040204" pitchFamily="50" charset="-128"/>
                        <a:ea typeface="メイリオ" panose="020B0604030504040204" pitchFamily="50" charset="-128"/>
                        <a:cs typeface="Meiryo UI" panose="020B0604030504040204" pitchFamily="50" charset="-128"/>
                      </a:endParaRPr>
                    </a:p>
                  </a:txBody>
                  <a:tcPr anchor="ctr"/>
                </a:tc>
                <a:tc>
                  <a:txBody>
                    <a:bodyPr/>
                    <a:lstStyle/>
                    <a:p>
                      <a:pPr algn="just">
                        <a:spcAft>
                          <a:spcPts val="0"/>
                        </a:spcAft>
                      </a:pPr>
                      <a:r>
                        <a:rPr lang="ja-JP" sz="1800" b="0" kern="100" dirty="0">
                          <a:latin typeface="メイリオ" panose="020B0604030504040204" pitchFamily="50" charset="-128"/>
                          <a:ea typeface="メイリオ" panose="020B0604030504040204" pitchFamily="50" charset="-128"/>
                          <a:cs typeface="Meiryo UI" panose="020B0604030504040204" pitchFamily="50" charset="-128"/>
                        </a:rPr>
                        <a:t>アイサンテクノロジー株式会社</a:t>
                      </a:r>
                    </a:p>
                  </a:txBody>
                  <a:tcPr marL="68580" marR="68580" marT="0" marB="0" anchor="ctr"/>
                </a:tc>
                <a:extLst>
                  <a:ext uri="{0D108BD9-81ED-4DB2-BD59-A6C34878D82A}">
                    <a16:rowId xmlns:a16="http://schemas.microsoft.com/office/drawing/2014/main" val="10000"/>
                  </a:ext>
                </a:extLst>
              </a:tr>
              <a:tr h="311710">
                <a:tc>
                  <a:txBody>
                    <a:bodyPr/>
                    <a:lstStyle/>
                    <a:p>
                      <a:pPr algn="l">
                        <a:spcAft>
                          <a:spcPts val="0"/>
                        </a:spcAft>
                      </a:pPr>
                      <a:r>
                        <a:rPr lang="ja-JP" sz="1800" b="0" kern="100" dirty="0">
                          <a:latin typeface="メイリオ" panose="020B0604030504040204" pitchFamily="50" charset="-128"/>
                          <a:ea typeface="メイリオ" panose="020B0604030504040204" pitchFamily="50" charset="-128"/>
                          <a:cs typeface="Meiryo UI" panose="020B0604030504040204" pitchFamily="50" charset="-128"/>
                        </a:rPr>
                        <a:t>本社所在地</a:t>
                      </a:r>
                    </a:p>
                  </a:txBody>
                  <a:tcPr marL="68580" marR="68580" marT="0" marB="0" anchor="ctr"/>
                </a:tc>
                <a:tc>
                  <a:txBody>
                    <a:bodyPr/>
                    <a:lstStyle/>
                    <a:p>
                      <a:pPr algn="just">
                        <a:spcAft>
                          <a:spcPts val="0"/>
                        </a:spcAft>
                      </a:pPr>
                      <a:r>
                        <a:rPr lang="ja-JP" sz="1600" b="0" kern="100" dirty="0">
                          <a:latin typeface="メイリオ" panose="020B0604030504040204" pitchFamily="50" charset="-128"/>
                          <a:ea typeface="メイリオ" panose="020B0604030504040204" pitchFamily="50" charset="-128"/>
                          <a:cs typeface="Meiryo UI" panose="020B0604030504040204" pitchFamily="50" charset="-128"/>
                        </a:rPr>
                        <a:t>愛知県名古屋市中区錦三丁目</a:t>
                      </a:r>
                      <a:r>
                        <a:rPr lang="en-US" sz="1600" b="0" kern="100" dirty="0">
                          <a:latin typeface="メイリオ" panose="020B0604030504040204" pitchFamily="50" charset="-128"/>
                          <a:ea typeface="メイリオ" panose="020B0604030504040204" pitchFamily="50" charset="-128"/>
                          <a:cs typeface="Meiryo UI" panose="020B0604030504040204" pitchFamily="50" charset="-128"/>
                        </a:rPr>
                        <a:t>7</a:t>
                      </a:r>
                      <a:r>
                        <a:rPr lang="ja-JP" sz="1600" b="0" kern="100" dirty="0">
                          <a:latin typeface="メイリオ" panose="020B0604030504040204" pitchFamily="50" charset="-128"/>
                          <a:ea typeface="メイリオ" panose="020B0604030504040204" pitchFamily="50" charset="-128"/>
                          <a:cs typeface="Meiryo UI" panose="020B0604030504040204" pitchFamily="50" charset="-128"/>
                        </a:rPr>
                        <a:t>番</a:t>
                      </a:r>
                      <a:r>
                        <a:rPr lang="en-US" sz="1600" b="0" kern="100" dirty="0">
                          <a:latin typeface="メイリオ" panose="020B0604030504040204" pitchFamily="50" charset="-128"/>
                          <a:ea typeface="メイリオ" panose="020B0604030504040204" pitchFamily="50" charset="-128"/>
                          <a:cs typeface="Meiryo UI" panose="020B0604030504040204" pitchFamily="50" charset="-128"/>
                        </a:rPr>
                        <a:t>14</a:t>
                      </a:r>
                      <a:r>
                        <a:rPr lang="ja-JP" sz="1600" b="0" kern="100" dirty="0">
                          <a:latin typeface="メイリオ" panose="020B0604030504040204" pitchFamily="50" charset="-128"/>
                          <a:ea typeface="メイリオ" panose="020B0604030504040204" pitchFamily="50" charset="-128"/>
                          <a:cs typeface="Meiryo UI" panose="020B0604030504040204" pitchFamily="50" charset="-128"/>
                        </a:rPr>
                        <a:t>号</a:t>
                      </a:r>
                      <a:r>
                        <a:rPr lang="en-US" sz="1600" b="0" kern="100" dirty="0">
                          <a:latin typeface="メイリオ" panose="020B0604030504040204" pitchFamily="50" charset="-128"/>
                          <a:ea typeface="メイリオ" panose="020B0604030504040204" pitchFamily="50" charset="-128"/>
                          <a:cs typeface="Meiryo UI" panose="020B0604030504040204" pitchFamily="50" charset="-128"/>
                        </a:rPr>
                        <a:t> AT</a:t>
                      </a:r>
                      <a:r>
                        <a:rPr lang="ja-JP" sz="1600" b="0" kern="100" dirty="0">
                          <a:latin typeface="メイリオ" panose="020B0604030504040204" pitchFamily="50" charset="-128"/>
                          <a:ea typeface="メイリオ" panose="020B0604030504040204" pitchFamily="50" charset="-128"/>
                          <a:cs typeface="Meiryo UI" panose="020B0604030504040204" pitchFamily="50" charset="-128"/>
                        </a:rPr>
                        <a:t>ビル</a:t>
                      </a:r>
                    </a:p>
                  </a:txBody>
                  <a:tcPr marL="68580" marR="68580" marT="0" marB="0" anchor="ctr"/>
                </a:tc>
                <a:extLst>
                  <a:ext uri="{0D108BD9-81ED-4DB2-BD59-A6C34878D82A}">
                    <a16:rowId xmlns:a16="http://schemas.microsoft.com/office/drawing/2014/main" val="10001"/>
                  </a:ext>
                </a:extLst>
              </a:tr>
              <a:tr h="311710">
                <a:tc>
                  <a:txBody>
                    <a:bodyPr/>
                    <a:lstStyle/>
                    <a:p>
                      <a:pPr algn="l">
                        <a:spcAft>
                          <a:spcPts val="0"/>
                        </a:spcAft>
                      </a:pPr>
                      <a:r>
                        <a:rPr lang="ja-JP" sz="1800" b="0" kern="100" dirty="0">
                          <a:latin typeface="メイリオ" panose="020B0604030504040204" pitchFamily="50" charset="-128"/>
                          <a:ea typeface="メイリオ" panose="020B0604030504040204" pitchFamily="50" charset="-128"/>
                          <a:cs typeface="Meiryo UI" panose="020B0604030504040204" pitchFamily="50" charset="-128"/>
                        </a:rPr>
                        <a:t>代表者</a:t>
                      </a:r>
                    </a:p>
                  </a:txBody>
                  <a:tcPr marL="68580" marR="68580" marT="0" marB="0" anchor="ctr"/>
                </a:tc>
                <a:tc>
                  <a:txBody>
                    <a:bodyPr/>
                    <a:lstStyle/>
                    <a:p>
                      <a:pPr algn="just">
                        <a:spcAft>
                          <a:spcPts val="0"/>
                        </a:spcAft>
                      </a:pPr>
                      <a:r>
                        <a:rPr lang="ja-JP" sz="1600" b="0" kern="100" dirty="0">
                          <a:latin typeface="メイリオ" panose="020B0604030504040204" pitchFamily="50" charset="-128"/>
                          <a:ea typeface="メイリオ" panose="020B0604030504040204" pitchFamily="50" charset="-128"/>
                          <a:cs typeface="Meiryo UI" panose="020B0604030504040204" pitchFamily="50" charset="-128"/>
                        </a:rPr>
                        <a:t>代表取締役社長　</a:t>
                      </a:r>
                      <a:r>
                        <a:rPr lang="ja-JP" altLang="en-US" sz="1600" b="0" kern="100" dirty="0">
                          <a:latin typeface="メイリオ" panose="020B0604030504040204" pitchFamily="50" charset="-128"/>
                          <a:ea typeface="メイリオ" panose="020B0604030504040204" pitchFamily="50" charset="-128"/>
                          <a:cs typeface="Meiryo UI" panose="020B0604030504040204" pitchFamily="50" charset="-128"/>
                        </a:rPr>
                        <a:t>加藤 淳</a:t>
                      </a:r>
                      <a:endParaRPr lang="ja-JP" sz="1600" b="0" kern="100" dirty="0">
                        <a:latin typeface="メイリオ" panose="020B0604030504040204" pitchFamily="50" charset="-128"/>
                        <a:ea typeface="メイリオ" panose="020B0604030504040204" pitchFamily="50" charset="-128"/>
                        <a:cs typeface="Meiryo UI" panose="020B0604030504040204" pitchFamily="50" charset="-128"/>
                      </a:endParaRPr>
                    </a:p>
                  </a:txBody>
                  <a:tcPr marL="68580" marR="68580" marT="0" marB="0" anchor="ctr"/>
                </a:tc>
                <a:extLst>
                  <a:ext uri="{0D108BD9-81ED-4DB2-BD59-A6C34878D82A}">
                    <a16:rowId xmlns:a16="http://schemas.microsoft.com/office/drawing/2014/main" val="10002"/>
                  </a:ext>
                </a:extLst>
              </a:tr>
              <a:tr h="569237">
                <a:tc>
                  <a:txBody>
                    <a:bodyPr/>
                    <a:lstStyle/>
                    <a:p>
                      <a:pPr algn="l">
                        <a:spcAft>
                          <a:spcPts val="0"/>
                        </a:spcAft>
                      </a:pPr>
                      <a:r>
                        <a:rPr lang="ja-JP" altLang="en-US" sz="1800" b="0" kern="100" dirty="0">
                          <a:latin typeface="メイリオ" panose="020B0604030504040204" pitchFamily="50" charset="-128"/>
                          <a:ea typeface="メイリオ" panose="020B0604030504040204" pitchFamily="50" charset="-128"/>
                          <a:cs typeface="Meiryo UI" panose="020B0604030504040204" pitchFamily="50" charset="-128"/>
                        </a:rPr>
                        <a:t>事業所</a:t>
                      </a:r>
                      <a:endParaRPr lang="ja-JP" sz="1800" b="0" kern="100" dirty="0">
                        <a:latin typeface="メイリオ" panose="020B0604030504040204" pitchFamily="50" charset="-128"/>
                        <a:ea typeface="メイリオ" panose="020B0604030504040204" pitchFamily="50" charset="-128"/>
                        <a:cs typeface="Meiryo UI" panose="020B0604030504040204" pitchFamily="50" charset="-128"/>
                      </a:endParaRPr>
                    </a:p>
                  </a:txBody>
                  <a:tcPr marL="68580" marR="68580" marT="0" marB="0" anchor="ctr"/>
                </a:tc>
                <a:tc>
                  <a:txBody>
                    <a:bodyPr/>
                    <a:lstStyle/>
                    <a:p>
                      <a:pPr algn="just">
                        <a:spcAft>
                          <a:spcPts val="0"/>
                        </a:spcAft>
                      </a:pPr>
                      <a:r>
                        <a:rPr lang="ja-JP" sz="1600" b="0" kern="100" dirty="0">
                          <a:latin typeface="メイリオ" panose="020B0604030504040204" pitchFamily="50" charset="-128"/>
                          <a:ea typeface="メイリオ" panose="020B0604030504040204" pitchFamily="50" charset="-128"/>
                          <a:cs typeface="Meiryo UI" panose="020B0604030504040204" pitchFamily="50" charset="-128"/>
                        </a:rPr>
                        <a:t>仙台</a:t>
                      </a:r>
                      <a:r>
                        <a:rPr lang="en-US" altLang="ja-JP" sz="1600" b="0" kern="1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b="0" kern="100" dirty="0">
                          <a:latin typeface="メイリオ" panose="020B0604030504040204" pitchFamily="50" charset="-128"/>
                          <a:ea typeface="メイリオ" panose="020B0604030504040204" pitchFamily="50" charset="-128"/>
                          <a:cs typeface="Meiryo UI" panose="020B0604030504040204" pitchFamily="50" charset="-128"/>
                        </a:rPr>
                        <a:t>首都圏</a:t>
                      </a:r>
                      <a:r>
                        <a:rPr lang="en-US" altLang="ja-JP" sz="1600" b="0" kern="1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b="0" kern="100" dirty="0">
                          <a:latin typeface="メイリオ" panose="020B0604030504040204" pitchFamily="50" charset="-128"/>
                          <a:ea typeface="メイリオ" panose="020B0604030504040204" pitchFamily="50" charset="-128"/>
                          <a:cs typeface="Meiryo UI" panose="020B0604030504040204" pitchFamily="50" charset="-128"/>
                        </a:rPr>
                        <a:t>東海</a:t>
                      </a:r>
                      <a:r>
                        <a:rPr lang="en-US" altLang="ja-JP" sz="1600" b="0" kern="100" dirty="0">
                          <a:latin typeface="メイリオ" panose="020B0604030504040204" pitchFamily="50" charset="-128"/>
                          <a:ea typeface="メイリオ" panose="020B0604030504040204" pitchFamily="50" charset="-128"/>
                          <a:cs typeface="Meiryo UI" panose="020B0604030504040204" pitchFamily="50" charset="-128"/>
                        </a:rPr>
                        <a:t>/</a:t>
                      </a:r>
                      <a:r>
                        <a:rPr lang="ja-JP" sz="1600" b="0" kern="100" dirty="0">
                          <a:latin typeface="メイリオ" panose="020B0604030504040204" pitchFamily="50" charset="-128"/>
                          <a:ea typeface="メイリオ" panose="020B0604030504040204" pitchFamily="50" charset="-128"/>
                          <a:cs typeface="Meiryo UI" panose="020B0604030504040204" pitchFamily="50" charset="-128"/>
                        </a:rPr>
                        <a:t>大阪</a:t>
                      </a:r>
                      <a:r>
                        <a:rPr lang="en-US" altLang="ja-JP" sz="1600" b="0" kern="100" dirty="0">
                          <a:latin typeface="メイリオ" panose="020B0604030504040204" pitchFamily="50" charset="-128"/>
                          <a:ea typeface="メイリオ" panose="020B0604030504040204" pitchFamily="50" charset="-128"/>
                          <a:cs typeface="Meiryo UI" panose="020B0604030504040204" pitchFamily="50" charset="-128"/>
                        </a:rPr>
                        <a:t>/</a:t>
                      </a:r>
                      <a:r>
                        <a:rPr lang="ja-JP" sz="1600" b="0" kern="100" dirty="0">
                          <a:latin typeface="メイリオ" panose="020B0604030504040204" pitchFamily="50" charset="-128"/>
                          <a:ea typeface="メイリオ" panose="020B0604030504040204" pitchFamily="50" charset="-128"/>
                          <a:cs typeface="Meiryo UI" panose="020B0604030504040204" pitchFamily="50" charset="-128"/>
                        </a:rPr>
                        <a:t>広島</a:t>
                      </a:r>
                      <a:r>
                        <a:rPr lang="en-US" altLang="ja-JP" sz="1600" b="0" kern="100" dirty="0">
                          <a:latin typeface="メイリオ" panose="020B0604030504040204" pitchFamily="50" charset="-128"/>
                          <a:ea typeface="メイリオ" panose="020B0604030504040204" pitchFamily="50" charset="-128"/>
                          <a:cs typeface="Meiryo UI" panose="020B0604030504040204" pitchFamily="50" charset="-128"/>
                        </a:rPr>
                        <a:t>/</a:t>
                      </a:r>
                      <a:r>
                        <a:rPr lang="ja-JP" sz="1600" b="0" kern="100" dirty="0">
                          <a:latin typeface="メイリオ" panose="020B0604030504040204" pitchFamily="50" charset="-128"/>
                          <a:ea typeface="メイリオ" panose="020B0604030504040204" pitchFamily="50" charset="-128"/>
                          <a:cs typeface="Meiryo UI" panose="020B0604030504040204" pitchFamily="50" charset="-128"/>
                        </a:rPr>
                        <a:t>福岡</a:t>
                      </a:r>
                      <a:r>
                        <a:rPr lang="en-US" altLang="ja-JP" sz="1600" b="0" kern="1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b="0" kern="100" dirty="0">
                          <a:latin typeface="メイリオ" panose="020B0604030504040204" pitchFamily="50" charset="-128"/>
                          <a:ea typeface="メイリオ" panose="020B0604030504040204" pitchFamily="50" charset="-128"/>
                          <a:cs typeface="Meiryo UI" panose="020B0604030504040204" pitchFamily="50" charset="-128"/>
                        </a:rPr>
                        <a:t>南九州</a:t>
                      </a:r>
                      <a:endParaRPr lang="ja-JP" sz="1600" b="0" kern="100" dirty="0">
                        <a:latin typeface="メイリオ" panose="020B0604030504040204" pitchFamily="50" charset="-128"/>
                        <a:ea typeface="メイリオ" panose="020B0604030504040204" pitchFamily="50" charset="-128"/>
                        <a:cs typeface="Meiryo UI" panose="020B0604030504040204" pitchFamily="50" charset="-128"/>
                      </a:endParaRPr>
                    </a:p>
                  </a:txBody>
                  <a:tcPr marL="68580" marR="68580" marT="0" marB="0" anchor="ctr"/>
                </a:tc>
                <a:extLst>
                  <a:ext uri="{0D108BD9-81ED-4DB2-BD59-A6C34878D82A}">
                    <a16:rowId xmlns:a16="http://schemas.microsoft.com/office/drawing/2014/main" val="10003"/>
                  </a:ext>
                </a:extLst>
              </a:tr>
              <a:tr h="311710">
                <a:tc>
                  <a:txBody>
                    <a:bodyPr/>
                    <a:lstStyle/>
                    <a:p>
                      <a:pPr algn="l">
                        <a:spcAft>
                          <a:spcPts val="0"/>
                        </a:spcAft>
                      </a:pPr>
                      <a:r>
                        <a:rPr lang="ja-JP" sz="1800" b="0" kern="100" dirty="0">
                          <a:latin typeface="メイリオ" panose="020B0604030504040204" pitchFamily="50" charset="-128"/>
                          <a:ea typeface="メイリオ" panose="020B0604030504040204" pitchFamily="50" charset="-128"/>
                          <a:cs typeface="Meiryo UI" panose="020B0604030504040204" pitchFamily="50" charset="-128"/>
                        </a:rPr>
                        <a:t>設立</a:t>
                      </a:r>
                    </a:p>
                  </a:txBody>
                  <a:tcPr marL="68580" marR="68580" marT="0" marB="0" anchor="ctr"/>
                </a:tc>
                <a:tc>
                  <a:txBody>
                    <a:bodyPr/>
                    <a:lstStyle/>
                    <a:p>
                      <a:pPr algn="just">
                        <a:spcAft>
                          <a:spcPts val="0"/>
                        </a:spcAft>
                      </a:pPr>
                      <a:r>
                        <a:rPr lang="en-US" sz="1600" b="0" kern="100" dirty="0">
                          <a:latin typeface="メイリオ" panose="020B0604030504040204" pitchFamily="50" charset="-128"/>
                          <a:ea typeface="メイリオ" panose="020B0604030504040204" pitchFamily="50" charset="-128"/>
                          <a:cs typeface="Meiryo UI" panose="020B0604030504040204" pitchFamily="50" charset="-128"/>
                        </a:rPr>
                        <a:t>1970</a:t>
                      </a:r>
                      <a:r>
                        <a:rPr lang="ja-JP" sz="1600" b="0" kern="100" dirty="0">
                          <a:latin typeface="メイリオ" panose="020B0604030504040204" pitchFamily="50" charset="-128"/>
                          <a:ea typeface="メイリオ" panose="020B0604030504040204" pitchFamily="50" charset="-128"/>
                          <a:cs typeface="Meiryo UI" panose="020B0604030504040204" pitchFamily="50" charset="-128"/>
                        </a:rPr>
                        <a:t>年</a:t>
                      </a:r>
                      <a:r>
                        <a:rPr lang="en-US" sz="1600" b="0" kern="100" dirty="0">
                          <a:latin typeface="メイリオ" panose="020B0604030504040204" pitchFamily="50" charset="-128"/>
                          <a:ea typeface="メイリオ" panose="020B0604030504040204" pitchFamily="50" charset="-128"/>
                          <a:cs typeface="Meiryo UI" panose="020B0604030504040204" pitchFamily="50" charset="-128"/>
                        </a:rPr>
                        <a:t>8</a:t>
                      </a:r>
                      <a:r>
                        <a:rPr lang="ja-JP" sz="1600" b="0" kern="100" dirty="0">
                          <a:latin typeface="メイリオ" panose="020B0604030504040204" pitchFamily="50" charset="-128"/>
                          <a:ea typeface="メイリオ" panose="020B0604030504040204" pitchFamily="50" charset="-128"/>
                          <a:cs typeface="Meiryo UI" panose="020B0604030504040204" pitchFamily="50" charset="-128"/>
                        </a:rPr>
                        <a:t>月</a:t>
                      </a:r>
                      <a:r>
                        <a:rPr lang="en-US" sz="1600" b="0" kern="100" dirty="0">
                          <a:latin typeface="メイリオ" panose="020B0604030504040204" pitchFamily="50" charset="-128"/>
                          <a:ea typeface="メイリオ" panose="020B0604030504040204" pitchFamily="50" charset="-128"/>
                          <a:cs typeface="Meiryo UI" panose="020B0604030504040204" pitchFamily="50" charset="-128"/>
                        </a:rPr>
                        <a:t>1</a:t>
                      </a:r>
                      <a:r>
                        <a:rPr lang="ja-JP" sz="1600" b="0" kern="100" dirty="0">
                          <a:latin typeface="メイリオ" panose="020B0604030504040204" pitchFamily="50" charset="-128"/>
                          <a:ea typeface="メイリオ" panose="020B0604030504040204" pitchFamily="50" charset="-128"/>
                          <a:cs typeface="Meiryo UI" panose="020B0604030504040204" pitchFamily="50" charset="-128"/>
                        </a:rPr>
                        <a:t>日</a:t>
                      </a:r>
                    </a:p>
                  </a:txBody>
                  <a:tcPr marL="68580" marR="68580" marT="0" marB="0" anchor="ctr"/>
                </a:tc>
                <a:extLst>
                  <a:ext uri="{0D108BD9-81ED-4DB2-BD59-A6C34878D82A}">
                    <a16:rowId xmlns:a16="http://schemas.microsoft.com/office/drawing/2014/main" val="10004"/>
                  </a:ext>
                </a:extLst>
              </a:tr>
              <a:tr h="623418">
                <a:tc>
                  <a:txBody>
                    <a:bodyPr/>
                    <a:lstStyle/>
                    <a:p>
                      <a:pPr algn="l">
                        <a:spcAft>
                          <a:spcPts val="0"/>
                        </a:spcAft>
                      </a:pPr>
                      <a:r>
                        <a:rPr lang="ja-JP" sz="1800" b="0" kern="100" dirty="0">
                          <a:latin typeface="メイリオ" panose="020B0604030504040204" pitchFamily="50" charset="-128"/>
                          <a:ea typeface="メイリオ" panose="020B0604030504040204" pitchFamily="50" charset="-128"/>
                          <a:cs typeface="Meiryo UI" panose="020B0604030504040204" pitchFamily="50" charset="-128"/>
                        </a:rPr>
                        <a:t>株式</a:t>
                      </a:r>
                    </a:p>
                  </a:txBody>
                  <a:tcPr marL="68580" marR="68580" marT="0" marB="0" anchor="ctr"/>
                </a:tc>
                <a:tc>
                  <a:txBody>
                    <a:bodyPr/>
                    <a:lstStyle/>
                    <a:p>
                      <a:pPr algn="just">
                        <a:spcAft>
                          <a:spcPts val="0"/>
                        </a:spcAft>
                      </a:pPr>
                      <a:r>
                        <a:rPr lang="ja-JP" altLang="en-US" sz="1600" b="0" kern="100" dirty="0">
                          <a:latin typeface="メイリオ" panose="020B0604030504040204" pitchFamily="50" charset="-128"/>
                          <a:ea typeface="メイリオ" panose="020B0604030504040204" pitchFamily="50" charset="-128"/>
                          <a:cs typeface="Meiryo UI" panose="020B0604030504040204" pitchFamily="50" charset="-128"/>
                        </a:rPr>
                        <a:t>東京証券取引所</a:t>
                      </a:r>
                      <a:r>
                        <a:rPr lang="en-US" altLang="ja-JP" sz="1600" b="0" kern="100" dirty="0">
                          <a:latin typeface="メイリオ" panose="020B0604030504040204" pitchFamily="50" charset="-128"/>
                          <a:ea typeface="メイリオ" panose="020B0604030504040204" pitchFamily="50" charset="-128"/>
                          <a:cs typeface="Meiryo UI" panose="020B0604030504040204" pitchFamily="50" charset="-128"/>
                        </a:rPr>
                        <a:t>JASDAQ</a:t>
                      </a:r>
                      <a:r>
                        <a:rPr lang="ja-JP" altLang="en-US" sz="1600" b="0" kern="100" dirty="0">
                          <a:latin typeface="メイリオ" panose="020B0604030504040204" pitchFamily="50" charset="-128"/>
                          <a:ea typeface="メイリオ" panose="020B0604030504040204" pitchFamily="50" charset="-128"/>
                          <a:cs typeface="Meiryo UI" panose="020B0604030504040204" pitchFamily="50" charset="-128"/>
                        </a:rPr>
                        <a:t>（スタンダード）</a:t>
                      </a:r>
                      <a:endParaRPr lang="en-US" altLang="ja-JP" sz="1600" b="0" kern="100" dirty="0">
                        <a:latin typeface="メイリオ" panose="020B0604030504040204" pitchFamily="50" charset="-128"/>
                        <a:ea typeface="メイリオ" panose="020B0604030504040204" pitchFamily="50" charset="-128"/>
                        <a:cs typeface="Meiryo UI" panose="020B0604030504040204" pitchFamily="50" charset="-128"/>
                      </a:endParaRPr>
                    </a:p>
                    <a:p>
                      <a:pPr algn="just">
                        <a:spcAft>
                          <a:spcPts val="0"/>
                        </a:spcAft>
                      </a:pPr>
                      <a:r>
                        <a:rPr lang="ja-JP" sz="1600" b="0" kern="100" dirty="0">
                          <a:latin typeface="メイリオ" panose="020B0604030504040204" pitchFamily="50" charset="-128"/>
                          <a:ea typeface="メイリオ" panose="020B0604030504040204" pitchFamily="50" charset="-128"/>
                          <a:cs typeface="Meiryo UI" panose="020B0604030504040204" pitchFamily="50" charset="-128"/>
                        </a:rPr>
                        <a:t>証券コード</a:t>
                      </a:r>
                      <a:r>
                        <a:rPr lang="en-US" sz="1600" b="0" kern="100" dirty="0">
                          <a:latin typeface="メイリオ" panose="020B0604030504040204" pitchFamily="50" charset="-128"/>
                          <a:ea typeface="メイリオ" panose="020B0604030504040204" pitchFamily="50" charset="-128"/>
                          <a:cs typeface="Meiryo UI" panose="020B0604030504040204" pitchFamily="50" charset="-128"/>
                        </a:rPr>
                        <a:t>4667</a:t>
                      </a:r>
                      <a:endParaRPr lang="ja-JP" sz="1600" b="0" kern="100" dirty="0">
                        <a:latin typeface="メイリオ" panose="020B0604030504040204" pitchFamily="50" charset="-128"/>
                        <a:ea typeface="メイリオ" panose="020B0604030504040204" pitchFamily="50" charset="-128"/>
                        <a:cs typeface="Meiryo UI" panose="020B0604030504040204" pitchFamily="50" charset="-128"/>
                      </a:endParaRPr>
                    </a:p>
                  </a:txBody>
                  <a:tcPr marL="68580" marR="68580" marT="0" marB="0" anchor="ctr"/>
                </a:tc>
                <a:extLst>
                  <a:ext uri="{0D108BD9-81ED-4DB2-BD59-A6C34878D82A}">
                    <a16:rowId xmlns:a16="http://schemas.microsoft.com/office/drawing/2014/main" val="10005"/>
                  </a:ext>
                </a:extLst>
              </a:tr>
              <a:tr h="311710">
                <a:tc>
                  <a:txBody>
                    <a:bodyPr/>
                    <a:lstStyle/>
                    <a:p>
                      <a:pPr algn="l">
                        <a:spcAft>
                          <a:spcPts val="0"/>
                        </a:spcAft>
                      </a:pPr>
                      <a:r>
                        <a:rPr lang="ja-JP" sz="1800" b="0" kern="100" dirty="0">
                          <a:latin typeface="メイリオ" panose="020B0604030504040204" pitchFamily="50" charset="-128"/>
                          <a:ea typeface="メイリオ" panose="020B0604030504040204" pitchFamily="50" charset="-128"/>
                          <a:cs typeface="Meiryo UI" panose="020B0604030504040204" pitchFamily="50" charset="-128"/>
                        </a:rPr>
                        <a:t>資本金</a:t>
                      </a:r>
                    </a:p>
                  </a:txBody>
                  <a:tcPr marL="68580" marR="68580" marT="0" marB="0" anchor="ctr"/>
                </a:tc>
                <a:tc>
                  <a:txBody>
                    <a:bodyPr/>
                    <a:lstStyle/>
                    <a:p>
                      <a:pPr algn="just">
                        <a:spcAft>
                          <a:spcPts val="0"/>
                        </a:spcAft>
                      </a:pPr>
                      <a:r>
                        <a:rPr lang="en-US" altLang="ja-JP" sz="1600" b="0" kern="100" dirty="0">
                          <a:latin typeface="メイリオ" panose="020B0604030504040204" pitchFamily="50" charset="-128"/>
                          <a:ea typeface="メイリオ" panose="020B0604030504040204" pitchFamily="50" charset="-128"/>
                          <a:cs typeface="Meiryo UI" panose="020B0604030504040204" pitchFamily="50" charset="-128"/>
                        </a:rPr>
                        <a:t>19</a:t>
                      </a:r>
                      <a:r>
                        <a:rPr lang="ja-JP" sz="1600" b="0" kern="100" dirty="0">
                          <a:latin typeface="メイリオ" panose="020B0604030504040204" pitchFamily="50" charset="-128"/>
                          <a:ea typeface="メイリオ" panose="020B0604030504040204" pitchFamily="50" charset="-128"/>
                          <a:cs typeface="Meiryo UI" panose="020B0604030504040204" pitchFamily="50" charset="-128"/>
                        </a:rPr>
                        <a:t>億</a:t>
                      </a:r>
                      <a:r>
                        <a:rPr lang="en-US" altLang="ja-JP" sz="1600" b="0" kern="100" dirty="0">
                          <a:latin typeface="メイリオ" panose="020B0604030504040204" pitchFamily="50" charset="-128"/>
                          <a:ea typeface="メイリオ" panose="020B0604030504040204" pitchFamily="50" charset="-128"/>
                          <a:cs typeface="Meiryo UI" panose="020B0604030504040204" pitchFamily="50" charset="-128"/>
                        </a:rPr>
                        <a:t>1</a:t>
                      </a:r>
                      <a:r>
                        <a:rPr lang="en-US" sz="1600" b="0" kern="100" dirty="0">
                          <a:latin typeface="メイリオ" panose="020B0604030504040204" pitchFamily="50" charset="-128"/>
                          <a:ea typeface="メイリオ" panose="020B0604030504040204" pitchFamily="50" charset="-128"/>
                          <a:cs typeface="Meiryo UI" panose="020B0604030504040204" pitchFamily="50" charset="-128"/>
                        </a:rPr>
                        <a:t>,729</a:t>
                      </a:r>
                      <a:r>
                        <a:rPr lang="ja-JP" sz="1600" b="0" kern="100" dirty="0">
                          <a:latin typeface="メイリオ" panose="020B0604030504040204" pitchFamily="50" charset="-128"/>
                          <a:ea typeface="メイリオ" panose="020B0604030504040204" pitchFamily="50" charset="-128"/>
                          <a:cs typeface="Meiryo UI" panose="020B0604030504040204" pitchFamily="50" charset="-128"/>
                        </a:rPr>
                        <a:t>万円</a:t>
                      </a:r>
                    </a:p>
                  </a:txBody>
                  <a:tcPr marL="68580" marR="68580" marT="0" marB="0" anchor="ctr"/>
                </a:tc>
                <a:extLst>
                  <a:ext uri="{0D108BD9-81ED-4DB2-BD59-A6C34878D82A}">
                    <a16:rowId xmlns:a16="http://schemas.microsoft.com/office/drawing/2014/main" val="10006"/>
                  </a:ext>
                </a:extLst>
              </a:tr>
            </a:tbl>
          </a:graphicData>
        </a:graphic>
      </p:graphicFrame>
      <p:sp>
        <p:nvSpPr>
          <p:cNvPr id="3" name="正方形/長方形 2">
            <a:extLst>
              <a:ext uri="{FF2B5EF4-FFF2-40B4-BE49-F238E27FC236}">
                <a16:creationId xmlns:a16="http://schemas.microsoft.com/office/drawing/2014/main" id="{EA5F2B39-660C-4EDF-A7BC-55B715D29032}"/>
              </a:ext>
            </a:extLst>
          </p:cNvPr>
          <p:cNvSpPr/>
          <p:nvPr/>
        </p:nvSpPr>
        <p:spPr>
          <a:xfrm>
            <a:off x="175420" y="4395421"/>
            <a:ext cx="8935024" cy="2062103"/>
          </a:xfrm>
          <a:prstGeom prst="rect">
            <a:avLst/>
          </a:prstGeom>
        </p:spPr>
        <p:txBody>
          <a:bodyPr wrap="square">
            <a:spAutoFit/>
          </a:bodyPr>
          <a:lstStyle/>
          <a:p>
            <a:pPr>
              <a:spcBef>
                <a:spcPct val="0"/>
              </a:spcBef>
            </a:pPr>
            <a:r>
              <a:rPr lang="ja-JP" altLang="en-US" sz="2000" dirty="0">
                <a:solidFill>
                  <a:srgbClr val="0070C0"/>
                </a:solidFill>
                <a:latin typeface="メイリオ" panose="020B0604030504040204" pitchFamily="50" charset="-128"/>
                <a:ea typeface="メイリオ" panose="020B0604030504040204" pitchFamily="50" charset="-128"/>
              </a:rPr>
              <a:t>地図を作る技術を創る</a:t>
            </a:r>
            <a:r>
              <a:rPr lang="en-US" altLang="ja-JP" sz="2000" dirty="0">
                <a:solidFill>
                  <a:srgbClr val="0070C0"/>
                </a:solidFill>
                <a:latin typeface="メイリオ" panose="020B0604030504040204" pitchFamily="50" charset="-128"/>
                <a:ea typeface="メイリオ" panose="020B0604030504040204" pitchFamily="50" charset="-128"/>
              </a:rPr>
              <a:t>”Create the Mapping Technology”</a:t>
            </a:r>
          </a:p>
          <a:p>
            <a:pPr>
              <a:spcBef>
                <a:spcPct val="0"/>
              </a:spcBef>
            </a:pPr>
            <a:r>
              <a:rPr lang="en-US" altLang="ja-JP" dirty="0">
                <a:latin typeface="メイリオ" panose="020B0604030504040204" pitchFamily="50" charset="-128"/>
                <a:ea typeface="メイリオ" panose="020B0604030504040204" pitchFamily="50" charset="-128"/>
              </a:rPr>
              <a:t>                         </a:t>
            </a:r>
          </a:p>
          <a:p>
            <a:pPr>
              <a:spcBef>
                <a:spcPct val="0"/>
              </a:spcBef>
            </a:pPr>
            <a:r>
              <a:rPr lang="ja-JP" altLang="en-US" dirty="0">
                <a:latin typeface="メイリオ" panose="020B0604030504040204" pitchFamily="50" charset="-128"/>
                <a:ea typeface="メイリオ" panose="020B0604030504040204" pitchFamily="50" charset="-128"/>
              </a:rPr>
              <a:t>　　全国官公庁、地図会社、インフラ企業、土木、建設、建設コンサルタント</a:t>
            </a:r>
            <a:endParaRPr lang="en-US" altLang="ja-JP" dirty="0">
              <a:latin typeface="メイリオ" panose="020B0604030504040204" pitchFamily="50" charset="-128"/>
              <a:ea typeface="メイリオ" panose="020B0604030504040204" pitchFamily="50" charset="-128"/>
            </a:endParaRPr>
          </a:p>
          <a:p>
            <a:pPr>
              <a:spcBef>
                <a:spcPct val="0"/>
              </a:spcBef>
            </a:pPr>
            <a:r>
              <a:rPr lang="ja-JP" altLang="en-US" dirty="0">
                <a:latin typeface="メイリオ" panose="020B0604030504040204" pitchFamily="50" charset="-128"/>
                <a:ea typeface="メイリオ" panose="020B0604030504040204" pitchFamily="50" charset="-128"/>
              </a:rPr>
              <a:t>　　測量設計業、不動産登記業用向けへの</a:t>
            </a:r>
            <a:r>
              <a:rPr lang="ja-JP" altLang="en-US" dirty="0">
                <a:solidFill>
                  <a:srgbClr val="FF0000"/>
                </a:solidFill>
                <a:latin typeface="メイリオ" panose="020B0604030504040204" pitchFamily="50" charset="-128"/>
                <a:ea typeface="メイリオ" panose="020B0604030504040204" pitchFamily="50" charset="-128"/>
              </a:rPr>
              <a:t>ソフトウェア技術開発・販売</a:t>
            </a:r>
            <a:r>
              <a:rPr lang="ja-JP" altLang="en-US" dirty="0">
                <a:latin typeface="メイリオ" panose="020B0604030504040204" pitchFamily="50" charset="-128"/>
                <a:ea typeface="メイリオ" panose="020B0604030504040204" pitchFamily="50" charset="-128"/>
              </a:rPr>
              <a:t>　　　　　　　　　　　　 </a:t>
            </a:r>
            <a:r>
              <a:rPr lang="en-US" altLang="ja-JP" dirty="0">
                <a:latin typeface="メイリオ" panose="020B0604030504040204" pitchFamily="50" charset="-128"/>
                <a:ea typeface="メイリオ" panose="020B0604030504040204" pitchFamily="50" charset="-128"/>
              </a:rPr>
              <a:t>	</a:t>
            </a:r>
          </a:p>
          <a:p>
            <a:pPr>
              <a:spcBef>
                <a:spcPct val="0"/>
              </a:spcBef>
            </a:pPr>
            <a:r>
              <a:rPr lang="ja-JP" altLang="en-US" dirty="0">
                <a:latin typeface="メイリオ" panose="020B0604030504040204" pitchFamily="50" charset="-128"/>
                <a:ea typeface="メイリオ" panose="020B0604030504040204" pitchFamily="50" charset="-128"/>
              </a:rPr>
              <a:t>　　モービルマッピングシステム・</a:t>
            </a:r>
            <a:r>
              <a:rPr lang="en-US" altLang="ja-JP" dirty="0">
                <a:latin typeface="メイリオ" panose="020B0604030504040204" pitchFamily="50" charset="-128"/>
                <a:ea typeface="メイリオ" panose="020B0604030504040204" pitchFamily="50" charset="-128"/>
              </a:rPr>
              <a:t>UAV</a:t>
            </a:r>
            <a:r>
              <a:rPr lang="ja-JP" altLang="en-US" dirty="0">
                <a:latin typeface="メイリオ" panose="020B0604030504040204" pitchFamily="50" charset="-128"/>
                <a:ea typeface="メイリオ" panose="020B0604030504040204" pitchFamily="50" charset="-128"/>
              </a:rPr>
              <a:t>を使った、</a:t>
            </a:r>
            <a:r>
              <a:rPr lang="en-US" altLang="ja-JP" dirty="0">
                <a:solidFill>
                  <a:srgbClr val="FF0000"/>
                </a:solidFill>
                <a:latin typeface="メイリオ" panose="020B0604030504040204" pitchFamily="50" charset="-128"/>
                <a:ea typeface="メイリオ" panose="020B0604030504040204" pitchFamily="50" charset="-128"/>
              </a:rPr>
              <a:t>3</a:t>
            </a:r>
            <a:r>
              <a:rPr lang="ja-JP" altLang="en-US" dirty="0">
                <a:solidFill>
                  <a:srgbClr val="FF0000"/>
                </a:solidFill>
                <a:latin typeface="メイリオ" panose="020B0604030504040204" pitchFamily="50" charset="-128"/>
                <a:ea typeface="メイリオ" panose="020B0604030504040204" pitchFamily="50" charset="-128"/>
              </a:rPr>
              <a:t>次元計測およびデータ構築事業</a:t>
            </a:r>
            <a:endParaRPr lang="en-US" altLang="ja-JP" dirty="0">
              <a:solidFill>
                <a:srgbClr val="FF0000"/>
              </a:solidFill>
              <a:latin typeface="メイリオ" panose="020B0604030504040204" pitchFamily="50" charset="-128"/>
              <a:ea typeface="メイリオ" panose="020B0604030504040204" pitchFamily="50" charset="-128"/>
            </a:endParaRPr>
          </a:p>
          <a:p>
            <a:pPr>
              <a:spcBef>
                <a:spcPct val="0"/>
              </a:spcBef>
            </a:pPr>
            <a:r>
              <a:rPr lang="ja-JP" altLang="en-US" dirty="0">
                <a:latin typeface="メイリオ" panose="020B0604030504040204" pitchFamily="50" charset="-128"/>
                <a:ea typeface="メイリオ" panose="020B0604030504040204" pitchFamily="50" charset="-128"/>
              </a:rPr>
              <a:t>　　　　　　　　　　　　　（官公庁、インフラ、自動車／</a:t>
            </a:r>
            <a:r>
              <a:rPr lang="en-US" altLang="ja-JP" dirty="0">
                <a:latin typeface="メイリオ" panose="020B0604030504040204" pitchFamily="50" charset="-128"/>
                <a:ea typeface="メイリオ" panose="020B0604030504040204" pitchFamily="50" charset="-128"/>
              </a:rPr>
              <a:t>ITS</a:t>
            </a:r>
            <a:r>
              <a:rPr lang="ja-JP" altLang="en-US" dirty="0" err="1">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地図、設備等）</a:t>
            </a:r>
            <a:endParaRPr lang="en-US" altLang="ja-JP" dirty="0">
              <a:latin typeface="メイリオ" panose="020B0604030504040204" pitchFamily="50" charset="-128"/>
              <a:ea typeface="メイリオ" panose="020B0604030504040204" pitchFamily="50" charset="-128"/>
            </a:endParaRPr>
          </a:p>
        </p:txBody>
      </p:sp>
      <p:sp>
        <p:nvSpPr>
          <p:cNvPr id="4" name="テキスト ボックス 3">
            <a:extLst>
              <a:ext uri="{FF2B5EF4-FFF2-40B4-BE49-F238E27FC236}">
                <a16:creationId xmlns:a16="http://schemas.microsoft.com/office/drawing/2014/main" id="{C759F9E4-87C8-46AC-B32E-4ECA32E8C29F}"/>
              </a:ext>
            </a:extLst>
          </p:cNvPr>
          <p:cNvSpPr txBox="1"/>
          <p:nvPr/>
        </p:nvSpPr>
        <p:spPr bwMode="auto">
          <a:xfrm>
            <a:off x="-9138" y="114102"/>
            <a:ext cx="9153138" cy="492443"/>
          </a:xfrm>
          <a:prstGeom prst="rect">
            <a:avLst/>
          </a:prstGeom>
          <a:noFill/>
          <a:ln w="9525">
            <a:noFill/>
            <a:miter lim="800000"/>
            <a:headEnd/>
            <a:tailEnd/>
          </a:ln>
        </p:spPr>
        <p:txBody>
          <a:bodyPr wrap="square" rtlCol="0">
            <a:spAutoFit/>
          </a:bodyPr>
          <a:lstStyle/>
          <a:p>
            <a:pPr algn="ctr"/>
            <a:r>
              <a:rPr kumimoji="1" lang="ja-JP" altLang="en-US" sz="2600" b="1" dirty="0">
                <a:solidFill>
                  <a:schemeClr val="bg1"/>
                </a:solidFill>
                <a:latin typeface="メイリオ" panose="020B0604030504040204" pitchFamily="50" charset="-128"/>
                <a:ea typeface="メイリオ" panose="020B0604030504040204" pitchFamily="50" charset="-128"/>
              </a:rPr>
              <a:t>会社紹介　</a:t>
            </a:r>
          </a:p>
        </p:txBody>
      </p:sp>
      <p:pic>
        <p:nvPicPr>
          <p:cNvPr id="5" name="図 4">
            <a:extLst>
              <a:ext uri="{FF2B5EF4-FFF2-40B4-BE49-F238E27FC236}">
                <a16:creationId xmlns:a16="http://schemas.microsoft.com/office/drawing/2014/main" id="{E28211B9-9087-4D48-85D7-5FBA15C845DE}"/>
              </a:ext>
            </a:extLst>
          </p:cNvPr>
          <p:cNvPicPr>
            <a:picLocks noChangeAspect="1"/>
          </p:cNvPicPr>
          <p:nvPr/>
        </p:nvPicPr>
        <p:blipFill>
          <a:blip r:embed="rId3"/>
          <a:stretch>
            <a:fillRect/>
          </a:stretch>
        </p:blipFill>
        <p:spPr>
          <a:xfrm>
            <a:off x="4543340" y="3377851"/>
            <a:ext cx="4353186" cy="1279276"/>
          </a:xfrm>
          <a:prstGeom prst="rect">
            <a:avLst/>
          </a:prstGeom>
        </p:spPr>
      </p:pic>
    </p:spTree>
    <p:extLst>
      <p:ext uri="{BB962C8B-B14F-4D97-AF65-F5344CB8AC3E}">
        <p14:creationId xmlns:p14="http://schemas.microsoft.com/office/powerpoint/2010/main" val="3041229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636B1D2C-BA74-4C0C-BF59-247FA780309F}"/>
              </a:ext>
            </a:extLst>
          </p:cNvPr>
          <p:cNvSpPr txBox="1"/>
          <p:nvPr/>
        </p:nvSpPr>
        <p:spPr>
          <a:xfrm>
            <a:off x="0" y="104706"/>
            <a:ext cx="9144000" cy="492443"/>
          </a:xfrm>
          <a:prstGeom prst="rect">
            <a:avLst/>
          </a:prstGeom>
          <a:noFill/>
          <a:ln w="19050">
            <a:noFill/>
          </a:ln>
        </p:spPr>
        <p:txBody>
          <a:bodyPr wrap="square" rtlCol="0">
            <a:spAutoFit/>
          </a:bodyPr>
          <a:lstStyle/>
          <a:p>
            <a:pPr algn="ctr" fontAlgn="base"/>
            <a:r>
              <a:rPr lang="en-US" altLang="ja-JP" sz="2600"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rPr>
              <a:t>Wing Earth</a:t>
            </a:r>
            <a:r>
              <a:rPr lang="ja-JP" altLang="en-US" sz="2600"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rPr>
              <a:t>専用ビューワー＆動画ファイル出力</a:t>
            </a:r>
            <a:r>
              <a:rPr lang="ja-JP" altLang="en-US" sz="2600" u="sng"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rPr>
              <a:t>　</a:t>
            </a:r>
          </a:p>
        </p:txBody>
      </p:sp>
      <p:pic>
        <p:nvPicPr>
          <p:cNvPr id="5" name="図 4">
            <a:extLst>
              <a:ext uri="{FF2B5EF4-FFF2-40B4-BE49-F238E27FC236}">
                <a16:creationId xmlns:a16="http://schemas.microsoft.com/office/drawing/2014/main" id="{A1C4CB8D-03C1-4FB8-97CF-68DB683825C4}"/>
              </a:ext>
            </a:extLst>
          </p:cNvPr>
          <p:cNvPicPr>
            <a:picLocks noChangeAspect="1"/>
          </p:cNvPicPr>
          <p:nvPr/>
        </p:nvPicPr>
        <p:blipFill>
          <a:blip r:embed="rId3"/>
          <a:stretch>
            <a:fillRect/>
          </a:stretch>
        </p:blipFill>
        <p:spPr>
          <a:xfrm>
            <a:off x="7128285" y="1309167"/>
            <a:ext cx="1611010" cy="2429101"/>
          </a:xfrm>
          <a:prstGeom prst="rect">
            <a:avLst/>
          </a:prstGeom>
        </p:spPr>
      </p:pic>
      <p:sp>
        <p:nvSpPr>
          <p:cNvPr id="7" name="テキスト ボックス 6">
            <a:extLst>
              <a:ext uri="{FF2B5EF4-FFF2-40B4-BE49-F238E27FC236}">
                <a16:creationId xmlns:a16="http://schemas.microsoft.com/office/drawing/2014/main" id="{2D1B65FC-32E4-4004-956B-32FDA187B38D}"/>
              </a:ext>
            </a:extLst>
          </p:cNvPr>
          <p:cNvSpPr txBox="1"/>
          <p:nvPr/>
        </p:nvSpPr>
        <p:spPr>
          <a:xfrm>
            <a:off x="648305" y="772891"/>
            <a:ext cx="7847390" cy="923330"/>
          </a:xfrm>
          <a:prstGeom prst="rect">
            <a:avLst/>
          </a:prstGeom>
          <a:noFill/>
        </p:spPr>
        <p:txBody>
          <a:bodyPr wrap="square" rtlCol="0">
            <a:spAutoFit/>
          </a:bodyPr>
          <a:lstStyle/>
          <a:p>
            <a:r>
              <a:rPr kumimoji="1" lang="ja-JP" altLang="en-US" dirty="0">
                <a:latin typeface="メイリオ" panose="020B0604030504040204" pitchFamily="50" charset="-128"/>
                <a:ea typeface="メイリオ" panose="020B0604030504040204" pitchFamily="50" charset="-128"/>
              </a:rPr>
              <a:t>・</a:t>
            </a:r>
            <a:r>
              <a:rPr kumimoji="1" lang="ja-JP" altLang="en-US" dirty="0">
                <a:solidFill>
                  <a:srgbClr val="FF0000"/>
                </a:solidFill>
                <a:latin typeface="メイリオ" panose="020B0604030504040204" pitchFamily="50" charset="-128"/>
                <a:ea typeface="メイリオ" panose="020B0604030504040204" pitchFamily="50" charset="-128"/>
              </a:rPr>
              <a:t>ビューワープログラム</a:t>
            </a:r>
            <a:r>
              <a:rPr kumimoji="1" lang="ja-JP" altLang="en-US" dirty="0">
                <a:latin typeface="メイリオ" panose="020B0604030504040204" pitchFamily="50" charset="-128"/>
                <a:ea typeface="メイリオ" panose="020B0604030504040204" pitchFamily="50" charset="-128"/>
              </a:rPr>
              <a:t>はインストール不要。実行ファイルを直接起動</a:t>
            </a:r>
            <a:endParaRPr kumimoji="1"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・表示機能は製品とほぼ同一</a:t>
            </a:r>
            <a:endParaRPr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a:t>
            </a:r>
            <a:r>
              <a:rPr kumimoji="1" lang="en-US" altLang="ja-JP" dirty="0">
                <a:latin typeface="メイリオ" panose="020B0604030504040204" pitchFamily="50" charset="-128"/>
                <a:ea typeface="メイリオ" panose="020B0604030504040204" pitchFamily="50" charset="-128"/>
              </a:rPr>
              <a:t>CAD</a:t>
            </a:r>
            <a:r>
              <a:rPr kumimoji="1" lang="ja-JP" altLang="en-US" dirty="0">
                <a:latin typeface="メイリオ" panose="020B0604030504040204" pitchFamily="50" charset="-128"/>
                <a:ea typeface="メイリオ" panose="020B0604030504040204" pitchFamily="50" charset="-128"/>
              </a:rPr>
              <a:t>データとの合成データもビューワー出力可能</a:t>
            </a:r>
          </a:p>
        </p:txBody>
      </p:sp>
      <p:pic>
        <p:nvPicPr>
          <p:cNvPr id="8" name="図 7">
            <a:extLst>
              <a:ext uri="{FF2B5EF4-FFF2-40B4-BE49-F238E27FC236}">
                <a16:creationId xmlns:a16="http://schemas.microsoft.com/office/drawing/2014/main" id="{2CF56C75-9153-483B-A94E-FD7B44BE10F6}"/>
              </a:ext>
            </a:extLst>
          </p:cNvPr>
          <p:cNvPicPr>
            <a:picLocks noChangeAspect="1"/>
          </p:cNvPicPr>
          <p:nvPr/>
        </p:nvPicPr>
        <p:blipFill>
          <a:blip r:embed="rId4"/>
          <a:stretch>
            <a:fillRect/>
          </a:stretch>
        </p:blipFill>
        <p:spPr>
          <a:xfrm>
            <a:off x="353724" y="1824529"/>
            <a:ext cx="4925494" cy="2489709"/>
          </a:xfrm>
          <a:prstGeom prst="rect">
            <a:avLst/>
          </a:prstGeom>
        </p:spPr>
      </p:pic>
      <p:pic>
        <p:nvPicPr>
          <p:cNvPr id="9" name="図 8">
            <a:extLst>
              <a:ext uri="{FF2B5EF4-FFF2-40B4-BE49-F238E27FC236}">
                <a16:creationId xmlns:a16="http://schemas.microsoft.com/office/drawing/2014/main" id="{0A9264CB-87BC-4B74-A83A-FD3ABBBC1469}"/>
              </a:ext>
            </a:extLst>
          </p:cNvPr>
          <p:cNvPicPr>
            <a:picLocks noChangeAspect="1"/>
          </p:cNvPicPr>
          <p:nvPr/>
        </p:nvPicPr>
        <p:blipFill>
          <a:blip r:embed="rId5"/>
          <a:stretch>
            <a:fillRect/>
          </a:stretch>
        </p:blipFill>
        <p:spPr>
          <a:xfrm>
            <a:off x="143501" y="901199"/>
            <a:ext cx="503255" cy="592439"/>
          </a:xfrm>
          <a:prstGeom prst="rect">
            <a:avLst/>
          </a:prstGeom>
        </p:spPr>
      </p:pic>
      <p:pic>
        <p:nvPicPr>
          <p:cNvPr id="10" name="図 9">
            <a:extLst>
              <a:ext uri="{FF2B5EF4-FFF2-40B4-BE49-F238E27FC236}">
                <a16:creationId xmlns:a16="http://schemas.microsoft.com/office/drawing/2014/main" id="{1E6B77DD-72B0-43D9-A901-A1A176282F92}"/>
              </a:ext>
            </a:extLst>
          </p:cNvPr>
          <p:cNvPicPr>
            <a:picLocks noChangeAspect="1"/>
          </p:cNvPicPr>
          <p:nvPr/>
        </p:nvPicPr>
        <p:blipFill>
          <a:blip r:embed="rId6"/>
          <a:stretch>
            <a:fillRect/>
          </a:stretch>
        </p:blipFill>
        <p:spPr>
          <a:xfrm>
            <a:off x="4360836" y="4660906"/>
            <a:ext cx="1055765" cy="1284923"/>
          </a:xfrm>
          <a:prstGeom prst="rect">
            <a:avLst/>
          </a:prstGeom>
        </p:spPr>
      </p:pic>
      <p:pic>
        <p:nvPicPr>
          <p:cNvPr id="11" name="図 10">
            <a:extLst>
              <a:ext uri="{FF2B5EF4-FFF2-40B4-BE49-F238E27FC236}">
                <a16:creationId xmlns:a16="http://schemas.microsoft.com/office/drawing/2014/main" id="{0E2EFC03-3BCB-478C-8956-EB7EDF700839}"/>
              </a:ext>
            </a:extLst>
          </p:cNvPr>
          <p:cNvPicPr>
            <a:picLocks noChangeAspect="1"/>
          </p:cNvPicPr>
          <p:nvPr/>
        </p:nvPicPr>
        <p:blipFill>
          <a:blip r:embed="rId7"/>
          <a:stretch>
            <a:fillRect/>
          </a:stretch>
        </p:blipFill>
        <p:spPr>
          <a:xfrm>
            <a:off x="5584181" y="3738268"/>
            <a:ext cx="3384376" cy="2683524"/>
          </a:xfrm>
          <a:prstGeom prst="rect">
            <a:avLst/>
          </a:prstGeom>
        </p:spPr>
      </p:pic>
      <p:sp>
        <p:nvSpPr>
          <p:cNvPr id="12" name="テキスト ボックス 11">
            <a:extLst>
              <a:ext uri="{FF2B5EF4-FFF2-40B4-BE49-F238E27FC236}">
                <a16:creationId xmlns:a16="http://schemas.microsoft.com/office/drawing/2014/main" id="{5D3AAF04-03B7-4814-813C-4AF60F5C2B53}"/>
              </a:ext>
            </a:extLst>
          </p:cNvPr>
          <p:cNvSpPr txBox="1"/>
          <p:nvPr/>
        </p:nvSpPr>
        <p:spPr>
          <a:xfrm>
            <a:off x="583278" y="4756472"/>
            <a:ext cx="3416320" cy="1477328"/>
          </a:xfrm>
          <a:prstGeom prst="rect">
            <a:avLst/>
          </a:prstGeom>
          <a:noFill/>
        </p:spPr>
        <p:txBody>
          <a:bodyPr wrap="none" rtlCol="0">
            <a:spAutoFit/>
          </a:bodyPr>
          <a:lstStyle/>
          <a:p>
            <a:r>
              <a:rPr kumimoji="1" lang="ja-JP" altLang="en-US" u="sng" dirty="0">
                <a:solidFill>
                  <a:srgbClr val="FF0000"/>
                </a:solidFill>
                <a:latin typeface="メイリオ" panose="020B0604030504040204" pitchFamily="50" charset="-128"/>
                <a:ea typeface="メイリオ" panose="020B0604030504040204" pitchFamily="50" charset="-128"/>
              </a:rPr>
              <a:t>動画ファイル作成</a:t>
            </a:r>
            <a:r>
              <a:rPr kumimoji="1" lang="ja-JP" altLang="en-US" u="sng" dirty="0">
                <a:latin typeface="メイリオ" panose="020B0604030504040204" pitchFamily="50" charset="-128"/>
                <a:ea typeface="メイリオ" panose="020B0604030504040204" pitchFamily="50" charset="-128"/>
              </a:rPr>
              <a:t>機能搭載</a:t>
            </a:r>
            <a:endParaRPr kumimoji="1" lang="en-US" altLang="ja-JP" u="sng"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・打合せ、説明資料等の利用</a:t>
            </a:r>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・線形動画は、走行速度、</a:t>
            </a:r>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　走行位置の設定可能　</a:t>
            </a:r>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・鳥瞰図のイメージで出力可能</a:t>
            </a:r>
          </a:p>
        </p:txBody>
      </p:sp>
      <p:sp>
        <p:nvSpPr>
          <p:cNvPr id="13" name="正方形/長方形 12">
            <a:extLst>
              <a:ext uri="{FF2B5EF4-FFF2-40B4-BE49-F238E27FC236}">
                <a16:creationId xmlns:a16="http://schemas.microsoft.com/office/drawing/2014/main" id="{C9ED647A-1C5F-4DD0-BF13-2F97D828C31F}"/>
              </a:ext>
            </a:extLst>
          </p:cNvPr>
          <p:cNvSpPr/>
          <p:nvPr/>
        </p:nvSpPr>
        <p:spPr>
          <a:xfrm>
            <a:off x="7606887" y="1309167"/>
            <a:ext cx="859531" cy="369332"/>
          </a:xfrm>
          <a:prstGeom prst="rect">
            <a:avLst/>
          </a:prstGeom>
        </p:spPr>
        <p:txBody>
          <a:bodyPr wrap="none">
            <a:spAutoFit/>
          </a:bodyPr>
          <a:lstStyle/>
          <a:p>
            <a:r>
              <a:rPr kumimoji="1" lang="en-US" altLang="ja-JP" dirty="0">
                <a:latin typeface="メイリオ" panose="020B0604030504040204" pitchFamily="50" charset="-128"/>
                <a:ea typeface="メイリオ" panose="020B0604030504040204" pitchFamily="50" charset="-128"/>
              </a:rPr>
              <a:t>3Dpdf</a:t>
            </a:r>
            <a:endParaRPr lang="ja-JP" altLang="en-US"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9408864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F171F5D2-FFD2-4CDB-8AD3-67790DA32ABE}"/>
              </a:ext>
            </a:extLst>
          </p:cNvPr>
          <p:cNvSpPr txBox="1"/>
          <p:nvPr/>
        </p:nvSpPr>
        <p:spPr>
          <a:xfrm>
            <a:off x="1401900" y="2342273"/>
            <a:ext cx="6340197" cy="1938992"/>
          </a:xfrm>
          <a:prstGeom prst="rect">
            <a:avLst/>
          </a:prstGeom>
          <a:noFill/>
        </p:spPr>
        <p:txBody>
          <a:bodyPr wrap="none" rtlCol="0">
            <a:spAutoFit/>
          </a:bodyPr>
          <a:lstStyle/>
          <a:p>
            <a:pPr algn="ctr"/>
            <a:r>
              <a:rPr kumimoji="1" lang="en-US" altLang="ja-JP" sz="6000" b="1" dirty="0">
                <a:latin typeface="メイリオ" panose="020B0604030504040204" pitchFamily="50" charset="-128"/>
                <a:ea typeface="メイリオ" panose="020B0604030504040204" pitchFamily="50" charset="-128"/>
              </a:rPr>
              <a:t>WingEarth</a:t>
            </a:r>
          </a:p>
          <a:p>
            <a:pPr algn="ctr"/>
            <a:r>
              <a:rPr kumimoji="1" lang="ja-JP" altLang="en-US" sz="6000" b="1" dirty="0">
                <a:latin typeface="メイリオ" panose="020B0604030504040204" pitchFamily="50" charset="-128"/>
                <a:ea typeface="メイリオ" panose="020B0604030504040204" pitchFamily="50" charset="-128"/>
              </a:rPr>
              <a:t>活用事例のご紹介</a:t>
            </a:r>
          </a:p>
        </p:txBody>
      </p:sp>
    </p:spTree>
    <p:extLst>
      <p:ext uri="{BB962C8B-B14F-4D97-AF65-F5344CB8AC3E}">
        <p14:creationId xmlns:p14="http://schemas.microsoft.com/office/powerpoint/2010/main" val="39450761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48F7C543-61EF-4430-A794-931909AC69EA}"/>
              </a:ext>
            </a:extLst>
          </p:cNvPr>
          <p:cNvSpPr>
            <a:spLocks noGrp="1"/>
          </p:cNvSpPr>
          <p:nvPr>
            <p:ph type="title"/>
          </p:nvPr>
        </p:nvSpPr>
        <p:spPr>
          <a:xfrm>
            <a:off x="0" y="57885"/>
            <a:ext cx="9144000" cy="545432"/>
          </a:xfrm>
        </p:spPr>
        <p:txBody>
          <a:bodyPr>
            <a:noAutofit/>
          </a:bodyPr>
          <a:lstStyle/>
          <a:p>
            <a:pPr algn="ctr"/>
            <a:r>
              <a:rPr lang="ja-JP" altLang="en-US" sz="2600" b="1" dirty="0">
                <a:latin typeface="メイリオ" panose="020B0604030504040204" pitchFamily="50" charset="-128"/>
                <a:ea typeface="メイリオ" panose="020B0604030504040204" pitchFamily="50" charset="-128"/>
              </a:rPr>
              <a:t>災害復旧・土砂災害の流出土量算出</a:t>
            </a:r>
          </a:p>
        </p:txBody>
      </p:sp>
      <p:sp>
        <p:nvSpPr>
          <p:cNvPr id="5" name="テキスト ボックス 4">
            <a:extLst>
              <a:ext uri="{FF2B5EF4-FFF2-40B4-BE49-F238E27FC236}">
                <a16:creationId xmlns:a16="http://schemas.microsoft.com/office/drawing/2014/main" id="{3D96283A-0D4D-43C5-AE75-31BA42C954B2}"/>
              </a:ext>
            </a:extLst>
          </p:cNvPr>
          <p:cNvSpPr txBox="1"/>
          <p:nvPr/>
        </p:nvSpPr>
        <p:spPr>
          <a:xfrm>
            <a:off x="256979" y="761314"/>
            <a:ext cx="8747485" cy="707886"/>
          </a:xfrm>
          <a:prstGeom prst="rect">
            <a:avLst/>
          </a:prstGeom>
          <a:noFill/>
          <a:ln>
            <a:noFill/>
          </a:ln>
        </p:spPr>
        <p:txBody>
          <a:bodyPr wrap="square" rtlCol="0">
            <a:spAutoFit/>
          </a:bodyPr>
          <a:lstStyle/>
          <a:p>
            <a:r>
              <a:rPr kumimoji="1" lang="ja-JP" altLang="en-US" sz="2000" dirty="0">
                <a:latin typeface="メイリオ" panose="020B0604030504040204" pitchFamily="50" charset="-128"/>
                <a:ea typeface="メイリオ" panose="020B0604030504040204" pitchFamily="50" charset="-128"/>
              </a:rPr>
              <a:t>　既存の平面図データ・座標データから計画領域を作成し、</a:t>
            </a:r>
            <a:endParaRPr kumimoji="1" lang="en-US" altLang="ja-JP" sz="2000" dirty="0">
              <a:latin typeface="メイリオ" panose="020B0604030504040204" pitchFamily="50" charset="-128"/>
              <a:ea typeface="メイリオ" panose="020B0604030504040204" pitchFamily="50" charset="-128"/>
            </a:endParaRPr>
          </a:p>
          <a:p>
            <a:r>
              <a:rPr kumimoji="1" lang="ja-JP" altLang="en-US" sz="2000" dirty="0">
                <a:latin typeface="メイリオ" panose="020B0604030504040204" pitchFamily="50" charset="-128"/>
                <a:ea typeface="メイリオ" panose="020B0604030504040204" pitchFamily="50" charset="-128"/>
              </a:rPr>
              <a:t>点群データと重ねることにより、災害現場の流出土量を算出します。</a:t>
            </a:r>
          </a:p>
        </p:txBody>
      </p:sp>
      <p:sp>
        <p:nvSpPr>
          <p:cNvPr id="10" name="テキスト ボックス 9">
            <a:extLst>
              <a:ext uri="{FF2B5EF4-FFF2-40B4-BE49-F238E27FC236}">
                <a16:creationId xmlns:a16="http://schemas.microsoft.com/office/drawing/2014/main" id="{A34E0F24-1D0A-470A-A0BE-6119AF721168}"/>
              </a:ext>
            </a:extLst>
          </p:cNvPr>
          <p:cNvSpPr txBox="1"/>
          <p:nvPr/>
        </p:nvSpPr>
        <p:spPr>
          <a:xfrm>
            <a:off x="341473" y="5390324"/>
            <a:ext cx="8461053" cy="862219"/>
          </a:xfrm>
          <a:prstGeom prst="rect">
            <a:avLst/>
          </a:prstGeom>
          <a:solidFill>
            <a:srgbClr val="5284D6">
              <a:lumMod val="20000"/>
              <a:lumOff val="80000"/>
            </a:srgbClr>
          </a:solidFill>
          <a:ln w="6350">
            <a:solidFill>
              <a:schemeClr val="tx1"/>
            </a:solidFill>
          </a:ln>
        </p:spPr>
        <p:txBody>
          <a:bodyPr wrap="square" tIns="36000" bIns="0"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fontAlgn="base">
              <a:lnSpc>
                <a:spcPts val="2000"/>
              </a:lnSpc>
              <a:spcBef>
                <a:spcPct val="0"/>
              </a:spcBef>
              <a:defRPr/>
            </a:pPr>
            <a:r>
              <a:rPr kumimoji="0" lang="ja-JP" altLang="en-US" sz="1600" kern="0" dirty="0">
                <a:solidFill>
                  <a:srgbClr val="282828"/>
                </a:solidFill>
                <a:latin typeface="メイリオ" panose="020B0604030504040204" pitchFamily="50" charset="-128"/>
                <a:ea typeface="メイリオ" panose="020B0604030504040204" pitchFamily="50" charset="-128"/>
              </a:rPr>
              <a:t>＜ポイント＞</a:t>
            </a:r>
            <a:endParaRPr lang="en-US" altLang="ja-JP" sz="1600" dirty="0">
              <a:latin typeface="メイリオ" panose="020B0604030504040204" pitchFamily="50" charset="-128"/>
              <a:ea typeface="メイリオ" panose="020B0604030504040204" pitchFamily="50" charset="-128"/>
            </a:endParaRPr>
          </a:p>
          <a:p>
            <a:pPr>
              <a:spcAft>
                <a:spcPts val="600"/>
              </a:spcAft>
            </a:pPr>
            <a:r>
              <a:rPr lang="ja-JP" altLang="en-US" sz="1600" dirty="0">
                <a:latin typeface="メイリオ" panose="020B0604030504040204" pitchFamily="50" charset="-128"/>
                <a:ea typeface="メイリオ" panose="020B0604030504040204" pitchFamily="50" charset="-128"/>
              </a:rPr>
              <a:t>・災害前の既存平面図からピックアップした座標データを利用しての土量算出が可能です。</a:t>
            </a:r>
            <a:endParaRPr lang="en-US" altLang="ja-JP" sz="1600" dirty="0">
              <a:latin typeface="メイリオ" panose="020B0604030504040204" pitchFamily="50" charset="-128"/>
              <a:ea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rPr>
              <a:t>・災害現場の土量流出箇所の現況断面の作成から流出土量まで視覚的に確認可能です。</a:t>
            </a:r>
            <a:endParaRPr lang="en-US" altLang="ja-JP" sz="1600" dirty="0">
              <a:latin typeface="メイリオ" panose="020B0604030504040204" pitchFamily="50" charset="-128"/>
              <a:ea typeface="メイリオ" panose="020B0604030504040204" pitchFamily="50" charset="-128"/>
            </a:endParaRPr>
          </a:p>
        </p:txBody>
      </p:sp>
      <p:pic>
        <p:nvPicPr>
          <p:cNvPr id="11" name="Picture 3" descr="C:\Users\CF-SX2\Desktop\事例キャプチャ\キャプチャ2-1.JPG">
            <a:extLst>
              <a:ext uri="{FF2B5EF4-FFF2-40B4-BE49-F238E27FC236}">
                <a16:creationId xmlns:a16="http://schemas.microsoft.com/office/drawing/2014/main" id="{8256F119-510C-48D0-B5A9-A564F45ABF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149" y="1627196"/>
            <a:ext cx="5143771" cy="346439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E4E8B879-1B61-4F63-926F-8548A6634A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9482" y="1627196"/>
            <a:ext cx="3226369" cy="34724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右矢印 4">
            <a:extLst>
              <a:ext uri="{FF2B5EF4-FFF2-40B4-BE49-F238E27FC236}">
                <a16:creationId xmlns:a16="http://schemas.microsoft.com/office/drawing/2014/main" id="{E34322BB-60C4-4422-AFDC-390C0091D5E7}"/>
              </a:ext>
            </a:extLst>
          </p:cNvPr>
          <p:cNvSpPr/>
          <p:nvPr/>
        </p:nvSpPr>
        <p:spPr>
          <a:xfrm>
            <a:off x="4802543" y="2468732"/>
            <a:ext cx="1243861" cy="44520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4" name="角丸四角形 1">
            <a:extLst>
              <a:ext uri="{FF2B5EF4-FFF2-40B4-BE49-F238E27FC236}">
                <a16:creationId xmlns:a16="http://schemas.microsoft.com/office/drawing/2014/main" id="{70472BEE-1BAF-423B-AF14-065F9A438DA4}"/>
              </a:ext>
            </a:extLst>
          </p:cNvPr>
          <p:cNvSpPr/>
          <p:nvPr/>
        </p:nvSpPr>
        <p:spPr>
          <a:xfrm>
            <a:off x="3059999" y="1778479"/>
            <a:ext cx="1899777" cy="186953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9007821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グループ化 32">
            <a:extLst>
              <a:ext uri="{FF2B5EF4-FFF2-40B4-BE49-F238E27FC236}">
                <a16:creationId xmlns:a16="http://schemas.microsoft.com/office/drawing/2014/main" id="{022BCD8C-99AF-4959-92A7-D0E754BEB656}"/>
              </a:ext>
            </a:extLst>
          </p:cNvPr>
          <p:cNvGrpSpPr/>
          <p:nvPr/>
        </p:nvGrpSpPr>
        <p:grpSpPr>
          <a:xfrm>
            <a:off x="1546275" y="5012592"/>
            <a:ext cx="5845204" cy="1577288"/>
            <a:chOff x="6012500" y="5038652"/>
            <a:chExt cx="5845204" cy="1577288"/>
          </a:xfrm>
        </p:grpSpPr>
        <p:pic>
          <p:nvPicPr>
            <p:cNvPr id="34" name="図 33">
              <a:extLst>
                <a:ext uri="{FF2B5EF4-FFF2-40B4-BE49-F238E27FC236}">
                  <a16:creationId xmlns:a16="http://schemas.microsoft.com/office/drawing/2014/main" id="{E686CEE4-B373-48FA-B8BC-5843D3EB5A32}"/>
                </a:ext>
              </a:extLst>
            </p:cNvPr>
            <p:cNvPicPr>
              <a:picLocks noChangeAspect="1"/>
            </p:cNvPicPr>
            <p:nvPr/>
          </p:nvPicPr>
          <p:blipFill>
            <a:blip r:embed="rId2"/>
            <a:stretch>
              <a:fillRect/>
            </a:stretch>
          </p:blipFill>
          <p:spPr>
            <a:xfrm>
              <a:off x="8574992" y="5038652"/>
              <a:ext cx="3282712" cy="1577288"/>
            </a:xfrm>
            <a:prstGeom prst="rect">
              <a:avLst/>
            </a:prstGeom>
          </p:spPr>
        </p:pic>
        <p:pic>
          <p:nvPicPr>
            <p:cNvPr id="35" name="図 34">
              <a:extLst>
                <a:ext uri="{FF2B5EF4-FFF2-40B4-BE49-F238E27FC236}">
                  <a16:creationId xmlns:a16="http://schemas.microsoft.com/office/drawing/2014/main" id="{351B0A2D-3E26-472C-BC3F-9BF9A50FBF4A}"/>
                </a:ext>
              </a:extLst>
            </p:cNvPr>
            <p:cNvPicPr>
              <a:picLocks noChangeAspect="1"/>
            </p:cNvPicPr>
            <p:nvPr/>
          </p:nvPicPr>
          <p:blipFill>
            <a:blip r:embed="rId3"/>
            <a:stretch>
              <a:fillRect/>
            </a:stretch>
          </p:blipFill>
          <p:spPr>
            <a:xfrm>
              <a:off x="6012500" y="5263760"/>
              <a:ext cx="3195484" cy="1316756"/>
            </a:xfrm>
            <a:prstGeom prst="rect">
              <a:avLst/>
            </a:prstGeom>
          </p:spPr>
        </p:pic>
      </p:grpSp>
      <p:sp>
        <p:nvSpPr>
          <p:cNvPr id="14" name="テキスト ボックス 13">
            <a:extLst>
              <a:ext uri="{FF2B5EF4-FFF2-40B4-BE49-F238E27FC236}">
                <a16:creationId xmlns:a16="http://schemas.microsoft.com/office/drawing/2014/main" id="{A85664BF-1297-4038-8995-DC937F202610}"/>
              </a:ext>
            </a:extLst>
          </p:cNvPr>
          <p:cNvSpPr txBox="1"/>
          <p:nvPr/>
        </p:nvSpPr>
        <p:spPr>
          <a:xfrm>
            <a:off x="244999" y="693054"/>
            <a:ext cx="4316053" cy="400110"/>
          </a:xfrm>
          <a:prstGeom prst="rect">
            <a:avLst/>
          </a:prstGeom>
          <a:noFill/>
        </p:spPr>
        <p:txBody>
          <a:bodyPr wrap="none" rtlCol="0">
            <a:spAutoFit/>
          </a:bodyPr>
          <a:lstStyle/>
          <a:p>
            <a:r>
              <a:rPr lang="en-US" altLang="ja-JP" sz="2000" dirty="0" err="1">
                <a:latin typeface="メイリオ" panose="020B0604030504040204" pitchFamily="50" charset="-128"/>
                <a:ea typeface="メイリオ" panose="020B0604030504040204" pitchFamily="50" charset="-128"/>
              </a:rPr>
              <a:t>WingEarth</a:t>
            </a:r>
            <a:r>
              <a:rPr lang="ja-JP" altLang="en-US" sz="2000" dirty="0">
                <a:latin typeface="メイリオ" panose="020B0604030504040204" pitchFamily="50" charset="-128"/>
                <a:ea typeface="メイリオ" panose="020B0604030504040204" pitchFamily="50" charset="-128"/>
              </a:rPr>
              <a:t>スライス機能を有効活用</a:t>
            </a:r>
            <a:endParaRPr kumimoji="1" lang="ja-JP" altLang="en-US" sz="2000" dirty="0">
              <a:latin typeface="メイリオ" panose="020B0604030504040204" pitchFamily="50" charset="-128"/>
              <a:ea typeface="メイリオ" panose="020B0604030504040204" pitchFamily="50" charset="-128"/>
            </a:endParaRPr>
          </a:p>
        </p:txBody>
      </p:sp>
      <p:pic>
        <p:nvPicPr>
          <p:cNvPr id="31" name="図 30">
            <a:extLst>
              <a:ext uri="{FF2B5EF4-FFF2-40B4-BE49-F238E27FC236}">
                <a16:creationId xmlns:a16="http://schemas.microsoft.com/office/drawing/2014/main" id="{832F970D-4272-41C8-8747-AF23DC9EC0EE}"/>
              </a:ext>
            </a:extLst>
          </p:cNvPr>
          <p:cNvPicPr>
            <a:picLocks noChangeAspect="1"/>
          </p:cNvPicPr>
          <p:nvPr/>
        </p:nvPicPr>
        <p:blipFill>
          <a:blip r:embed="rId4"/>
          <a:stretch>
            <a:fillRect/>
          </a:stretch>
        </p:blipFill>
        <p:spPr>
          <a:xfrm>
            <a:off x="4048090" y="3079420"/>
            <a:ext cx="4769705" cy="1190644"/>
          </a:xfrm>
          <a:prstGeom prst="rect">
            <a:avLst/>
          </a:prstGeom>
        </p:spPr>
      </p:pic>
      <p:pic>
        <p:nvPicPr>
          <p:cNvPr id="32" name="図 31">
            <a:extLst>
              <a:ext uri="{FF2B5EF4-FFF2-40B4-BE49-F238E27FC236}">
                <a16:creationId xmlns:a16="http://schemas.microsoft.com/office/drawing/2014/main" id="{A27D0CA6-A2F3-452D-A862-727C38176D2A}"/>
              </a:ext>
            </a:extLst>
          </p:cNvPr>
          <p:cNvPicPr>
            <a:picLocks noChangeAspect="1"/>
          </p:cNvPicPr>
          <p:nvPr/>
        </p:nvPicPr>
        <p:blipFill>
          <a:blip r:embed="rId5"/>
          <a:stretch>
            <a:fillRect/>
          </a:stretch>
        </p:blipFill>
        <p:spPr>
          <a:xfrm>
            <a:off x="4048091" y="1514853"/>
            <a:ext cx="4739032" cy="1190644"/>
          </a:xfrm>
          <a:prstGeom prst="rect">
            <a:avLst/>
          </a:prstGeom>
        </p:spPr>
      </p:pic>
      <p:pic>
        <p:nvPicPr>
          <p:cNvPr id="29" name="図 28">
            <a:extLst>
              <a:ext uri="{FF2B5EF4-FFF2-40B4-BE49-F238E27FC236}">
                <a16:creationId xmlns:a16="http://schemas.microsoft.com/office/drawing/2014/main" id="{E548DE3A-0F3C-43DA-AC1B-07605E46C791}"/>
              </a:ext>
            </a:extLst>
          </p:cNvPr>
          <p:cNvPicPr>
            <a:picLocks noChangeAspect="1"/>
          </p:cNvPicPr>
          <p:nvPr/>
        </p:nvPicPr>
        <p:blipFill>
          <a:blip r:embed="rId6"/>
          <a:stretch>
            <a:fillRect/>
          </a:stretch>
        </p:blipFill>
        <p:spPr>
          <a:xfrm>
            <a:off x="244999" y="1514852"/>
            <a:ext cx="3653069" cy="2396309"/>
          </a:xfrm>
          <a:prstGeom prst="rect">
            <a:avLst/>
          </a:prstGeom>
        </p:spPr>
      </p:pic>
      <p:sp>
        <p:nvSpPr>
          <p:cNvPr id="16" name="テキスト ボックス 15">
            <a:extLst>
              <a:ext uri="{FF2B5EF4-FFF2-40B4-BE49-F238E27FC236}">
                <a16:creationId xmlns:a16="http://schemas.microsoft.com/office/drawing/2014/main" id="{4E4B40C9-D274-4D7C-B5C6-7C99483A2FFC}"/>
              </a:ext>
            </a:extLst>
          </p:cNvPr>
          <p:cNvSpPr txBox="1"/>
          <p:nvPr/>
        </p:nvSpPr>
        <p:spPr>
          <a:xfrm>
            <a:off x="353007" y="1112745"/>
            <a:ext cx="8231741" cy="369332"/>
          </a:xfrm>
          <a:prstGeom prst="rect">
            <a:avLst/>
          </a:prstGeom>
          <a:noFill/>
        </p:spPr>
        <p:txBody>
          <a:bodyPr wrap="none" rtlCol="0">
            <a:spAutoFit/>
          </a:bodyPr>
          <a:lstStyle/>
          <a:p>
            <a:r>
              <a:rPr kumimoji="1" lang="ja-JP" altLang="en-US" dirty="0">
                <a:latin typeface="メイリオ" panose="020B0604030504040204" pitchFamily="50" charset="-128"/>
                <a:ea typeface="メイリオ" panose="020B0604030504040204" pitchFamily="50" charset="-128"/>
              </a:rPr>
              <a:t>☑立面図を切出しする際にスライス時の厚みにより必要に応じた切出しが可能</a:t>
            </a:r>
          </a:p>
        </p:txBody>
      </p:sp>
      <p:sp>
        <p:nvSpPr>
          <p:cNvPr id="17" name="テキスト ボックス 16">
            <a:extLst>
              <a:ext uri="{FF2B5EF4-FFF2-40B4-BE49-F238E27FC236}">
                <a16:creationId xmlns:a16="http://schemas.microsoft.com/office/drawing/2014/main" id="{6EF04957-BD12-4386-9E16-91C3BCE12528}"/>
              </a:ext>
            </a:extLst>
          </p:cNvPr>
          <p:cNvSpPr txBox="1"/>
          <p:nvPr/>
        </p:nvSpPr>
        <p:spPr>
          <a:xfrm>
            <a:off x="165686" y="4430716"/>
            <a:ext cx="7321941" cy="646331"/>
          </a:xfrm>
          <a:prstGeom prst="rect">
            <a:avLst/>
          </a:prstGeom>
          <a:noFill/>
        </p:spPr>
        <p:txBody>
          <a:bodyPr wrap="none" rtlCol="0">
            <a:spAutoFit/>
          </a:bodyPr>
          <a:lstStyle/>
          <a:p>
            <a:r>
              <a:rPr kumimoji="1" lang="ja-JP" altLang="en-US" dirty="0">
                <a:latin typeface="メイリオ" panose="020B0604030504040204" pitchFamily="50" charset="-128"/>
                <a:ea typeface="メイリオ" panose="020B0604030504040204" pitchFamily="50" charset="-128"/>
              </a:rPr>
              <a:t>当社</a:t>
            </a:r>
            <a:r>
              <a:rPr kumimoji="1" lang="en-US" altLang="ja-JP" dirty="0">
                <a:latin typeface="メイリオ" panose="020B0604030504040204" pitchFamily="50" charset="-128"/>
                <a:ea typeface="メイリオ" panose="020B0604030504040204" pitchFamily="50" charset="-128"/>
              </a:rPr>
              <a:t>CAD</a:t>
            </a:r>
            <a:r>
              <a:rPr kumimoji="1" lang="ja-JP" altLang="en-US" dirty="0">
                <a:latin typeface="メイリオ" panose="020B0604030504040204" pitchFamily="50" charset="-128"/>
                <a:ea typeface="メイリオ" panose="020B0604030504040204" pitchFamily="50" charset="-128"/>
              </a:rPr>
              <a:t>システムとの連携、または</a:t>
            </a:r>
            <a:r>
              <a:rPr kumimoji="1" lang="en-US" altLang="ja-JP" dirty="0">
                <a:latin typeface="メイリオ" panose="020B0604030504040204" pitchFamily="50" charset="-128"/>
                <a:ea typeface="メイリオ" panose="020B0604030504040204" pitchFamily="50" charset="-128"/>
              </a:rPr>
              <a:t>DXF</a:t>
            </a:r>
            <a:r>
              <a:rPr kumimoji="1" lang="ja-JP" altLang="en-US" dirty="0">
                <a:latin typeface="メイリオ" panose="020B0604030504040204" pitchFamily="50" charset="-128"/>
                <a:ea typeface="メイリオ" panose="020B0604030504040204" pitchFamily="50" charset="-128"/>
              </a:rPr>
              <a:t>（</a:t>
            </a:r>
            <a:r>
              <a:rPr kumimoji="1" lang="en-US" altLang="ja-JP" dirty="0" err="1">
                <a:latin typeface="メイリオ" panose="020B0604030504040204" pitchFamily="50" charset="-128"/>
                <a:ea typeface="メイリオ" panose="020B0604030504040204" pitchFamily="50" charset="-128"/>
              </a:rPr>
              <a:t>tif</a:t>
            </a:r>
            <a:r>
              <a:rPr kumimoji="1" lang="ja-JP" altLang="en-US" dirty="0">
                <a:latin typeface="メイリオ" panose="020B0604030504040204" pitchFamily="50" charset="-128"/>
                <a:ea typeface="メイリオ" panose="020B0604030504040204" pitchFamily="50" charset="-128"/>
              </a:rPr>
              <a:t>画像付き）出力により</a:t>
            </a:r>
            <a:endParaRPr kumimoji="1"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使い慣れたシステムでのトレースが可能となります。</a:t>
            </a:r>
            <a:endParaRPr kumimoji="1" lang="ja-JP" altLang="en-US" dirty="0">
              <a:latin typeface="メイリオ" panose="020B0604030504040204" pitchFamily="50" charset="-128"/>
              <a:ea typeface="メイリオ" panose="020B0604030504040204" pitchFamily="50" charset="-128"/>
            </a:endParaRPr>
          </a:p>
        </p:txBody>
      </p:sp>
      <p:sp>
        <p:nvSpPr>
          <p:cNvPr id="18" name="テキスト ボックス 17">
            <a:extLst>
              <a:ext uri="{FF2B5EF4-FFF2-40B4-BE49-F238E27FC236}">
                <a16:creationId xmlns:a16="http://schemas.microsoft.com/office/drawing/2014/main" id="{38D27633-E55D-4DB2-B138-4DF80D74135F}"/>
              </a:ext>
            </a:extLst>
          </p:cNvPr>
          <p:cNvSpPr txBox="1"/>
          <p:nvPr/>
        </p:nvSpPr>
        <p:spPr>
          <a:xfrm>
            <a:off x="4048090" y="2744660"/>
            <a:ext cx="4852610" cy="307777"/>
          </a:xfrm>
          <a:prstGeom prst="rect">
            <a:avLst/>
          </a:prstGeom>
          <a:noFill/>
        </p:spPr>
        <p:txBody>
          <a:bodyPr wrap="none" rtlCol="0">
            <a:spAutoFit/>
          </a:bodyPr>
          <a:lstStyle/>
          <a:p>
            <a:r>
              <a:rPr kumimoji="1" lang="en-US" altLang="ja-JP" sz="1400" dirty="0">
                <a:latin typeface="メイリオ" panose="020B0604030504040204" pitchFamily="50" charset="-128"/>
                <a:ea typeface="メイリオ" panose="020B0604030504040204" pitchFamily="50" charset="-128"/>
              </a:rPr>
              <a:t>※</a:t>
            </a:r>
            <a:r>
              <a:rPr kumimoji="1" lang="ja-JP" altLang="en-US" sz="1400" dirty="0">
                <a:latin typeface="メイリオ" panose="020B0604030504040204" pitchFamily="50" charset="-128"/>
                <a:ea typeface="メイリオ" panose="020B0604030504040204" pitchFamily="50" charset="-128"/>
              </a:rPr>
              <a:t>電線を含んだ立面と省いた立面が簡単に作成できます。</a:t>
            </a:r>
          </a:p>
        </p:txBody>
      </p:sp>
      <p:sp>
        <p:nvSpPr>
          <p:cNvPr id="19" name="テキスト ボックス 18">
            <a:extLst>
              <a:ext uri="{FF2B5EF4-FFF2-40B4-BE49-F238E27FC236}">
                <a16:creationId xmlns:a16="http://schemas.microsoft.com/office/drawing/2014/main" id="{C5F8BE8B-3D85-4377-AAA9-1E76524B29F8}"/>
              </a:ext>
            </a:extLst>
          </p:cNvPr>
          <p:cNvSpPr txBox="1"/>
          <p:nvPr/>
        </p:nvSpPr>
        <p:spPr>
          <a:xfrm>
            <a:off x="0" y="98514"/>
            <a:ext cx="9144000" cy="492443"/>
          </a:xfrm>
          <a:prstGeom prst="rect">
            <a:avLst/>
          </a:prstGeom>
          <a:noFill/>
        </p:spPr>
        <p:txBody>
          <a:bodyPr wrap="square" rtlCol="0">
            <a:spAutoFit/>
          </a:bodyPr>
          <a:lstStyle/>
          <a:p>
            <a:pPr algn="ctr"/>
            <a:r>
              <a:rPr kumimoji="1" lang="ja-JP" altLang="en-US" sz="2600" b="1" dirty="0">
                <a:solidFill>
                  <a:schemeClr val="bg1"/>
                </a:solidFill>
                <a:latin typeface="メイリオ" panose="020B0604030504040204" pitchFamily="50" charset="-128"/>
                <a:ea typeface="メイリオ" panose="020B0604030504040204" pitchFamily="50" charset="-128"/>
              </a:rPr>
              <a:t>建物立面図作成</a:t>
            </a:r>
          </a:p>
        </p:txBody>
      </p:sp>
    </p:spTree>
    <p:extLst>
      <p:ext uri="{BB962C8B-B14F-4D97-AF65-F5344CB8AC3E}">
        <p14:creationId xmlns:p14="http://schemas.microsoft.com/office/powerpoint/2010/main" val="17610260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C0A10EBD-0B1A-4E76-BE23-9884AFD23284}"/>
              </a:ext>
            </a:extLst>
          </p:cNvPr>
          <p:cNvSpPr txBox="1"/>
          <p:nvPr/>
        </p:nvSpPr>
        <p:spPr>
          <a:xfrm>
            <a:off x="0" y="103966"/>
            <a:ext cx="9144000" cy="492443"/>
          </a:xfrm>
          <a:prstGeom prst="rect">
            <a:avLst/>
          </a:prstGeom>
          <a:noFill/>
        </p:spPr>
        <p:txBody>
          <a:bodyPr wrap="square" rtlCol="0">
            <a:spAutoFit/>
          </a:bodyPr>
          <a:lstStyle/>
          <a:p>
            <a:pPr algn="ctr"/>
            <a:r>
              <a:rPr lang="ja-JP" altLang="en-US" sz="2600" b="1" dirty="0">
                <a:solidFill>
                  <a:schemeClr val="bg1"/>
                </a:solidFill>
                <a:latin typeface="メイリオ" panose="020B0604030504040204" pitchFamily="50" charset="-128"/>
                <a:ea typeface="メイリオ" panose="020B0604030504040204" pitchFamily="50" charset="-128"/>
              </a:rPr>
              <a:t>建築事務所・工務店での活用事例</a:t>
            </a:r>
            <a:endParaRPr lang="en-US" altLang="ja-JP" sz="2600" b="1" dirty="0">
              <a:solidFill>
                <a:schemeClr val="bg1"/>
              </a:solidFill>
              <a:latin typeface="メイリオ" panose="020B0604030504040204" pitchFamily="50" charset="-128"/>
              <a:ea typeface="メイリオ" panose="020B0604030504040204" pitchFamily="50" charset="-128"/>
            </a:endParaRPr>
          </a:p>
        </p:txBody>
      </p:sp>
      <p:sp>
        <p:nvSpPr>
          <p:cNvPr id="14" name="テキスト ボックス 6">
            <a:extLst>
              <a:ext uri="{FF2B5EF4-FFF2-40B4-BE49-F238E27FC236}">
                <a16:creationId xmlns:a16="http://schemas.microsoft.com/office/drawing/2014/main" id="{174C5A48-D4F3-4DAB-8070-4FF027D1D81C}"/>
              </a:ext>
            </a:extLst>
          </p:cNvPr>
          <p:cNvSpPr txBox="1"/>
          <p:nvPr/>
        </p:nvSpPr>
        <p:spPr>
          <a:xfrm>
            <a:off x="670053" y="4571870"/>
            <a:ext cx="5408819" cy="1815882"/>
          </a:xfrm>
          <a:prstGeom prst="rect">
            <a:avLst/>
          </a:prstGeom>
          <a:solidFill>
            <a:srgbClr val="5284D6">
              <a:lumMod val="20000"/>
              <a:lumOff val="80000"/>
            </a:srgbClr>
          </a:solid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1600" i="0" u="none" strike="noStrike" kern="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rPr>
              <a:t>＜ポイント＞</a:t>
            </a:r>
            <a:endParaRPr kumimoji="0" lang="en-US" altLang="ja-JP" sz="1600" kern="0" dirty="0">
              <a:solidFill>
                <a:srgbClr val="282828"/>
              </a:solidFill>
              <a:latin typeface="メイリオ" panose="020B0604030504040204" pitchFamily="50" charset="-128"/>
              <a:ea typeface="メイリオ" panose="020B0604030504040204" pitchFamily="50" charset="-128"/>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1600" kern="0" dirty="0">
                <a:solidFill>
                  <a:srgbClr val="282828"/>
                </a:solidFill>
                <a:latin typeface="メイリオ" panose="020B0604030504040204" pitchFamily="50" charset="-128"/>
                <a:ea typeface="メイリオ" panose="020B0604030504040204" pitchFamily="50" charset="-128"/>
              </a:rPr>
              <a:t>・既存建物調査後の成果作成に威力を発揮します。</a:t>
            </a:r>
            <a:endParaRPr kumimoji="0" lang="en-US" altLang="ja-JP" sz="1600" kern="0" dirty="0">
              <a:solidFill>
                <a:srgbClr val="282828"/>
              </a:solidFill>
              <a:latin typeface="メイリオ" panose="020B0604030504040204" pitchFamily="50" charset="-128"/>
              <a:ea typeface="メイリオ" panose="020B0604030504040204" pitchFamily="50" charset="-128"/>
            </a:endParaRPr>
          </a:p>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ja-JP" sz="1600" kern="0" dirty="0">
              <a:solidFill>
                <a:srgbClr val="282828"/>
              </a:solidFill>
              <a:latin typeface="メイリオ" panose="020B0604030504040204" pitchFamily="50" charset="-128"/>
              <a:ea typeface="メイリオ" panose="020B0604030504040204" pitchFamily="50" charset="-128"/>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1600" kern="0" dirty="0">
                <a:solidFill>
                  <a:srgbClr val="282828"/>
                </a:solidFill>
                <a:latin typeface="メイリオ" panose="020B0604030504040204" pitchFamily="50" charset="-128"/>
                <a:ea typeface="メイリオ" panose="020B0604030504040204" pitchFamily="50" charset="-128"/>
              </a:rPr>
              <a:t>・スライス機能を使い建物立面図作成や、古家に対する</a:t>
            </a:r>
            <a:endParaRPr kumimoji="0" lang="en-US" altLang="ja-JP" sz="1600" kern="0" dirty="0">
              <a:solidFill>
                <a:srgbClr val="282828"/>
              </a:solidFill>
              <a:latin typeface="メイリオ" panose="020B0604030504040204" pitchFamily="50" charset="-128"/>
              <a:ea typeface="メイリオ" panose="020B0604030504040204" pitchFamily="50" charset="-128"/>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1600" kern="0" dirty="0">
                <a:solidFill>
                  <a:srgbClr val="282828"/>
                </a:solidFill>
                <a:latin typeface="メイリオ" panose="020B0604030504040204" pitchFamily="50" charset="-128"/>
                <a:ea typeface="メイリオ" panose="020B0604030504040204" pitchFamily="50" charset="-128"/>
              </a:rPr>
              <a:t>リフォーム設計も詳細に行うことが出来ます。</a:t>
            </a:r>
            <a:endParaRPr kumimoji="0" lang="en-US" altLang="ja-JP" sz="1600" kern="0" dirty="0">
              <a:solidFill>
                <a:srgbClr val="282828"/>
              </a:solidFill>
              <a:latin typeface="メイリオ" panose="020B0604030504040204" pitchFamily="50" charset="-128"/>
              <a:ea typeface="メイリオ" panose="020B0604030504040204" pitchFamily="50" charset="-128"/>
            </a:endParaRPr>
          </a:p>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ja-JP" sz="1600" kern="0" dirty="0">
              <a:solidFill>
                <a:srgbClr val="282828"/>
              </a:solidFill>
              <a:latin typeface="メイリオ" panose="020B0604030504040204" pitchFamily="50" charset="-128"/>
              <a:ea typeface="メイリオ" panose="020B0604030504040204" pitchFamily="50" charset="-128"/>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1600" kern="0" dirty="0">
                <a:solidFill>
                  <a:srgbClr val="282828"/>
                </a:solidFill>
                <a:latin typeface="メイリオ" panose="020B0604030504040204" pitchFamily="50" charset="-128"/>
                <a:ea typeface="メイリオ" panose="020B0604030504040204" pitchFamily="50" charset="-128"/>
              </a:rPr>
              <a:t>・さらに</a:t>
            </a:r>
            <a:r>
              <a:rPr kumimoji="0" lang="ja-JP" altLang="en-US" sz="1600" i="0" u="none" strike="noStrike" kern="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rPr>
              <a:t>足場設計や平面図等の図面作成も可能</a:t>
            </a:r>
            <a:r>
              <a:rPr kumimoji="0" lang="ja-JP" altLang="en-US" sz="1600" kern="0" dirty="0" err="1">
                <a:solidFill>
                  <a:srgbClr val="282828"/>
                </a:solidFill>
                <a:latin typeface="メイリオ" panose="020B0604030504040204" pitchFamily="50" charset="-128"/>
                <a:ea typeface="メイリオ" panose="020B0604030504040204" pitchFamily="50" charset="-128"/>
              </a:rPr>
              <a:t>です</a:t>
            </a:r>
            <a:r>
              <a:rPr kumimoji="0" lang="ja-JP" altLang="en-US" sz="1600" i="0" u="none" strike="noStrike" kern="0" cap="none" spc="0" normalizeH="0" baseline="0" noProof="0" dirty="0" err="1">
                <a:ln>
                  <a:noFill/>
                </a:ln>
                <a:solidFill>
                  <a:srgbClr val="282828"/>
                </a:solidFill>
                <a:effectLst/>
                <a:uLnTx/>
                <a:uFillTx/>
                <a:latin typeface="メイリオ" panose="020B0604030504040204" pitchFamily="50" charset="-128"/>
                <a:ea typeface="メイリオ" panose="020B0604030504040204" pitchFamily="50" charset="-128"/>
              </a:rPr>
              <a:t>。</a:t>
            </a:r>
            <a:endParaRPr kumimoji="0" lang="en-US" altLang="ja-JP" sz="1600" i="0" u="none" strike="noStrike" kern="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endParaRPr>
          </a:p>
        </p:txBody>
      </p:sp>
      <p:sp>
        <p:nvSpPr>
          <p:cNvPr id="23" name="テキスト ボックス 22">
            <a:extLst>
              <a:ext uri="{FF2B5EF4-FFF2-40B4-BE49-F238E27FC236}">
                <a16:creationId xmlns:a16="http://schemas.microsoft.com/office/drawing/2014/main" id="{E551B2B3-D4D9-44C3-A395-A9F7023AB8B2}"/>
              </a:ext>
            </a:extLst>
          </p:cNvPr>
          <p:cNvSpPr txBox="1"/>
          <p:nvPr/>
        </p:nvSpPr>
        <p:spPr>
          <a:xfrm>
            <a:off x="739990" y="714464"/>
            <a:ext cx="7109639" cy="400110"/>
          </a:xfrm>
          <a:prstGeom prst="rect">
            <a:avLst/>
          </a:prstGeom>
          <a:noFill/>
        </p:spPr>
        <p:txBody>
          <a:bodyPr wrap="none" rtlCol="0">
            <a:spAutoFit/>
          </a:bodyPr>
          <a:lstStyle/>
          <a:p>
            <a:r>
              <a:rPr kumimoji="1" lang="ja-JP" altLang="en-US" sz="2000" dirty="0">
                <a:latin typeface="メイリオ" panose="020B0604030504040204" pitchFamily="50" charset="-128"/>
                <a:ea typeface="メイリオ" panose="020B0604030504040204" pitchFamily="50" charset="-128"/>
              </a:rPr>
              <a:t>既存建物の調査をスキャナで行い各種図面への展開が可能に</a:t>
            </a:r>
          </a:p>
        </p:txBody>
      </p:sp>
      <p:pic>
        <p:nvPicPr>
          <p:cNvPr id="2" name="図 1">
            <a:extLst>
              <a:ext uri="{FF2B5EF4-FFF2-40B4-BE49-F238E27FC236}">
                <a16:creationId xmlns:a16="http://schemas.microsoft.com/office/drawing/2014/main" id="{BA3FFB27-8ED8-4B30-8FE4-11615A2C3727}"/>
              </a:ext>
            </a:extLst>
          </p:cNvPr>
          <p:cNvPicPr>
            <a:picLocks noChangeAspect="1"/>
          </p:cNvPicPr>
          <p:nvPr/>
        </p:nvPicPr>
        <p:blipFill>
          <a:blip r:embed="rId2"/>
          <a:stretch>
            <a:fillRect/>
          </a:stretch>
        </p:blipFill>
        <p:spPr>
          <a:xfrm>
            <a:off x="6743804" y="5060168"/>
            <a:ext cx="2128560" cy="13050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図 10">
            <a:extLst>
              <a:ext uri="{FF2B5EF4-FFF2-40B4-BE49-F238E27FC236}">
                <a16:creationId xmlns:a16="http://schemas.microsoft.com/office/drawing/2014/main" id="{8BF44426-2679-48C3-B78D-EAA460202F63}"/>
              </a:ext>
            </a:extLst>
          </p:cNvPr>
          <p:cNvPicPr>
            <a:picLocks noChangeAspect="1"/>
          </p:cNvPicPr>
          <p:nvPr/>
        </p:nvPicPr>
        <p:blipFill>
          <a:blip r:embed="rId3"/>
          <a:stretch>
            <a:fillRect/>
          </a:stretch>
        </p:blipFill>
        <p:spPr>
          <a:xfrm>
            <a:off x="6738664" y="3112316"/>
            <a:ext cx="2133699" cy="16881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コンテンツ プレースホルダー 15">
            <a:extLst>
              <a:ext uri="{FF2B5EF4-FFF2-40B4-BE49-F238E27FC236}">
                <a16:creationId xmlns:a16="http://schemas.microsoft.com/office/drawing/2014/main" id="{068D47E1-67D3-4987-B9D6-13B71F74C5F6}"/>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523355" y="1586149"/>
            <a:ext cx="3822495" cy="2699759"/>
          </a:xfrm>
          <a:prstGeom prst="rect">
            <a:avLst/>
          </a:prstGeom>
          <a:ln>
            <a:noFill/>
          </a:ln>
          <a:effectLst>
            <a:outerShdw blurRad="190500" algn="tl" rotWithShape="0">
              <a:srgbClr val="000000">
                <a:alpha val="70000"/>
              </a:srgbClr>
            </a:outerShdw>
          </a:effectLst>
        </p:spPr>
      </p:pic>
      <p:pic>
        <p:nvPicPr>
          <p:cNvPr id="18" name="図 17">
            <a:extLst>
              <a:ext uri="{FF2B5EF4-FFF2-40B4-BE49-F238E27FC236}">
                <a16:creationId xmlns:a16="http://schemas.microsoft.com/office/drawing/2014/main" id="{4DF7F583-3617-473D-8175-3AC85607A44B}"/>
              </a:ext>
            </a:extLst>
          </p:cNvPr>
          <p:cNvPicPr>
            <a:picLocks noChangeAspect="1"/>
          </p:cNvPicPr>
          <p:nvPr/>
        </p:nvPicPr>
        <p:blipFill>
          <a:blip r:embed="rId5"/>
          <a:stretch>
            <a:fillRect/>
          </a:stretch>
        </p:blipFill>
        <p:spPr>
          <a:xfrm>
            <a:off x="6743804" y="1346703"/>
            <a:ext cx="2128560" cy="14328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図 19">
            <a:extLst>
              <a:ext uri="{FF2B5EF4-FFF2-40B4-BE49-F238E27FC236}">
                <a16:creationId xmlns:a16="http://schemas.microsoft.com/office/drawing/2014/main" id="{6403852C-814F-4C3D-B030-A5A2C61887E6}"/>
              </a:ext>
            </a:extLst>
          </p:cNvPr>
          <p:cNvPicPr>
            <a:picLocks noChangeAspect="1"/>
          </p:cNvPicPr>
          <p:nvPr/>
        </p:nvPicPr>
        <p:blipFill rotWithShape="1">
          <a:blip r:embed="rId6"/>
          <a:srcRect l="22736" r="25211" b="-2"/>
          <a:stretch/>
        </p:blipFill>
        <p:spPr>
          <a:xfrm>
            <a:off x="240545" y="1528308"/>
            <a:ext cx="1884856" cy="281544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575428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B7BD07A3-67D4-475B-B656-5B22B290798A}"/>
              </a:ext>
            </a:extLst>
          </p:cNvPr>
          <p:cNvSpPr txBox="1"/>
          <p:nvPr/>
        </p:nvSpPr>
        <p:spPr>
          <a:xfrm>
            <a:off x="0" y="107937"/>
            <a:ext cx="9144000" cy="492443"/>
          </a:xfrm>
          <a:prstGeom prst="rect">
            <a:avLst/>
          </a:prstGeom>
          <a:noFill/>
        </p:spPr>
        <p:txBody>
          <a:bodyPr wrap="square" rtlCol="0">
            <a:spAutoFit/>
          </a:bodyPr>
          <a:lstStyle/>
          <a:p>
            <a:pPr algn="ctr"/>
            <a:r>
              <a:rPr lang="en-US" altLang="ja-JP" sz="2600" b="1" dirty="0">
                <a:solidFill>
                  <a:schemeClr val="bg1"/>
                </a:solidFill>
                <a:latin typeface="メイリオ" panose="020B0604030504040204" pitchFamily="50" charset="-128"/>
                <a:ea typeface="メイリオ" panose="020B0604030504040204" pitchFamily="50" charset="-128"/>
              </a:rPr>
              <a:t>3D</a:t>
            </a:r>
            <a:r>
              <a:rPr lang="ja-JP" altLang="en-US" sz="2600" b="1" dirty="0">
                <a:solidFill>
                  <a:schemeClr val="bg1"/>
                </a:solidFill>
                <a:latin typeface="メイリオ" panose="020B0604030504040204" pitchFamily="50" charset="-128"/>
                <a:ea typeface="メイリオ" panose="020B0604030504040204" pitchFamily="50" charset="-128"/>
              </a:rPr>
              <a:t>建築システムへの連携</a:t>
            </a:r>
            <a:endParaRPr kumimoji="1" lang="en-US" altLang="ja-JP" sz="2600" b="1" dirty="0">
              <a:solidFill>
                <a:schemeClr val="bg1"/>
              </a:solidFill>
              <a:latin typeface="メイリオ" panose="020B0604030504040204" pitchFamily="50" charset="-128"/>
              <a:ea typeface="メイリオ" panose="020B0604030504040204" pitchFamily="50" charset="-128"/>
            </a:endParaRPr>
          </a:p>
        </p:txBody>
      </p:sp>
      <p:sp>
        <p:nvSpPr>
          <p:cNvPr id="21" name="テキスト ボックス 20">
            <a:extLst>
              <a:ext uri="{FF2B5EF4-FFF2-40B4-BE49-F238E27FC236}">
                <a16:creationId xmlns:a16="http://schemas.microsoft.com/office/drawing/2014/main" id="{8AC668EF-0EA6-4B74-B131-8148E00F1CAE}"/>
              </a:ext>
            </a:extLst>
          </p:cNvPr>
          <p:cNvSpPr txBox="1"/>
          <p:nvPr/>
        </p:nvSpPr>
        <p:spPr>
          <a:xfrm>
            <a:off x="292623" y="839846"/>
            <a:ext cx="8558753" cy="384721"/>
          </a:xfrm>
          <a:prstGeom prst="rect">
            <a:avLst/>
          </a:prstGeom>
          <a:noFill/>
        </p:spPr>
        <p:txBody>
          <a:bodyPr wrap="none" rtlCol="0">
            <a:spAutoFit/>
          </a:bodyPr>
          <a:lstStyle/>
          <a:p>
            <a:r>
              <a:rPr lang="ja-JP" altLang="en-US" sz="1900" dirty="0">
                <a:latin typeface="メイリオ" panose="020B0604030504040204" pitchFamily="50" charset="-128"/>
                <a:ea typeface="メイリオ" panose="020B0604030504040204" pitchFamily="50" charset="-128"/>
              </a:rPr>
              <a:t>点群からの正確なトレース技術を活かし、</a:t>
            </a:r>
            <a:r>
              <a:rPr lang="en-US" altLang="ja-JP" sz="1900" dirty="0">
                <a:latin typeface="メイリオ" panose="020B0604030504040204" pitchFamily="50" charset="-128"/>
                <a:ea typeface="メイリオ" panose="020B0604030504040204" pitchFamily="50" charset="-128"/>
              </a:rPr>
              <a:t>3D</a:t>
            </a:r>
            <a:r>
              <a:rPr lang="ja-JP" altLang="en-US" sz="1900" dirty="0">
                <a:latin typeface="メイリオ" panose="020B0604030504040204" pitchFamily="50" charset="-128"/>
                <a:ea typeface="メイリオ" panose="020B0604030504040204" pitchFamily="50" charset="-128"/>
              </a:rPr>
              <a:t>建築システムへの連動を可能に</a:t>
            </a:r>
            <a:endParaRPr kumimoji="1" lang="ja-JP" altLang="en-US" sz="1900" dirty="0">
              <a:latin typeface="メイリオ" panose="020B0604030504040204" pitchFamily="50" charset="-128"/>
              <a:ea typeface="メイリオ" panose="020B0604030504040204" pitchFamily="50" charset="-128"/>
            </a:endParaRPr>
          </a:p>
        </p:txBody>
      </p:sp>
      <p:sp>
        <p:nvSpPr>
          <p:cNvPr id="15" name="テキスト ボックス 6">
            <a:extLst>
              <a:ext uri="{FF2B5EF4-FFF2-40B4-BE49-F238E27FC236}">
                <a16:creationId xmlns:a16="http://schemas.microsoft.com/office/drawing/2014/main" id="{9FDB1709-B2B1-44C2-83CF-53D6E8E425EF}"/>
              </a:ext>
            </a:extLst>
          </p:cNvPr>
          <p:cNvSpPr txBox="1"/>
          <p:nvPr/>
        </p:nvSpPr>
        <p:spPr>
          <a:xfrm>
            <a:off x="170421" y="5209665"/>
            <a:ext cx="4986809" cy="984885"/>
          </a:xfrm>
          <a:prstGeom prst="rect">
            <a:avLst/>
          </a:prstGeom>
          <a:solidFill>
            <a:srgbClr val="5284D6">
              <a:lumMod val="20000"/>
              <a:lumOff val="80000"/>
            </a:srgbClr>
          </a:solid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1600" i="0" u="none" strike="noStrike" kern="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rPr>
              <a:t>＜ポイント＞</a:t>
            </a:r>
            <a:endParaRPr kumimoji="0" lang="en-US" altLang="ja-JP" sz="1600" i="0" u="none" strike="noStrike" kern="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rPr>
              <a:t>・面推定技術等により正確なトレースデータが出来ます。</a:t>
            </a:r>
            <a:endParaRPr lang="en-US" altLang="ja-JP" sz="1400" dirty="0">
              <a:latin typeface="メイリオ" panose="020B0604030504040204" pitchFamily="50" charset="-128"/>
              <a:ea typeface="メイリオ" panose="020B0604030504040204" pitchFamily="50" charset="-128"/>
            </a:endParaRPr>
          </a:p>
          <a:p>
            <a:endParaRPr kumimoji="0" lang="en-US" altLang="ja-JP" sz="1400" kern="0" dirty="0">
              <a:solidFill>
                <a:srgbClr val="282828"/>
              </a:solidFill>
              <a:latin typeface="メイリオ" panose="020B0604030504040204" pitchFamily="50" charset="-128"/>
              <a:ea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rPr>
              <a:t>・施工図（立面・平面図）も簡単に作成可能です。</a:t>
            </a:r>
            <a:endParaRPr lang="en-US" altLang="ja-JP" sz="1400" dirty="0">
              <a:latin typeface="メイリオ" panose="020B0604030504040204" pitchFamily="50" charset="-128"/>
              <a:ea typeface="メイリオ" panose="020B0604030504040204" pitchFamily="50" charset="-128"/>
            </a:endParaRPr>
          </a:p>
        </p:txBody>
      </p:sp>
      <p:pic>
        <p:nvPicPr>
          <p:cNvPr id="5" name="図 4">
            <a:extLst>
              <a:ext uri="{FF2B5EF4-FFF2-40B4-BE49-F238E27FC236}">
                <a16:creationId xmlns:a16="http://schemas.microsoft.com/office/drawing/2014/main" id="{AA598CE3-F809-47AF-B45B-F75EEE2DFB9D}"/>
              </a:ext>
            </a:extLst>
          </p:cNvPr>
          <p:cNvPicPr>
            <a:picLocks noChangeAspect="1"/>
          </p:cNvPicPr>
          <p:nvPr/>
        </p:nvPicPr>
        <p:blipFill>
          <a:blip r:embed="rId2"/>
          <a:stretch>
            <a:fillRect/>
          </a:stretch>
        </p:blipFill>
        <p:spPr>
          <a:xfrm>
            <a:off x="234539" y="1464033"/>
            <a:ext cx="3231521" cy="3544195"/>
          </a:xfrm>
          <a:prstGeom prst="rect">
            <a:avLst/>
          </a:prstGeom>
        </p:spPr>
      </p:pic>
      <p:pic>
        <p:nvPicPr>
          <p:cNvPr id="7" name="図 6">
            <a:extLst>
              <a:ext uri="{FF2B5EF4-FFF2-40B4-BE49-F238E27FC236}">
                <a16:creationId xmlns:a16="http://schemas.microsoft.com/office/drawing/2014/main" id="{7CAAA574-8EE7-4BBF-A491-C93E7FE33EAB}"/>
              </a:ext>
            </a:extLst>
          </p:cNvPr>
          <p:cNvPicPr>
            <a:picLocks noChangeAspect="1"/>
          </p:cNvPicPr>
          <p:nvPr/>
        </p:nvPicPr>
        <p:blipFill>
          <a:blip r:embed="rId3"/>
          <a:stretch>
            <a:fillRect/>
          </a:stretch>
        </p:blipFill>
        <p:spPr>
          <a:xfrm>
            <a:off x="6241090" y="1589127"/>
            <a:ext cx="2814764" cy="2786237"/>
          </a:xfrm>
          <a:prstGeom prst="rect">
            <a:avLst/>
          </a:prstGeom>
        </p:spPr>
      </p:pic>
      <p:grpSp>
        <p:nvGrpSpPr>
          <p:cNvPr id="10" name="グループ化 9">
            <a:extLst>
              <a:ext uri="{FF2B5EF4-FFF2-40B4-BE49-F238E27FC236}">
                <a16:creationId xmlns:a16="http://schemas.microsoft.com/office/drawing/2014/main" id="{DC36DD80-8BA7-4AC9-9EFA-498FF9DFC91B}"/>
              </a:ext>
            </a:extLst>
          </p:cNvPr>
          <p:cNvGrpSpPr/>
          <p:nvPr/>
        </p:nvGrpSpPr>
        <p:grpSpPr>
          <a:xfrm>
            <a:off x="5206313" y="4508477"/>
            <a:ext cx="3717918" cy="1813887"/>
            <a:chOff x="5644421" y="4827595"/>
            <a:chExt cx="3219489" cy="1426948"/>
          </a:xfrm>
        </p:grpSpPr>
        <p:pic>
          <p:nvPicPr>
            <p:cNvPr id="8" name="図 7">
              <a:extLst>
                <a:ext uri="{FF2B5EF4-FFF2-40B4-BE49-F238E27FC236}">
                  <a16:creationId xmlns:a16="http://schemas.microsoft.com/office/drawing/2014/main" id="{8E8945AB-2261-4E0F-8D19-8276DC285568}"/>
                </a:ext>
              </a:extLst>
            </p:cNvPr>
            <p:cNvPicPr>
              <a:picLocks noChangeAspect="1"/>
            </p:cNvPicPr>
            <p:nvPr/>
          </p:nvPicPr>
          <p:blipFill>
            <a:blip r:embed="rId4"/>
            <a:stretch>
              <a:fillRect/>
            </a:stretch>
          </p:blipFill>
          <p:spPr>
            <a:xfrm>
              <a:off x="7526623" y="5161194"/>
              <a:ext cx="1337287" cy="1053301"/>
            </a:xfrm>
            <a:prstGeom prst="rect">
              <a:avLst/>
            </a:prstGeom>
          </p:spPr>
        </p:pic>
        <p:pic>
          <p:nvPicPr>
            <p:cNvPr id="9" name="図 8">
              <a:extLst>
                <a:ext uri="{FF2B5EF4-FFF2-40B4-BE49-F238E27FC236}">
                  <a16:creationId xmlns:a16="http://schemas.microsoft.com/office/drawing/2014/main" id="{B4A63AFA-E44E-419A-902F-163D9E623232}"/>
                </a:ext>
              </a:extLst>
            </p:cNvPr>
            <p:cNvPicPr>
              <a:picLocks noChangeAspect="1"/>
            </p:cNvPicPr>
            <p:nvPr/>
          </p:nvPicPr>
          <p:blipFill>
            <a:blip r:embed="rId5"/>
            <a:stretch>
              <a:fillRect/>
            </a:stretch>
          </p:blipFill>
          <p:spPr>
            <a:xfrm>
              <a:off x="5644421" y="4827595"/>
              <a:ext cx="1498187" cy="1426948"/>
            </a:xfrm>
            <a:prstGeom prst="rect">
              <a:avLst/>
            </a:prstGeom>
          </p:spPr>
        </p:pic>
      </p:grpSp>
      <p:sp>
        <p:nvSpPr>
          <p:cNvPr id="16" name="矢印: 右 15">
            <a:extLst>
              <a:ext uri="{FF2B5EF4-FFF2-40B4-BE49-F238E27FC236}">
                <a16:creationId xmlns:a16="http://schemas.microsoft.com/office/drawing/2014/main" id="{2C342326-2A80-46D2-83A1-1ED93DAA920E}"/>
              </a:ext>
            </a:extLst>
          </p:cNvPr>
          <p:cNvSpPr/>
          <p:nvPr/>
        </p:nvSpPr>
        <p:spPr>
          <a:xfrm>
            <a:off x="3534508" y="3059668"/>
            <a:ext cx="2814764" cy="3693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pic>
        <p:nvPicPr>
          <p:cNvPr id="14" name="図 13">
            <a:extLst>
              <a:ext uri="{FF2B5EF4-FFF2-40B4-BE49-F238E27FC236}">
                <a16:creationId xmlns:a16="http://schemas.microsoft.com/office/drawing/2014/main" id="{3A1FDCC1-EB06-41B8-AFBB-5E10291E9DAF}"/>
              </a:ext>
            </a:extLst>
          </p:cNvPr>
          <p:cNvPicPr>
            <a:picLocks noChangeAspect="1"/>
          </p:cNvPicPr>
          <p:nvPr/>
        </p:nvPicPr>
        <p:blipFill>
          <a:blip r:embed="rId6"/>
          <a:stretch>
            <a:fillRect/>
          </a:stretch>
        </p:blipFill>
        <p:spPr>
          <a:xfrm>
            <a:off x="3999822" y="2812871"/>
            <a:ext cx="1866518" cy="1562493"/>
          </a:xfrm>
          <a:prstGeom prst="rect">
            <a:avLst/>
          </a:prstGeom>
        </p:spPr>
      </p:pic>
    </p:spTree>
    <p:extLst>
      <p:ext uri="{BB962C8B-B14F-4D97-AF65-F5344CB8AC3E}">
        <p14:creationId xmlns:p14="http://schemas.microsoft.com/office/powerpoint/2010/main" val="3478883171"/>
      </p:ext>
    </p:extLst>
  </p:cSld>
  <p:clrMapOvr>
    <a:masterClrMapping/>
  </p:clrMapOvr>
  <mc:AlternateContent xmlns:mc="http://schemas.openxmlformats.org/markup-compatibility/2006" xmlns:p14="http://schemas.microsoft.com/office/powerpoint/2010/main">
    <mc:Choice Requires="p14">
      <p:transition spd="slow" p14:dur="2000" advTm="3373"/>
    </mc:Choice>
    <mc:Fallback xmlns="">
      <p:transition spd="slow" advTm="3373"/>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C0A10EBD-0B1A-4E76-BE23-9884AFD23284}"/>
              </a:ext>
            </a:extLst>
          </p:cNvPr>
          <p:cNvSpPr txBox="1"/>
          <p:nvPr/>
        </p:nvSpPr>
        <p:spPr>
          <a:xfrm>
            <a:off x="1" y="114958"/>
            <a:ext cx="9144000" cy="492443"/>
          </a:xfrm>
          <a:prstGeom prst="rect">
            <a:avLst/>
          </a:prstGeom>
          <a:noFill/>
        </p:spPr>
        <p:txBody>
          <a:bodyPr wrap="square" rtlCol="0">
            <a:spAutoFit/>
          </a:bodyPr>
          <a:lstStyle/>
          <a:p>
            <a:pPr algn="ctr"/>
            <a:r>
              <a:rPr lang="ja-JP" altLang="en-US" sz="2600" b="1" dirty="0">
                <a:solidFill>
                  <a:schemeClr val="bg1"/>
                </a:solidFill>
                <a:latin typeface="メイリオ" panose="020B0604030504040204" pitchFamily="50" charset="-128"/>
                <a:ea typeface="メイリオ" panose="020B0604030504040204" pitchFamily="50" charset="-128"/>
              </a:rPr>
              <a:t>現況平面図作成</a:t>
            </a:r>
            <a:endParaRPr lang="en-US" altLang="ja-JP" sz="2600" b="1" dirty="0">
              <a:solidFill>
                <a:schemeClr val="bg1"/>
              </a:solidFill>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E7835367-EC30-49E4-AF06-3C1FF0BCC582}"/>
              </a:ext>
            </a:extLst>
          </p:cNvPr>
          <p:cNvSpPr txBox="1"/>
          <p:nvPr/>
        </p:nvSpPr>
        <p:spPr>
          <a:xfrm>
            <a:off x="787497" y="610582"/>
            <a:ext cx="8264224" cy="830997"/>
          </a:xfrm>
          <a:prstGeom prst="rect">
            <a:avLst/>
          </a:prstGeom>
          <a:noFill/>
        </p:spPr>
        <p:txBody>
          <a:bodyPr wrap="square" rtlCol="0">
            <a:spAutoFit/>
          </a:bodyPr>
          <a:lstStyle/>
          <a:p>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3D</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スキャナで点群取得と光波で数か所の基準点を計測</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計測した基準点と点群を重ね合せ座標変換後、当社</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CAD</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システムとの連携機能で</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現況平面図を作成できます。</a:t>
            </a:r>
            <a:endParaRPr kumimoji="1" lang="ja-JP" altLang="en-US" sz="1600" dirty="0">
              <a:latin typeface="メイリオ" panose="020B0604030504040204" pitchFamily="50" charset="-128"/>
              <a:ea typeface="メイリオ" panose="020B0604030504040204" pitchFamily="50" charset="-128"/>
              <a:cs typeface="Meiryo UI" panose="020B0604030504040204" pitchFamily="50" charset="-128"/>
            </a:endParaRPr>
          </a:p>
        </p:txBody>
      </p:sp>
      <p:pic>
        <p:nvPicPr>
          <p:cNvPr id="4" name="図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897621" y="1398588"/>
            <a:ext cx="7635049" cy="4060824"/>
          </a:xfrm>
          <a:prstGeom prst="rect">
            <a:avLst/>
          </a:prstGeom>
        </p:spPr>
      </p:pic>
      <p:sp>
        <p:nvSpPr>
          <p:cNvPr id="14" name="テキスト ボックス 6">
            <a:extLst>
              <a:ext uri="{FF2B5EF4-FFF2-40B4-BE49-F238E27FC236}">
                <a16:creationId xmlns:a16="http://schemas.microsoft.com/office/drawing/2014/main" id="{174C5A48-D4F3-4DAB-8070-4FF027D1D81C}"/>
              </a:ext>
            </a:extLst>
          </p:cNvPr>
          <p:cNvSpPr txBox="1"/>
          <p:nvPr/>
        </p:nvSpPr>
        <p:spPr>
          <a:xfrm>
            <a:off x="351804" y="5486751"/>
            <a:ext cx="8440391" cy="1077218"/>
          </a:xfrm>
          <a:prstGeom prst="rect">
            <a:avLst/>
          </a:prstGeom>
          <a:solidFill>
            <a:srgbClr val="5284D6">
              <a:lumMod val="20000"/>
              <a:lumOff val="80000"/>
            </a:srgbClr>
          </a:solid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1600" i="0" u="none" strike="noStrike" kern="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rPr>
              <a:t>＜ポイント＞</a:t>
            </a:r>
            <a:endParaRPr kumimoji="0" lang="en-US" altLang="ja-JP" sz="1600" i="0" u="none" strike="noStrike" kern="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1600" kern="0" dirty="0">
                <a:solidFill>
                  <a:srgbClr val="282828"/>
                </a:solidFill>
                <a:latin typeface="メイリオ" panose="020B0604030504040204" pitchFamily="50" charset="-128"/>
                <a:ea typeface="メイリオ" panose="020B0604030504040204" pitchFamily="50" charset="-128"/>
              </a:rPr>
              <a:t>・点群内の基準点が明確になるような工夫を行えば、更に誤差を小さくできます。</a:t>
            </a:r>
            <a:endParaRPr kumimoji="0" lang="en-US" altLang="ja-JP" sz="1600" kern="0" noProof="0" dirty="0">
              <a:solidFill>
                <a:srgbClr val="282828"/>
              </a:solidFill>
              <a:latin typeface="メイリオ" panose="020B0604030504040204" pitchFamily="50" charset="-128"/>
              <a:ea typeface="メイリオ" panose="020B0604030504040204" pitchFamily="50" charset="-128"/>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1600" kern="0" noProof="0" dirty="0">
                <a:solidFill>
                  <a:srgbClr val="282828"/>
                </a:solidFill>
                <a:latin typeface="メイリオ" panose="020B0604030504040204" pitchFamily="50" charset="-128"/>
                <a:ea typeface="メイリオ" panose="020B0604030504040204" pitchFamily="50" charset="-128"/>
              </a:rPr>
              <a:t>・光波と</a:t>
            </a:r>
            <a:r>
              <a:rPr kumimoji="0" lang="en-US" altLang="ja-JP" sz="1600" kern="0" noProof="0" dirty="0">
                <a:solidFill>
                  <a:srgbClr val="282828"/>
                </a:solidFill>
                <a:latin typeface="メイリオ" panose="020B0604030504040204" pitchFamily="50" charset="-128"/>
                <a:ea typeface="メイリオ" panose="020B0604030504040204" pitchFamily="50" charset="-128"/>
              </a:rPr>
              <a:t>3D</a:t>
            </a:r>
            <a:r>
              <a:rPr kumimoji="0" lang="ja-JP" altLang="en-US" sz="1600" kern="0" noProof="0" dirty="0">
                <a:solidFill>
                  <a:srgbClr val="282828"/>
                </a:solidFill>
                <a:latin typeface="メイリオ" panose="020B0604030504040204" pitchFamily="50" charset="-128"/>
                <a:ea typeface="メイリオ" panose="020B0604030504040204" pitchFamily="50" charset="-128"/>
              </a:rPr>
              <a:t>スキャナの併用（境界部分は光波、現況部分は</a:t>
            </a:r>
            <a:r>
              <a:rPr kumimoji="0" lang="en-US" altLang="ja-JP" sz="1600" kern="0" noProof="0" dirty="0">
                <a:solidFill>
                  <a:srgbClr val="282828"/>
                </a:solidFill>
                <a:latin typeface="メイリオ" panose="020B0604030504040204" pitchFamily="50" charset="-128"/>
                <a:ea typeface="メイリオ" panose="020B0604030504040204" pitchFamily="50" charset="-128"/>
              </a:rPr>
              <a:t>3D</a:t>
            </a:r>
            <a:r>
              <a:rPr kumimoji="0" lang="ja-JP" altLang="en-US" sz="1600" kern="0" noProof="0" dirty="0">
                <a:solidFill>
                  <a:srgbClr val="282828"/>
                </a:solidFill>
                <a:latin typeface="メイリオ" panose="020B0604030504040204" pitchFamily="50" charset="-128"/>
                <a:ea typeface="メイリオ" panose="020B0604030504040204" pitchFamily="50" charset="-128"/>
              </a:rPr>
              <a:t>スキャナ）すること</a:t>
            </a:r>
            <a:endParaRPr kumimoji="0" lang="en-US" altLang="ja-JP" sz="1600" kern="0" noProof="0" dirty="0">
              <a:solidFill>
                <a:srgbClr val="282828"/>
              </a:solidFill>
              <a:latin typeface="メイリオ" panose="020B0604030504040204" pitchFamily="50" charset="-128"/>
              <a:ea typeface="メイリオ" panose="020B0604030504040204" pitchFamily="50" charset="-128"/>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1600" kern="0" noProof="0" dirty="0">
                <a:solidFill>
                  <a:srgbClr val="282828"/>
                </a:solidFill>
                <a:latin typeface="メイリオ" panose="020B0604030504040204" pitchFamily="50" charset="-128"/>
                <a:ea typeface="メイリオ" panose="020B0604030504040204" pitchFamily="50" charset="-128"/>
              </a:rPr>
              <a:t>により現地作業の省力化に繋がります。</a:t>
            </a:r>
            <a:endParaRPr kumimoji="0" lang="en-US" altLang="ja-JP" sz="1600" kern="0" dirty="0">
              <a:solidFill>
                <a:srgbClr val="282828"/>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4627694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B7BD07A3-67D4-475B-B656-5B22B290798A}"/>
              </a:ext>
            </a:extLst>
          </p:cNvPr>
          <p:cNvSpPr txBox="1"/>
          <p:nvPr/>
        </p:nvSpPr>
        <p:spPr>
          <a:xfrm>
            <a:off x="0" y="132973"/>
            <a:ext cx="9144000" cy="492443"/>
          </a:xfrm>
          <a:prstGeom prst="rect">
            <a:avLst/>
          </a:prstGeom>
          <a:noFill/>
        </p:spPr>
        <p:txBody>
          <a:bodyPr wrap="square" rtlCol="0">
            <a:spAutoFit/>
          </a:bodyPr>
          <a:lstStyle/>
          <a:p>
            <a:pPr algn="ctr"/>
            <a:r>
              <a:rPr lang="ja-JP" altLang="en-US" sz="2600" b="1" dirty="0">
                <a:solidFill>
                  <a:schemeClr val="bg1"/>
                </a:solidFill>
                <a:latin typeface="メイリオ" panose="020B0604030504040204" pitchFamily="50" charset="-128"/>
                <a:ea typeface="メイリオ" panose="020B0604030504040204" pitchFamily="50" charset="-128"/>
              </a:rPr>
              <a:t>点群データを活用した敷地調査</a:t>
            </a:r>
          </a:p>
        </p:txBody>
      </p:sp>
      <p:sp>
        <p:nvSpPr>
          <p:cNvPr id="21" name="テキスト ボックス 20">
            <a:extLst>
              <a:ext uri="{FF2B5EF4-FFF2-40B4-BE49-F238E27FC236}">
                <a16:creationId xmlns:a16="http://schemas.microsoft.com/office/drawing/2014/main" id="{8AC668EF-0EA6-4B74-B131-8148E00F1CAE}"/>
              </a:ext>
            </a:extLst>
          </p:cNvPr>
          <p:cNvSpPr txBox="1"/>
          <p:nvPr/>
        </p:nvSpPr>
        <p:spPr>
          <a:xfrm>
            <a:off x="1569382" y="761302"/>
            <a:ext cx="7171594" cy="646331"/>
          </a:xfrm>
          <a:prstGeom prst="rect">
            <a:avLst/>
          </a:prstGeom>
          <a:noFill/>
        </p:spPr>
        <p:txBody>
          <a:bodyPr wrap="square" rtlCol="0">
            <a:spAutoFit/>
          </a:bodyPr>
          <a:lstStyle/>
          <a:p>
            <a:r>
              <a:rPr lang="ja-JP" altLang="en-US" dirty="0">
                <a:solidFill>
                  <a:prstClr val="black"/>
                </a:solidFill>
                <a:latin typeface="メイリオ" panose="020B0604030504040204" pitchFamily="50" charset="-128"/>
                <a:ea typeface="メイリオ" panose="020B0604030504040204" pitchFamily="50" charset="-128"/>
              </a:rPr>
              <a:t>敷地調査図作成までの工程を点群データを用いて作成</a:t>
            </a:r>
            <a:endParaRPr lang="en-US" altLang="ja-JP" dirty="0">
              <a:solidFill>
                <a:prstClr val="black"/>
              </a:solidFill>
              <a:latin typeface="メイリオ" panose="020B0604030504040204" pitchFamily="50" charset="-128"/>
              <a:ea typeface="メイリオ" panose="020B0604030504040204" pitchFamily="50" charset="-128"/>
            </a:endParaRPr>
          </a:p>
          <a:p>
            <a:r>
              <a:rPr lang="ja-JP" altLang="en-US" dirty="0">
                <a:solidFill>
                  <a:prstClr val="black"/>
                </a:solidFill>
                <a:latin typeface="メイリオ" panose="020B0604030504040204" pitchFamily="50" charset="-128"/>
                <a:ea typeface="メイリオ" panose="020B0604030504040204" pitchFamily="50" charset="-128"/>
              </a:rPr>
              <a:t>同時に高精度な</a:t>
            </a:r>
            <a:r>
              <a:rPr lang="en-US" altLang="ja-JP" dirty="0">
                <a:solidFill>
                  <a:prstClr val="black"/>
                </a:solidFill>
                <a:latin typeface="メイリオ" panose="020B0604030504040204" pitchFamily="50" charset="-128"/>
                <a:ea typeface="メイリオ" panose="020B0604030504040204" pitchFamily="50" charset="-128"/>
              </a:rPr>
              <a:t>3</a:t>
            </a:r>
            <a:r>
              <a:rPr lang="ja-JP" altLang="en-US" dirty="0">
                <a:solidFill>
                  <a:prstClr val="black"/>
                </a:solidFill>
                <a:latin typeface="メイリオ" panose="020B0604030504040204" pitchFamily="50" charset="-128"/>
                <a:ea typeface="メイリオ" panose="020B0604030504040204" pitchFamily="50" charset="-128"/>
              </a:rPr>
              <a:t>次元設計モデルの作成も可能</a:t>
            </a:r>
          </a:p>
        </p:txBody>
      </p:sp>
      <p:sp>
        <p:nvSpPr>
          <p:cNvPr id="15" name="テキスト ボックス 6">
            <a:extLst>
              <a:ext uri="{FF2B5EF4-FFF2-40B4-BE49-F238E27FC236}">
                <a16:creationId xmlns:a16="http://schemas.microsoft.com/office/drawing/2014/main" id="{9FDB1709-B2B1-44C2-83CF-53D6E8E425EF}"/>
              </a:ext>
            </a:extLst>
          </p:cNvPr>
          <p:cNvSpPr txBox="1"/>
          <p:nvPr/>
        </p:nvSpPr>
        <p:spPr>
          <a:xfrm>
            <a:off x="299455" y="5326284"/>
            <a:ext cx="8755103" cy="1200329"/>
          </a:xfrm>
          <a:prstGeom prst="rect">
            <a:avLst/>
          </a:prstGeom>
          <a:solidFill>
            <a:srgbClr val="5284D6">
              <a:lumMod val="20000"/>
              <a:lumOff val="80000"/>
            </a:srgbClr>
          </a:solid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fontAlgn="base">
              <a:spcBef>
                <a:spcPct val="0"/>
              </a:spcBef>
              <a:spcAft>
                <a:spcPct val="0"/>
              </a:spcAft>
              <a:defRPr/>
            </a:pPr>
            <a:r>
              <a:rPr kumimoji="0" lang="ja-JP" altLang="en-US" sz="1600" kern="0" dirty="0">
                <a:solidFill>
                  <a:srgbClr val="282828"/>
                </a:solidFill>
                <a:latin typeface="メイリオ" panose="020B0604030504040204" pitchFamily="50" charset="-128"/>
                <a:ea typeface="メイリオ" panose="020B0604030504040204" pitchFamily="50" charset="-128"/>
              </a:rPr>
              <a:t>＜ポイント＞</a:t>
            </a:r>
            <a:endParaRPr kumimoji="0" lang="en-US" altLang="ja-JP" sz="1600" kern="0" dirty="0">
              <a:solidFill>
                <a:srgbClr val="282828"/>
              </a:solidFill>
              <a:latin typeface="メイリオ" panose="020B0604030504040204" pitchFamily="50" charset="-128"/>
              <a:ea typeface="メイリオ" panose="020B0604030504040204" pitchFamily="50" charset="-128"/>
            </a:endParaRPr>
          </a:p>
          <a:p>
            <a:pPr fontAlgn="base">
              <a:spcBef>
                <a:spcPct val="0"/>
              </a:spcBef>
              <a:spcAft>
                <a:spcPct val="0"/>
              </a:spcAft>
              <a:defRPr/>
            </a:pPr>
            <a:r>
              <a:rPr kumimoji="0" lang="ja-JP" altLang="en-US" sz="1400" kern="0" dirty="0">
                <a:latin typeface="メイリオ" panose="020B0604030504040204" pitchFamily="50" charset="-128"/>
                <a:ea typeface="メイリオ" panose="020B0604030504040204" pitchFamily="50" charset="-128"/>
              </a:rPr>
              <a:t>・点群を使用する事で、現地情報の手書きスケッチ作業が軽減できます。</a:t>
            </a:r>
            <a:endParaRPr kumimoji="0" lang="en-US" altLang="ja-JP" sz="1400" kern="0" dirty="0">
              <a:latin typeface="メイリオ" panose="020B0604030504040204" pitchFamily="50" charset="-128"/>
              <a:ea typeface="メイリオ" panose="020B0604030504040204" pitchFamily="50" charset="-128"/>
            </a:endParaRPr>
          </a:p>
          <a:p>
            <a:r>
              <a:rPr lang="ja-JP" altLang="en-US" sz="1400" dirty="0">
                <a:solidFill>
                  <a:prstClr val="black"/>
                </a:solidFill>
                <a:latin typeface="メイリオ" panose="020B0604030504040204" pitchFamily="50" charset="-128"/>
                <a:ea typeface="メイリオ" panose="020B0604030504040204" pitchFamily="50" charset="-128"/>
              </a:rPr>
              <a:t>・隣接地の情報も点群を取得する事で、スケッチ以上の情報量の取得が可能です。</a:t>
            </a:r>
            <a:endParaRPr lang="en-US" altLang="ja-JP" sz="1400" dirty="0">
              <a:solidFill>
                <a:prstClr val="black"/>
              </a:solidFill>
              <a:latin typeface="メイリオ" panose="020B0604030504040204" pitchFamily="50" charset="-128"/>
              <a:ea typeface="メイリオ" panose="020B0604030504040204" pitchFamily="50" charset="-128"/>
            </a:endParaRPr>
          </a:p>
          <a:p>
            <a:r>
              <a:rPr lang="ja-JP" altLang="en-US" sz="1400" dirty="0">
                <a:solidFill>
                  <a:prstClr val="black"/>
                </a:solidFill>
                <a:latin typeface="メイリオ" panose="020B0604030504040204" pitchFamily="50" charset="-128"/>
                <a:ea typeface="メイリオ" panose="020B0604030504040204" pitchFamily="50" charset="-128"/>
              </a:rPr>
              <a:t>・オルソ画像と点群データを同時編集＝不明確な図化作業が減少し精度の高い図面が作成可能です。</a:t>
            </a:r>
          </a:p>
          <a:p>
            <a:r>
              <a:rPr lang="ja-JP" altLang="en-US" sz="1400" dirty="0">
                <a:solidFill>
                  <a:prstClr val="black"/>
                </a:solidFill>
                <a:latin typeface="メイリオ" panose="020B0604030504040204" pitchFamily="50" charset="-128"/>
                <a:ea typeface="メイリオ" panose="020B0604030504040204" pitchFamily="50" charset="-128"/>
              </a:rPr>
              <a:t>・従来の手書きスケッチと写真ではなく、ビューアデータを用いる事で第三者が現地情報の共有が可能です。</a:t>
            </a:r>
            <a:endParaRPr lang="en-US" altLang="ja-JP" sz="1400" dirty="0">
              <a:solidFill>
                <a:prstClr val="black"/>
              </a:solidFill>
              <a:latin typeface="メイリオ" panose="020B0604030504040204" pitchFamily="50" charset="-128"/>
              <a:ea typeface="メイリオ" panose="020B0604030504040204" pitchFamily="50" charset="-128"/>
            </a:endParaRPr>
          </a:p>
        </p:txBody>
      </p:sp>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1117" y="1468565"/>
            <a:ext cx="4602553" cy="2526378"/>
          </a:xfrm>
          <a:prstGeom prst="rect">
            <a:avLst/>
          </a:prstGeom>
        </p:spPr>
      </p:pic>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58391" y="2491186"/>
            <a:ext cx="4896167" cy="2713224"/>
          </a:xfrm>
          <a:prstGeom prst="rect">
            <a:avLst/>
          </a:prstGeom>
        </p:spPr>
      </p:pic>
    </p:spTree>
    <p:extLst>
      <p:ext uri="{BB962C8B-B14F-4D97-AF65-F5344CB8AC3E}">
        <p14:creationId xmlns:p14="http://schemas.microsoft.com/office/powerpoint/2010/main" val="37408043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B7BD07A3-67D4-475B-B656-5B22B290798A}"/>
              </a:ext>
            </a:extLst>
          </p:cNvPr>
          <p:cNvSpPr txBox="1"/>
          <p:nvPr/>
        </p:nvSpPr>
        <p:spPr>
          <a:xfrm>
            <a:off x="478571" y="654666"/>
            <a:ext cx="8186857" cy="492443"/>
          </a:xfrm>
          <a:prstGeom prst="rect">
            <a:avLst/>
          </a:prstGeom>
          <a:noFill/>
        </p:spPr>
        <p:txBody>
          <a:bodyPr wrap="none" rtlCol="0">
            <a:spAutoFit/>
          </a:bodyPr>
          <a:lstStyle/>
          <a:p>
            <a:r>
              <a:rPr lang="ja-JP" altLang="en-US" sz="2600" dirty="0">
                <a:latin typeface="メイリオ" panose="020B0604030504040204" pitchFamily="50" charset="-128"/>
                <a:ea typeface="メイリオ" panose="020B0604030504040204" pitchFamily="50" charset="-128"/>
              </a:rPr>
              <a:t>レーザードローン取得点群</a:t>
            </a:r>
            <a:r>
              <a:rPr kumimoji="1" lang="ja-JP" altLang="en-US" sz="2600" dirty="0">
                <a:latin typeface="メイリオ" panose="020B0604030504040204" pitchFamily="50" charset="-128"/>
                <a:ea typeface="メイリオ" panose="020B0604030504040204" pitchFamily="50" charset="-128"/>
              </a:rPr>
              <a:t>を使用した地表データ活用</a:t>
            </a:r>
          </a:p>
        </p:txBody>
      </p:sp>
      <p:sp>
        <p:nvSpPr>
          <p:cNvPr id="21" name="テキスト ボックス 20">
            <a:extLst>
              <a:ext uri="{FF2B5EF4-FFF2-40B4-BE49-F238E27FC236}">
                <a16:creationId xmlns:a16="http://schemas.microsoft.com/office/drawing/2014/main" id="{8AC668EF-0EA6-4B74-B131-8148E00F1CAE}"/>
              </a:ext>
            </a:extLst>
          </p:cNvPr>
          <p:cNvSpPr txBox="1"/>
          <p:nvPr/>
        </p:nvSpPr>
        <p:spPr>
          <a:xfrm>
            <a:off x="98564" y="1171589"/>
            <a:ext cx="8738739" cy="369332"/>
          </a:xfrm>
          <a:prstGeom prst="rect">
            <a:avLst/>
          </a:prstGeom>
          <a:noFill/>
        </p:spPr>
        <p:txBody>
          <a:bodyPr wrap="none" rtlCol="0">
            <a:spAutoFit/>
          </a:bodyPr>
          <a:lstStyle/>
          <a:p>
            <a:r>
              <a:rPr kumimoji="1" lang="ja-JP" altLang="en-US" dirty="0">
                <a:latin typeface="メイリオ" panose="020B0604030504040204" pitchFamily="50" charset="-128"/>
                <a:ea typeface="メイリオ" panose="020B0604030504040204" pitchFamily="50" charset="-128"/>
              </a:rPr>
              <a:t>従来の</a:t>
            </a:r>
            <a:r>
              <a:rPr kumimoji="1" lang="en-US" altLang="ja-JP" dirty="0">
                <a:latin typeface="メイリオ" panose="020B0604030504040204" pitchFamily="50" charset="-128"/>
                <a:ea typeface="メイリオ" panose="020B0604030504040204" pitchFamily="50" charset="-128"/>
              </a:rPr>
              <a:t>UAV</a:t>
            </a:r>
            <a:r>
              <a:rPr kumimoji="1" lang="ja-JP" altLang="en-US" dirty="0">
                <a:latin typeface="メイリオ" panose="020B0604030504040204" pitchFamily="50" charset="-128"/>
                <a:ea typeface="メイリオ" panose="020B0604030504040204" pitchFamily="50" charset="-128"/>
              </a:rPr>
              <a:t>取得の写真</a:t>
            </a:r>
            <a:r>
              <a:rPr lang="ja-JP" altLang="en-US" dirty="0">
                <a:latin typeface="メイリオ" panose="020B0604030504040204" pitchFamily="50" charset="-128"/>
                <a:ea typeface="メイリオ" panose="020B0604030504040204" pitchFamily="50" charset="-128"/>
              </a:rPr>
              <a:t>では実現できなかった森林地帯の地表データが活用可能に。</a:t>
            </a:r>
            <a:endParaRPr kumimoji="1" lang="en-US" altLang="ja-JP" dirty="0">
              <a:latin typeface="メイリオ" panose="020B0604030504040204" pitchFamily="50" charset="-128"/>
              <a:ea typeface="メイリオ" panose="020B0604030504040204" pitchFamily="50" charset="-128"/>
            </a:endParaRPr>
          </a:p>
        </p:txBody>
      </p:sp>
      <p:sp>
        <p:nvSpPr>
          <p:cNvPr id="13" name="タイトル 7">
            <a:extLst>
              <a:ext uri="{FF2B5EF4-FFF2-40B4-BE49-F238E27FC236}">
                <a16:creationId xmlns:a16="http://schemas.microsoft.com/office/drawing/2014/main" id="{36D2F29E-2EAB-4F28-BDDC-ADE4C359F956}"/>
              </a:ext>
            </a:extLst>
          </p:cNvPr>
          <p:cNvSpPr>
            <a:spLocks noGrp="1"/>
          </p:cNvSpPr>
          <p:nvPr>
            <p:ph type="title"/>
          </p:nvPr>
        </p:nvSpPr>
        <p:spPr>
          <a:xfrm>
            <a:off x="0" y="171520"/>
            <a:ext cx="9144000" cy="475085"/>
          </a:xfrm>
        </p:spPr>
        <p:txBody>
          <a:bodyPr>
            <a:noAutofit/>
          </a:bodyPr>
          <a:lstStyle/>
          <a:p>
            <a:pPr algn="ctr"/>
            <a:r>
              <a:rPr lang="ja-JP" altLang="en-US" sz="2600" b="1" dirty="0">
                <a:solidFill>
                  <a:schemeClr val="bg1"/>
                </a:solidFill>
                <a:latin typeface="メイリオ" panose="020B0604030504040204" pitchFamily="50" charset="-128"/>
                <a:ea typeface="メイリオ" panose="020B0604030504040204" pitchFamily="50" charset="-128"/>
              </a:rPr>
              <a:t>森林調査業者向け</a:t>
            </a:r>
          </a:p>
        </p:txBody>
      </p:sp>
      <p:sp>
        <p:nvSpPr>
          <p:cNvPr id="15" name="テキスト ボックス 6">
            <a:extLst>
              <a:ext uri="{FF2B5EF4-FFF2-40B4-BE49-F238E27FC236}">
                <a16:creationId xmlns:a16="http://schemas.microsoft.com/office/drawing/2014/main" id="{9FDB1709-B2B1-44C2-83CF-53D6E8E425EF}"/>
              </a:ext>
            </a:extLst>
          </p:cNvPr>
          <p:cNvSpPr txBox="1"/>
          <p:nvPr/>
        </p:nvSpPr>
        <p:spPr>
          <a:xfrm>
            <a:off x="108476" y="4814294"/>
            <a:ext cx="5088521" cy="1384995"/>
          </a:xfrm>
          <a:prstGeom prst="rect">
            <a:avLst/>
          </a:prstGeom>
          <a:solidFill>
            <a:srgbClr val="5284D6">
              <a:lumMod val="20000"/>
              <a:lumOff val="80000"/>
            </a:srgbClr>
          </a:solid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1400" i="0" u="none" strike="noStrike" kern="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rPr>
              <a:t>＜ポイント＞</a:t>
            </a:r>
            <a:endParaRPr kumimoji="0" lang="en-US" altLang="ja-JP" sz="1400" i="0" u="none" strike="noStrike" kern="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rPr>
              <a:t>・</a:t>
            </a:r>
            <a:r>
              <a:rPr lang="en-US" altLang="ja-JP" sz="1400" dirty="0">
                <a:latin typeface="メイリオ" panose="020B0604030504040204" pitchFamily="50" charset="-128"/>
                <a:ea typeface="メイリオ" panose="020B0604030504040204" pitchFamily="50" charset="-128"/>
              </a:rPr>
              <a:t>UAV</a:t>
            </a:r>
            <a:r>
              <a:rPr lang="ja-JP" altLang="en-US" sz="1400" dirty="0">
                <a:latin typeface="メイリオ" panose="020B0604030504040204" pitchFamily="50" charset="-128"/>
                <a:ea typeface="メイリオ" panose="020B0604030504040204" pitchFamily="50" charset="-128"/>
              </a:rPr>
              <a:t>レーザーで取得した地表データを活用可能になります。</a:t>
            </a:r>
            <a:endParaRPr lang="en-US" altLang="ja-JP" sz="1400" dirty="0">
              <a:latin typeface="メイリオ" panose="020B0604030504040204" pitchFamily="50" charset="-128"/>
              <a:ea typeface="メイリオ" panose="020B0604030504040204" pitchFamily="50" charset="-128"/>
            </a:endParaRPr>
          </a:p>
          <a:p>
            <a:endParaRPr lang="en-US" altLang="ja-JP" sz="1400" dirty="0">
              <a:latin typeface="メイリオ" panose="020B0604030504040204" pitchFamily="50" charset="-128"/>
              <a:ea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rPr>
              <a:t>・地表データの断面データが容易に作成可能になります。</a:t>
            </a:r>
            <a:endParaRPr lang="en-US" altLang="ja-JP" sz="1400" dirty="0">
              <a:latin typeface="メイリオ" panose="020B0604030504040204" pitchFamily="50" charset="-128"/>
              <a:ea typeface="メイリオ" panose="020B0604030504040204" pitchFamily="50" charset="-128"/>
            </a:endParaRPr>
          </a:p>
          <a:p>
            <a:endParaRPr lang="en-US" altLang="ja-JP" sz="1400" dirty="0">
              <a:latin typeface="メイリオ" panose="020B0604030504040204" pitchFamily="50" charset="-128"/>
              <a:ea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rPr>
              <a:t>・地表データの等高線が容易に作成可能になります。</a:t>
            </a:r>
            <a:endParaRPr lang="en-US" altLang="ja-JP" sz="1400" dirty="0">
              <a:latin typeface="メイリオ" panose="020B0604030504040204" pitchFamily="50" charset="-128"/>
              <a:ea typeface="メイリオ" panose="020B0604030504040204" pitchFamily="50" charset="-128"/>
            </a:endParaRPr>
          </a:p>
        </p:txBody>
      </p:sp>
      <p:pic>
        <p:nvPicPr>
          <p:cNvPr id="8" name="図 7">
            <a:extLst>
              <a:ext uri="{FF2B5EF4-FFF2-40B4-BE49-F238E27FC236}">
                <a16:creationId xmlns:a16="http://schemas.microsoft.com/office/drawing/2014/main" id="{E2494943-D394-4F83-94E2-FD72B71C88A3}"/>
              </a:ext>
            </a:extLst>
          </p:cNvPr>
          <p:cNvPicPr>
            <a:picLocks noChangeAspect="1"/>
          </p:cNvPicPr>
          <p:nvPr/>
        </p:nvPicPr>
        <p:blipFill>
          <a:blip r:embed="rId2"/>
          <a:stretch>
            <a:fillRect/>
          </a:stretch>
        </p:blipFill>
        <p:spPr>
          <a:xfrm>
            <a:off x="5034185" y="1717019"/>
            <a:ext cx="3982483" cy="2355251"/>
          </a:xfrm>
          <a:prstGeom prst="rect">
            <a:avLst/>
          </a:prstGeom>
        </p:spPr>
      </p:pic>
      <p:pic>
        <p:nvPicPr>
          <p:cNvPr id="9" name="図 8">
            <a:extLst>
              <a:ext uri="{FF2B5EF4-FFF2-40B4-BE49-F238E27FC236}">
                <a16:creationId xmlns:a16="http://schemas.microsoft.com/office/drawing/2014/main" id="{D4FC9D34-E460-45F9-875F-FD22E4F438C4}"/>
              </a:ext>
            </a:extLst>
          </p:cNvPr>
          <p:cNvPicPr>
            <a:picLocks noChangeAspect="1"/>
          </p:cNvPicPr>
          <p:nvPr/>
        </p:nvPicPr>
        <p:blipFill>
          <a:blip r:embed="rId3"/>
          <a:stretch>
            <a:fillRect/>
          </a:stretch>
        </p:blipFill>
        <p:spPr>
          <a:xfrm>
            <a:off x="192796" y="1696253"/>
            <a:ext cx="4686435" cy="2928421"/>
          </a:xfrm>
          <a:prstGeom prst="rect">
            <a:avLst/>
          </a:prstGeom>
        </p:spPr>
      </p:pic>
      <p:pic>
        <p:nvPicPr>
          <p:cNvPr id="10" name="図 9">
            <a:extLst>
              <a:ext uri="{FF2B5EF4-FFF2-40B4-BE49-F238E27FC236}">
                <a16:creationId xmlns:a16="http://schemas.microsoft.com/office/drawing/2014/main" id="{34834440-0CDB-441A-A16B-657000CE3556}"/>
              </a:ext>
            </a:extLst>
          </p:cNvPr>
          <p:cNvPicPr>
            <a:picLocks noChangeAspect="1"/>
          </p:cNvPicPr>
          <p:nvPr/>
        </p:nvPicPr>
        <p:blipFill>
          <a:blip r:embed="rId4"/>
          <a:stretch>
            <a:fillRect/>
          </a:stretch>
        </p:blipFill>
        <p:spPr>
          <a:xfrm>
            <a:off x="5133159" y="4197510"/>
            <a:ext cx="3883509" cy="2274176"/>
          </a:xfrm>
          <a:prstGeom prst="rect">
            <a:avLst/>
          </a:prstGeom>
        </p:spPr>
      </p:pic>
      <p:sp>
        <p:nvSpPr>
          <p:cNvPr id="11" name="テキスト ボックス 10"/>
          <p:cNvSpPr txBox="1"/>
          <p:nvPr/>
        </p:nvSpPr>
        <p:spPr>
          <a:xfrm>
            <a:off x="5034185" y="3795271"/>
            <a:ext cx="3091992" cy="276999"/>
          </a:xfrm>
          <a:prstGeom prst="rect">
            <a:avLst/>
          </a:prstGeom>
          <a:noFill/>
        </p:spPr>
        <p:txBody>
          <a:bodyPr wrap="square" rtlCol="0">
            <a:spAutoFit/>
          </a:bodyPr>
          <a:lstStyle/>
          <a:p>
            <a:r>
              <a:rPr kumimoji="1" lang="ja-JP" altLang="en-US" sz="1200" dirty="0">
                <a:solidFill>
                  <a:schemeClr val="bg1"/>
                </a:solidFill>
                <a:latin typeface="メイリオ" panose="020B0604030504040204" pitchFamily="50" charset="-128"/>
                <a:ea typeface="メイリオ" panose="020B0604030504040204" pitchFamily="50" charset="-128"/>
              </a:rPr>
              <a:t>↑　下側の形状を取得（地表面を取得）</a:t>
            </a:r>
          </a:p>
        </p:txBody>
      </p:sp>
      <p:sp>
        <p:nvSpPr>
          <p:cNvPr id="17" name="矢印: 右 16">
            <a:extLst>
              <a:ext uri="{FF2B5EF4-FFF2-40B4-BE49-F238E27FC236}">
                <a16:creationId xmlns:a16="http://schemas.microsoft.com/office/drawing/2014/main" id="{A802ADD0-DBA1-43D0-8AAC-5BFF559A0740}"/>
              </a:ext>
            </a:extLst>
          </p:cNvPr>
          <p:cNvSpPr/>
          <p:nvPr/>
        </p:nvSpPr>
        <p:spPr>
          <a:xfrm>
            <a:off x="4730529" y="3280902"/>
            <a:ext cx="403478" cy="3141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6" name="矢印: 右 15">
            <a:extLst>
              <a:ext uri="{FF2B5EF4-FFF2-40B4-BE49-F238E27FC236}">
                <a16:creationId xmlns:a16="http://schemas.microsoft.com/office/drawing/2014/main" id="{7EC0C7EB-A8AF-4677-A52F-A61DE20E1028}"/>
              </a:ext>
            </a:extLst>
          </p:cNvPr>
          <p:cNvSpPr/>
          <p:nvPr/>
        </p:nvSpPr>
        <p:spPr>
          <a:xfrm rot="2464416">
            <a:off x="4683667" y="4197510"/>
            <a:ext cx="403478" cy="3141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2744646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B7BD07A3-67D4-475B-B656-5B22B290798A}"/>
              </a:ext>
            </a:extLst>
          </p:cNvPr>
          <p:cNvSpPr txBox="1"/>
          <p:nvPr/>
        </p:nvSpPr>
        <p:spPr>
          <a:xfrm>
            <a:off x="2" y="150984"/>
            <a:ext cx="9143998" cy="492443"/>
          </a:xfrm>
          <a:prstGeom prst="rect">
            <a:avLst/>
          </a:prstGeom>
          <a:noFill/>
        </p:spPr>
        <p:txBody>
          <a:bodyPr wrap="square" rtlCol="0">
            <a:spAutoFit/>
          </a:bodyPr>
          <a:lstStyle/>
          <a:p>
            <a:pPr algn="ctr"/>
            <a:r>
              <a:rPr lang="ja-JP" altLang="en-US" sz="2600" b="1" dirty="0">
                <a:solidFill>
                  <a:schemeClr val="bg1"/>
                </a:solidFill>
                <a:latin typeface="メイリオ" panose="020B0604030504040204" pitchFamily="50" charset="-128"/>
                <a:ea typeface="メイリオ" panose="020B0604030504040204" pitchFamily="50" charset="-128"/>
              </a:rPr>
              <a:t>石垣（積み石）の個別管理</a:t>
            </a:r>
          </a:p>
        </p:txBody>
      </p:sp>
      <p:sp>
        <p:nvSpPr>
          <p:cNvPr id="21" name="テキスト ボックス 20">
            <a:extLst>
              <a:ext uri="{FF2B5EF4-FFF2-40B4-BE49-F238E27FC236}">
                <a16:creationId xmlns:a16="http://schemas.microsoft.com/office/drawing/2014/main" id="{8AC668EF-0EA6-4B74-B131-8148E00F1CAE}"/>
              </a:ext>
            </a:extLst>
          </p:cNvPr>
          <p:cNvSpPr txBox="1"/>
          <p:nvPr/>
        </p:nvSpPr>
        <p:spPr>
          <a:xfrm>
            <a:off x="635128" y="740592"/>
            <a:ext cx="7848872" cy="923330"/>
          </a:xfrm>
          <a:prstGeom prst="rect">
            <a:avLst/>
          </a:prstGeom>
          <a:noFill/>
        </p:spPr>
        <p:txBody>
          <a:bodyPr wrap="square" rtlCol="0">
            <a:spAutoFit/>
          </a:bodyPr>
          <a:lstStyle/>
          <a:p>
            <a:r>
              <a:rPr lang="ja-JP" altLang="en-US" dirty="0">
                <a:solidFill>
                  <a:prstClr val="black"/>
                </a:solidFill>
                <a:latin typeface="メイリオ" panose="020B0604030504040204" pitchFamily="50" charset="-128"/>
                <a:ea typeface="メイリオ" panose="020B0604030504040204" pitchFamily="50" charset="-128"/>
              </a:rPr>
              <a:t>石垣を</a:t>
            </a:r>
            <a:r>
              <a:rPr lang="en-US" altLang="ja-JP" dirty="0">
                <a:solidFill>
                  <a:prstClr val="black"/>
                </a:solidFill>
                <a:latin typeface="メイリオ" panose="020B0604030504040204" pitchFamily="50" charset="-128"/>
                <a:ea typeface="メイリオ" panose="020B0604030504040204" pitchFamily="50" charset="-128"/>
              </a:rPr>
              <a:t>3</a:t>
            </a:r>
            <a:r>
              <a:rPr lang="ja-JP" altLang="en-US" dirty="0">
                <a:solidFill>
                  <a:prstClr val="black"/>
                </a:solidFill>
                <a:latin typeface="メイリオ" panose="020B0604030504040204" pitchFamily="50" charset="-128"/>
                <a:ea typeface="メイリオ" panose="020B0604030504040204" pitchFamily="50" charset="-128"/>
              </a:rPr>
              <a:t>次元モデル化したり、</a:t>
            </a:r>
            <a:r>
              <a:rPr lang="en-US" altLang="ja-JP" dirty="0">
                <a:solidFill>
                  <a:prstClr val="black"/>
                </a:solidFill>
                <a:latin typeface="メイリオ" panose="020B0604030504040204" pitchFamily="50" charset="-128"/>
                <a:ea typeface="メイリオ" panose="020B0604030504040204" pitchFamily="50" charset="-128"/>
              </a:rPr>
              <a:t>2</a:t>
            </a:r>
            <a:r>
              <a:rPr lang="ja-JP" altLang="en-US" dirty="0">
                <a:solidFill>
                  <a:prstClr val="black"/>
                </a:solidFill>
                <a:latin typeface="メイリオ" panose="020B0604030504040204" pitchFamily="50" charset="-128"/>
                <a:ea typeface="メイリオ" panose="020B0604030504040204" pitchFamily="50" charset="-128"/>
              </a:rPr>
              <a:t>次元のオルソ画像化する事により、石垣の</a:t>
            </a:r>
            <a:r>
              <a:rPr lang="en-US" altLang="ja-JP" dirty="0">
                <a:solidFill>
                  <a:prstClr val="black"/>
                </a:solidFill>
                <a:latin typeface="メイリオ" panose="020B0604030504040204" pitchFamily="50" charset="-128"/>
                <a:ea typeface="メイリオ" panose="020B0604030504040204" pitchFamily="50" charset="-128"/>
              </a:rPr>
              <a:t>3</a:t>
            </a:r>
            <a:r>
              <a:rPr lang="ja-JP" altLang="en-US" dirty="0">
                <a:solidFill>
                  <a:prstClr val="black"/>
                </a:solidFill>
                <a:latin typeface="メイリオ" panose="020B0604030504040204" pitchFamily="50" charset="-128"/>
                <a:ea typeface="メイリオ" panose="020B0604030504040204" pitchFamily="50" charset="-128"/>
              </a:rPr>
              <a:t>次元現況モデル作成や維持管理の素図として活用する事ができます。</a:t>
            </a:r>
            <a:endParaRPr lang="en-US" altLang="ja-JP" dirty="0">
              <a:solidFill>
                <a:prstClr val="black"/>
              </a:solidFill>
              <a:latin typeface="メイリオ" panose="020B0604030504040204" pitchFamily="50" charset="-128"/>
              <a:ea typeface="メイリオ" panose="020B0604030504040204" pitchFamily="50" charset="-128"/>
            </a:endParaRPr>
          </a:p>
          <a:p>
            <a:endParaRPr lang="ja-JP" altLang="en-US" dirty="0">
              <a:solidFill>
                <a:prstClr val="black"/>
              </a:solidFill>
              <a:latin typeface="メイリオ" panose="020B0604030504040204" pitchFamily="50" charset="-128"/>
              <a:ea typeface="メイリオ" panose="020B0604030504040204" pitchFamily="50" charset="-128"/>
            </a:endParaRPr>
          </a:p>
        </p:txBody>
      </p:sp>
      <p:sp>
        <p:nvSpPr>
          <p:cNvPr id="15" name="テキスト ボックス 6">
            <a:extLst>
              <a:ext uri="{FF2B5EF4-FFF2-40B4-BE49-F238E27FC236}">
                <a16:creationId xmlns:a16="http://schemas.microsoft.com/office/drawing/2014/main" id="{9FDB1709-B2B1-44C2-83CF-53D6E8E425EF}"/>
              </a:ext>
            </a:extLst>
          </p:cNvPr>
          <p:cNvSpPr txBox="1"/>
          <p:nvPr/>
        </p:nvSpPr>
        <p:spPr>
          <a:xfrm>
            <a:off x="912297" y="5319636"/>
            <a:ext cx="7848872" cy="1200329"/>
          </a:xfrm>
          <a:prstGeom prst="rect">
            <a:avLst/>
          </a:prstGeom>
          <a:solidFill>
            <a:srgbClr val="5284D6">
              <a:lumMod val="20000"/>
              <a:lumOff val="80000"/>
            </a:srgbClr>
          </a:solid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fontAlgn="base">
              <a:spcBef>
                <a:spcPct val="0"/>
              </a:spcBef>
              <a:spcAft>
                <a:spcPct val="0"/>
              </a:spcAft>
              <a:defRPr/>
            </a:pPr>
            <a:r>
              <a:rPr kumimoji="0" lang="ja-JP" altLang="en-US" sz="1600" kern="0" dirty="0">
                <a:solidFill>
                  <a:srgbClr val="282828"/>
                </a:solidFill>
                <a:latin typeface="メイリオ" panose="020B0604030504040204" pitchFamily="50" charset="-128"/>
                <a:ea typeface="メイリオ" panose="020B0604030504040204" pitchFamily="50" charset="-128"/>
              </a:rPr>
              <a:t>＜ポイント＞</a:t>
            </a:r>
            <a:endParaRPr kumimoji="0" lang="en-US" altLang="ja-JP" sz="1600" kern="0" dirty="0">
              <a:solidFill>
                <a:srgbClr val="282828"/>
              </a:solidFill>
              <a:latin typeface="メイリオ" panose="020B0604030504040204" pitchFamily="50" charset="-128"/>
              <a:ea typeface="メイリオ" panose="020B0604030504040204" pitchFamily="50" charset="-128"/>
            </a:endParaRPr>
          </a:p>
          <a:p>
            <a:pPr fontAlgn="base">
              <a:spcBef>
                <a:spcPct val="0"/>
              </a:spcBef>
              <a:spcAft>
                <a:spcPct val="0"/>
              </a:spcAft>
              <a:defRPr/>
            </a:pPr>
            <a:r>
              <a:rPr kumimoji="0" lang="ja-JP" altLang="en-US" sz="1400" kern="0" dirty="0">
                <a:solidFill>
                  <a:srgbClr val="282828"/>
                </a:solidFill>
                <a:latin typeface="メイリオ" panose="020B0604030504040204" pitchFamily="50" charset="-128"/>
                <a:ea typeface="メイリオ" panose="020B0604030504040204" pitchFamily="50" charset="-128"/>
              </a:rPr>
              <a:t>・</a:t>
            </a:r>
            <a:r>
              <a:rPr lang="en-US" altLang="ja-JP" sz="1400" dirty="0">
                <a:solidFill>
                  <a:prstClr val="black"/>
                </a:solidFill>
                <a:latin typeface="メイリオ" panose="020B0604030504040204" pitchFamily="50" charset="-128"/>
                <a:ea typeface="メイリオ" panose="020B0604030504040204" pitchFamily="50" charset="-128"/>
              </a:rPr>
              <a:t>3D</a:t>
            </a:r>
            <a:r>
              <a:rPr lang="ja-JP" altLang="en-US" sz="1400" dirty="0">
                <a:solidFill>
                  <a:prstClr val="black"/>
                </a:solidFill>
                <a:latin typeface="メイリオ" panose="020B0604030504040204" pitchFamily="50" charset="-128"/>
                <a:ea typeface="メイリオ" panose="020B0604030504040204" pitchFamily="50" charset="-128"/>
              </a:rPr>
              <a:t>メッシュ機能により、石垣の形状を</a:t>
            </a:r>
            <a:r>
              <a:rPr lang="en-US" altLang="ja-JP" sz="1400" dirty="0">
                <a:solidFill>
                  <a:prstClr val="black"/>
                </a:solidFill>
                <a:latin typeface="メイリオ" panose="020B0604030504040204" pitchFamily="50" charset="-128"/>
                <a:ea typeface="メイリオ" panose="020B0604030504040204" pitchFamily="50" charset="-128"/>
              </a:rPr>
              <a:t>3</a:t>
            </a:r>
            <a:r>
              <a:rPr lang="ja-JP" altLang="en-US" sz="1400" dirty="0">
                <a:solidFill>
                  <a:prstClr val="black"/>
                </a:solidFill>
                <a:latin typeface="メイリオ" panose="020B0604030504040204" pitchFamily="50" charset="-128"/>
                <a:ea typeface="メイリオ" panose="020B0604030504040204" pitchFamily="50" charset="-128"/>
              </a:rPr>
              <a:t>次元モデルとして表現する事ができます。</a:t>
            </a:r>
            <a:endParaRPr lang="en-US" altLang="ja-JP" sz="1400" dirty="0">
              <a:solidFill>
                <a:prstClr val="black"/>
              </a:solidFill>
              <a:latin typeface="メイリオ" panose="020B0604030504040204" pitchFamily="50" charset="-128"/>
              <a:ea typeface="メイリオ" panose="020B0604030504040204" pitchFamily="50" charset="-128"/>
            </a:endParaRPr>
          </a:p>
          <a:p>
            <a:pPr fontAlgn="base">
              <a:spcBef>
                <a:spcPct val="0"/>
              </a:spcBef>
              <a:spcAft>
                <a:spcPct val="0"/>
              </a:spcAft>
              <a:defRPr/>
            </a:pPr>
            <a:r>
              <a:rPr lang="ja-JP" altLang="en-US" sz="1400" dirty="0">
                <a:solidFill>
                  <a:prstClr val="black"/>
                </a:solidFill>
                <a:latin typeface="メイリオ" panose="020B0604030504040204" pitchFamily="50" charset="-128"/>
                <a:ea typeface="メイリオ" panose="020B0604030504040204" pitchFamily="50" charset="-128"/>
              </a:rPr>
              <a:t>・オルソ画像により、</a:t>
            </a:r>
            <a:r>
              <a:rPr lang="en-US" altLang="ja-JP" sz="1400" dirty="0">
                <a:solidFill>
                  <a:prstClr val="black"/>
                </a:solidFill>
                <a:latin typeface="メイリオ" panose="020B0604030504040204" pitchFamily="50" charset="-128"/>
                <a:ea typeface="メイリオ" panose="020B0604030504040204" pitchFamily="50" charset="-128"/>
              </a:rPr>
              <a:t>2</a:t>
            </a:r>
            <a:r>
              <a:rPr lang="ja-JP" altLang="en-US" sz="1400" dirty="0">
                <a:solidFill>
                  <a:prstClr val="black"/>
                </a:solidFill>
                <a:latin typeface="メイリオ" panose="020B0604030504040204" pitchFamily="50" charset="-128"/>
                <a:ea typeface="メイリオ" panose="020B0604030504040204" pitchFamily="50" charset="-128"/>
              </a:rPr>
              <a:t>次元の座標値を持つ各石の管理台帳素図として利用する事ができます。</a:t>
            </a:r>
            <a:endParaRPr lang="en-US" altLang="ja-JP" sz="1400" dirty="0">
              <a:solidFill>
                <a:prstClr val="black"/>
              </a:solidFill>
              <a:latin typeface="メイリオ" panose="020B0604030504040204" pitchFamily="50" charset="-128"/>
              <a:ea typeface="メイリオ" panose="020B0604030504040204" pitchFamily="50" charset="-128"/>
            </a:endParaRPr>
          </a:p>
          <a:p>
            <a:pPr fontAlgn="base">
              <a:spcBef>
                <a:spcPct val="0"/>
              </a:spcBef>
              <a:spcAft>
                <a:spcPct val="0"/>
              </a:spcAft>
              <a:defRPr/>
            </a:pPr>
            <a:r>
              <a:rPr lang="ja-JP" altLang="en-US" sz="1400" dirty="0">
                <a:solidFill>
                  <a:prstClr val="black"/>
                </a:solidFill>
                <a:latin typeface="メイリオ" panose="020B0604030504040204" pitchFamily="50" charset="-128"/>
                <a:ea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rPr>
              <a:t>任意の箇所で正面図、立面図が作成可能</a:t>
            </a:r>
            <a:r>
              <a:rPr lang="ja-JP" altLang="en-US" sz="1400" dirty="0">
                <a:solidFill>
                  <a:prstClr val="black"/>
                </a:solidFill>
                <a:latin typeface="メイリオ" panose="020B0604030504040204" pitchFamily="50" charset="-128"/>
                <a:ea typeface="メイリオ" panose="020B0604030504040204" pitchFamily="50" charset="-128"/>
              </a:rPr>
              <a:t>です。</a:t>
            </a:r>
            <a:endParaRPr lang="en-US" altLang="ja-JP" sz="1400" dirty="0">
              <a:solidFill>
                <a:prstClr val="black"/>
              </a:solidFill>
              <a:latin typeface="メイリオ" panose="020B0604030504040204" pitchFamily="50" charset="-128"/>
              <a:ea typeface="メイリオ" panose="020B0604030504040204" pitchFamily="50" charset="-128"/>
            </a:endParaRPr>
          </a:p>
          <a:p>
            <a:pPr fontAlgn="base">
              <a:spcBef>
                <a:spcPct val="0"/>
              </a:spcBef>
              <a:spcAft>
                <a:spcPct val="0"/>
              </a:spcAft>
              <a:defRPr/>
            </a:pPr>
            <a:r>
              <a:rPr lang="ja-JP" altLang="en-US" sz="1400" dirty="0">
                <a:solidFill>
                  <a:prstClr val="black"/>
                </a:solidFill>
                <a:latin typeface="メイリオ" panose="020B0604030504040204" pitchFamily="50" charset="-128"/>
                <a:ea typeface="メイリオ" panose="020B0604030504040204" pitchFamily="50" charset="-128"/>
              </a:rPr>
              <a:t>・距離、高さ、面積等の各種データを点群より計測可能</a:t>
            </a:r>
          </a:p>
        </p:txBody>
      </p:sp>
      <p:pic>
        <p:nvPicPr>
          <p:cNvPr id="2" name="図 1">
            <a:extLst>
              <a:ext uri="{FF2B5EF4-FFF2-40B4-BE49-F238E27FC236}">
                <a16:creationId xmlns:a16="http://schemas.microsoft.com/office/drawing/2014/main" id="{C40FF019-BB3B-4BDB-A969-33F4E452AE86}"/>
              </a:ext>
            </a:extLst>
          </p:cNvPr>
          <p:cNvPicPr>
            <a:picLocks noChangeAspect="1"/>
          </p:cNvPicPr>
          <p:nvPr/>
        </p:nvPicPr>
        <p:blipFill>
          <a:blip r:embed="rId3"/>
          <a:stretch>
            <a:fillRect/>
          </a:stretch>
        </p:blipFill>
        <p:spPr>
          <a:xfrm>
            <a:off x="98563" y="1554174"/>
            <a:ext cx="4061842" cy="2730882"/>
          </a:xfrm>
          <a:prstGeom prst="rect">
            <a:avLst/>
          </a:prstGeom>
          <a:effectLst>
            <a:outerShdw blurRad="50800" dist="50800" dir="5400000" algn="ctr" rotWithShape="0">
              <a:schemeClr val="tx1"/>
            </a:outerShdw>
          </a:effectLst>
        </p:spPr>
      </p:pic>
      <p:pic>
        <p:nvPicPr>
          <p:cNvPr id="5" name="図 4">
            <a:extLst>
              <a:ext uri="{FF2B5EF4-FFF2-40B4-BE49-F238E27FC236}">
                <a16:creationId xmlns:a16="http://schemas.microsoft.com/office/drawing/2014/main" id="{29E2121C-F217-4080-AB7D-81FB1976F7C2}"/>
              </a:ext>
            </a:extLst>
          </p:cNvPr>
          <p:cNvPicPr>
            <a:picLocks noChangeAspect="1"/>
          </p:cNvPicPr>
          <p:nvPr/>
        </p:nvPicPr>
        <p:blipFill>
          <a:blip r:embed="rId4"/>
          <a:stretch>
            <a:fillRect/>
          </a:stretch>
        </p:blipFill>
        <p:spPr>
          <a:xfrm>
            <a:off x="4394938" y="1523440"/>
            <a:ext cx="4570950" cy="2761616"/>
          </a:xfrm>
          <a:prstGeom prst="rect">
            <a:avLst/>
          </a:prstGeom>
          <a:effectLst>
            <a:outerShdw blurRad="50800" dist="50800" dir="5400000" algn="ctr" rotWithShape="0">
              <a:schemeClr val="tx1"/>
            </a:outerShdw>
          </a:effectLst>
        </p:spPr>
      </p:pic>
      <p:sp>
        <p:nvSpPr>
          <p:cNvPr id="9" name="テキスト ボックス 8">
            <a:extLst>
              <a:ext uri="{FF2B5EF4-FFF2-40B4-BE49-F238E27FC236}">
                <a16:creationId xmlns:a16="http://schemas.microsoft.com/office/drawing/2014/main" id="{FC4B9865-3041-407D-8A3C-8C167249C175}"/>
              </a:ext>
            </a:extLst>
          </p:cNvPr>
          <p:cNvSpPr txBox="1"/>
          <p:nvPr/>
        </p:nvSpPr>
        <p:spPr>
          <a:xfrm>
            <a:off x="352337" y="4611028"/>
            <a:ext cx="3815041" cy="584775"/>
          </a:xfrm>
          <a:prstGeom prst="rect">
            <a:avLst/>
          </a:prstGeom>
          <a:noFill/>
        </p:spPr>
        <p:txBody>
          <a:bodyPr wrap="square" rtlCol="0">
            <a:spAutoFit/>
          </a:bodyPr>
          <a:lstStyle/>
          <a:p>
            <a:r>
              <a:rPr lang="en-US" altLang="ja-JP" sz="1600" dirty="0">
                <a:solidFill>
                  <a:prstClr val="black"/>
                </a:solidFill>
                <a:latin typeface="メイリオ" panose="020B0604030504040204" pitchFamily="50" charset="-128"/>
                <a:ea typeface="メイリオ" panose="020B0604030504040204" pitchFamily="50" charset="-128"/>
              </a:rPr>
              <a:t>3D</a:t>
            </a:r>
            <a:r>
              <a:rPr lang="ja-JP" altLang="en-US" sz="1600" dirty="0">
                <a:solidFill>
                  <a:prstClr val="black"/>
                </a:solidFill>
                <a:latin typeface="メイリオ" panose="020B0604030504040204" pitchFamily="50" charset="-128"/>
                <a:ea typeface="メイリオ" panose="020B0604030504040204" pitchFamily="50" charset="-128"/>
              </a:rPr>
              <a:t>メッシュ（特許取得済み）</a:t>
            </a:r>
            <a:br>
              <a:rPr lang="en-US" altLang="ja-JP" sz="1600" dirty="0">
                <a:solidFill>
                  <a:prstClr val="black"/>
                </a:solidFill>
                <a:latin typeface="メイリオ" panose="020B0604030504040204" pitchFamily="50" charset="-128"/>
                <a:ea typeface="メイリオ" panose="020B0604030504040204" pitchFamily="50" charset="-128"/>
              </a:rPr>
            </a:br>
            <a:r>
              <a:rPr lang="ja-JP" altLang="en-US" sz="1600" dirty="0">
                <a:solidFill>
                  <a:prstClr val="black"/>
                </a:solidFill>
                <a:latin typeface="メイリオ" panose="020B0604030504040204" pitchFamily="50" charset="-128"/>
                <a:ea typeface="メイリオ" panose="020B0604030504040204" pitchFamily="50" charset="-128"/>
              </a:rPr>
              <a:t>三次元形状モデルとして石の形状管理</a:t>
            </a:r>
          </a:p>
        </p:txBody>
      </p:sp>
      <p:sp>
        <p:nvSpPr>
          <p:cNvPr id="10" name="テキスト ボックス 9">
            <a:extLst>
              <a:ext uri="{FF2B5EF4-FFF2-40B4-BE49-F238E27FC236}">
                <a16:creationId xmlns:a16="http://schemas.microsoft.com/office/drawing/2014/main" id="{BB3F9A4D-206B-4776-97E7-B3C8A1416B47}"/>
              </a:ext>
            </a:extLst>
          </p:cNvPr>
          <p:cNvSpPr txBox="1"/>
          <p:nvPr/>
        </p:nvSpPr>
        <p:spPr>
          <a:xfrm>
            <a:off x="4610052" y="4452307"/>
            <a:ext cx="4355836" cy="830997"/>
          </a:xfrm>
          <a:prstGeom prst="rect">
            <a:avLst/>
          </a:prstGeom>
          <a:noFill/>
        </p:spPr>
        <p:txBody>
          <a:bodyPr wrap="square" rtlCol="0">
            <a:spAutoFit/>
          </a:bodyPr>
          <a:lstStyle/>
          <a:p>
            <a:r>
              <a:rPr lang="ja-JP" altLang="en-US" sz="1600" dirty="0">
                <a:solidFill>
                  <a:prstClr val="black"/>
                </a:solidFill>
                <a:latin typeface="メイリオ" panose="020B0604030504040204" pitchFamily="50" charset="-128"/>
                <a:ea typeface="メイリオ" panose="020B0604030504040204" pitchFamily="50" charset="-128"/>
              </a:rPr>
              <a:t>オルソ画像</a:t>
            </a:r>
            <a:br>
              <a:rPr lang="en-US" altLang="ja-JP" sz="1600" dirty="0">
                <a:solidFill>
                  <a:prstClr val="black"/>
                </a:solidFill>
                <a:latin typeface="メイリオ" panose="020B0604030504040204" pitchFamily="50" charset="-128"/>
                <a:ea typeface="メイリオ" panose="020B0604030504040204" pitchFamily="50" charset="-128"/>
              </a:rPr>
            </a:br>
            <a:r>
              <a:rPr lang="ja-JP" altLang="en-US" sz="1600" dirty="0">
                <a:solidFill>
                  <a:prstClr val="black"/>
                </a:solidFill>
                <a:latin typeface="メイリオ" panose="020B0604030504040204" pitchFamily="50" charset="-128"/>
                <a:ea typeface="メイリオ" panose="020B0604030504040204" pitchFamily="50" charset="-128"/>
              </a:rPr>
              <a:t>平面上での座標値が分かるため、石単位でのインデックス付与、維持管理等に利用</a:t>
            </a:r>
          </a:p>
        </p:txBody>
      </p:sp>
    </p:spTree>
    <p:extLst>
      <p:ext uri="{BB962C8B-B14F-4D97-AF65-F5344CB8AC3E}">
        <p14:creationId xmlns:p14="http://schemas.microsoft.com/office/powerpoint/2010/main" val="41319797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85A881BB-55DF-4410-9525-4C44CBE1185B}"/>
              </a:ext>
            </a:extLst>
          </p:cNvPr>
          <p:cNvGrpSpPr/>
          <p:nvPr/>
        </p:nvGrpSpPr>
        <p:grpSpPr>
          <a:xfrm>
            <a:off x="137567" y="729842"/>
            <a:ext cx="8865820" cy="5687736"/>
            <a:chOff x="1048548" y="1168400"/>
            <a:chExt cx="10038884" cy="5338763"/>
          </a:xfrm>
        </p:grpSpPr>
        <p:pic>
          <p:nvPicPr>
            <p:cNvPr id="3" name="図 6">
              <a:extLst>
                <a:ext uri="{FF2B5EF4-FFF2-40B4-BE49-F238E27FC236}">
                  <a16:creationId xmlns:a16="http://schemas.microsoft.com/office/drawing/2014/main" id="{997A267C-5733-443F-A9E3-EDBE6C91EE49}"/>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86543" y="3987799"/>
              <a:ext cx="4061771"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図 7">
              <a:extLst>
                <a:ext uri="{FF2B5EF4-FFF2-40B4-BE49-F238E27FC236}">
                  <a16:creationId xmlns:a16="http://schemas.microsoft.com/office/drawing/2014/main" id="{840E8478-6CF7-4A59-A11C-87B29C6F9DF8}"/>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86544" y="5338763"/>
              <a:ext cx="4144963"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図 8">
              <a:extLst>
                <a:ext uri="{FF2B5EF4-FFF2-40B4-BE49-F238E27FC236}">
                  <a16:creationId xmlns:a16="http://schemas.microsoft.com/office/drawing/2014/main" id="{D899B495-8E90-40D0-A113-300382864A9B}"/>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48548" y="1168400"/>
              <a:ext cx="4144963"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角丸四角形 11">
              <a:extLst>
                <a:ext uri="{FF2B5EF4-FFF2-40B4-BE49-F238E27FC236}">
                  <a16:creationId xmlns:a16="http://schemas.microsoft.com/office/drawing/2014/main" id="{803FBD03-A285-4C81-94C9-6DD1629E8773}"/>
                </a:ext>
              </a:extLst>
            </p:cNvPr>
            <p:cNvSpPr/>
            <p:nvPr/>
          </p:nvSpPr>
          <p:spPr>
            <a:xfrm>
              <a:off x="5281203" y="1168400"/>
              <a:ext cx="5761037" cy="1049338"/>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altLang="ja-JP" sz="3250" dirty="0">
                  <a:latin typeface="メイリオ" panose="020B0604030504040204" pitchFamily="50" charset="-128"/>
                  <a:ea typeface="メイリオ" panose="020B0604030504040204" pitchFamily="50" charset="-128"/>
                  <a:cs typeface="Meiryo UI" panose="020B0604030504040204" pitchFamily="50" charset="-128"/>
                </a:rPr>
                <a:t>SPACE</a:t>
              </a:r>
              <a:r>
                <a:rPr lang="ja-JP" altLang="en-US" sz="3250" dirty="0">
                  <a:latin typeface="メイリオ" panose="020B0604030504040204" pitchFamily="50" charset="-128"/>
                  <a:ea typeface="メイリオ" panose="020B0604030504040204" pitchFamily="50" charset="-128"/>
                  <a:cs typeface="Meiryo UI" panose="020B0604030504040204" pitchFamily="50" charset="-128"/>
                </a:rPr>
                <a:t>（宇宙）</a:t>
              </a:r>
              <a:endParaRPr lang="en-US" altLang="ja-JP" sz="3250" dirty="0">
                <a:latin typeface="メイリオ" panose="020B0604030504040204" pitchFamily="50" charset="-128"/>
                <a:ea typeface="メイリオ" panose="020B0604030504040204" pitchFamily="50" charset="-128"/>
                <a:cs typeface="Meiryo UI" panose="020B0604030504040204" pitchFamily="50" charset="-128"/>
              </a:endParaRPr>
            </a:p>
            <a:p>
              <a:pPr algn="ctr">
                <a:defRPr/>
              </a:pP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準天頂衛星／マルチ</a:t>
              </a:r>
              <a:r>
                <a:rPr lang="en-US" altLang="ja-JP" sz="1400" dirty="0">
                  <a:latin typeface="メイリオ" panose="020B0604030504040204" pitchFamily="50" charset="-128"/>
                  <a:ea typeface="メイリオ" panose="020B0604030504040204" pitchFamily="50" charset="-128"/>
                  <a:cs typeface="Meiryo UI" panose="020B0604030504040204" pitchFamily="50" charset="-128"/>
                </a:rPr>
                <a:t>GNSS</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による、高精度衛星測位を支援。</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algn="ctr">
                <a:defRPr/>
              </a:pP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高精度測位社会に貢献します。</a:t>
              </a:r>
            </a:p>
          </p:txBody>
        </p:sp>
        <p:sp>
          <p:nvSpPr>
            <p:cNvPr id="7" name="角丸四角形 12">
              <a:extLst>
                <a:ext uri="{FF2B5EF4-FFF2-40B4-BE49-F238E27FC236}">
                  <a16:creationId xmlns:a16="http://schemas.microsoft.com/office/drawing/2014/main" id="{4CB49A2A-CEFD-4D11-8F42-281F1655FCE3}"/>
                </a:ext>
              </a:extLst>
            </p:cNvPr>
            <p:cNvSpPr/>
            <p:nvPr/>
          </p:nvSpPr>
          <p:spPr>
            <a:xfrm>
              <a:off x="5291874" y="2508250"/>
              <a:ext cx="5761037" cy="1150938"/>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altLang="ja-JP" sz="2925" dirty="0">
                  <a:latin typeface="メイリオ" panose="020B0604030504040204" pitchFamily="50" charset="-128"/>
                  <a:ea typeface="メイリオ" panose="020B0604030504040204" pitchFamily="50" charset="-128"/>
                  <a:cs typeface="Meiryo UI" panose="020B0604030504040204" pitchFamily="50" charset="-128"/>
                </a:rPr>
                <a:t>SKY</a:t>
              </a:r>
              <a:r>
                <a:rPr lang="ja-JP" altLang="en-US" sz="2925" dirty="0">
                  <a:latin typeface="メイリオ" panose="020B0604030504040204" pitchFamily="50" charset="-128"/>
                  <a:ea typeface="メイリオ" panose="020B0604030504040204" pitchFamily="50" charset="-128"/>
                  <a:cs typeface="Meiryo UI" panose="020B0604030504040204" pitchFamily="50" charset="-128"/>
                </a:rPr>
                <a:t>（空）</a:t>
              </a:r>
              <a:endParaRPr lang="en-US" altLang="ja-JP" sz="2925" dirty="0">
                <a:latin typeface="メイリオ" panose="020B0604030504040204" pitchFamily="50" charset="-128"/>
                <a:ea typeface="メイリオ" panose="020B0604030504040204" pitchFamily="50" charset="-128"/>
                <a:cs typeface="Meiryo UI" panose="020B0604030504040204" pitchFamily="50" charset="-128"/>
              </a:endParaRPr>
            </a:p>
            <a:p>
              <a:pPr algn="ctr">
                <a:defRPr/>
              </a:pPr>
              <a:r>
                <a:rPr lang="ja-JP" altLang="en-US" sz="1400" dirty="0">
                  <a:solidFill>
                    <a:srgbClr val="FF0000"/>
                  </a:solidFill>
                  <a:latin typeface="メイリオ" panose="020B0604030504040204" pitchFamily="50" charset="-128"/>
                  <a:ea typeface="メイリオ" panose="020B0604030504040204" pitchFamily="50" charset="-128"/>
                  <a:cs typeface="Meiryo UI" panose="020B0604030504040204" pitchFamily="50" charset="-128"/>
                </a:rPr>
                <a:t>産業用ドローン</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の測量現場向けソリューション。</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algn="ctr">
                <a:defRPr/>
              </a:pP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市場普及を目指します。</a:t>
              </a:r>
            </a:p>
          </p:txBody>
        </p:sp>
        <p:sp>
          <p:nvSpPr>
            <p:cNvPr id="8" name="角丸四角形 13">
              <a:extLst>
                <a:ext uri="{FF2B5EF4-FFF2-40B4-BE49-F238E27FC236}">
                  <a16:creationId xmlns:a16="http://schemas.microsoft.com/office/drawing/2014/main" id="{4324A081-5B52-4549-BF1F-C72B494AA398}"/>
                </a:ext>
              </a:extLst>
            </p:cNvPr>
            <p:cNvSpPr/>
            <p:nvPr/>
          </p:nvSpPr>
          <p:spPr>
            <a:xfrm>
              <a:off x="5281203" y="3909943"/>
              <a:ext cx="5799625" cy="113665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altLang="ja-JP" sz="2925" dirty="0">
                  <a:latin typeface="メイリオ" panose="020B0604030504040204" pitchFamily="50" charset="-128"/>
                  <a:ea typeface="メイリオ" panose="020B0604030504040204" pitchFamily="50" charset="-128"/>
                  <a:cs typeface="Meiryo UI" panose="020B0604030504040204" pitchFamily="50" charset="-128"/>
                </a:rPr>
                <a:t>ROAD</a:t>
              </a:r>
              <a:r>
                <a:rPr lang="ja-JP" altLang="en-US" sz="2925" dirty="0">
                  <a:latin typeface="メイリオ" panose="020B0604030504040204" pitchFamily="50" charset="-128"/>
                  <a:ea typeface="メイリオ" panose="020B0604030504040204" pitchFamily="50" charset="-128"/>
                  <a:cs typeface="Meiryo UI" panose="020B0604030504040204" pitchFamily="50" charset="-128"/>
                </a:rPr>
                <a:t>（道路）</a:t>
              </a:r>
              <a:endParaRPr lang="en-US" altLang="ja-JP" sz="2925" dirty="0">
                <a:latin typeface="メイリオ" panose="020B0604030504040204" pitchFamily="50" charset="-128"/>
                <a:ea typeface="メイリオ" panose="020B0604030504040204" pitchFamily="50" charset="-128"/>
                <a:cs typeface="Meiryo UI" panose="020B0604030504040204" pitchFamily="50" charset="-128"/>
              </a:endParaRPr>
            </a:p>
            <a:p>
              <a:pPr algn="ctr">
                <a:defRPr/>
              </a:pPr>
              <a:r>
                <a:rPr lang="ja-JP" altLang="en-US" sz="1138" dirty="0">
                  <a:latin typeface="メイリオ" panose="020B0604030504040204" pitchFamily="50" charset="-128"/>
                  <a:ea typeface="メイリオ" panose="020B0604030504040204" pitchFamily="50" charset="-128"/>
                  <a:cs typeface="Meiryo UI" panose="020B0604030504040204" pitchFamily="50" charset="-128"/>
                </a:rPr>
                <a:t>高精度に道路を計測し、</a:t>
              </a:r>
              <a:r>
                <a:rPr lang="en-US" altLang="ja-JP" sz="1138" dirty="0">
                  <a:latin typeface="メイリオ" panose="020B0604030504040204" pitchFamily="50" charset="-128"/>
                  <a:ea typeface="メイリオ" panose="020B0604030504040204" pitchFamily="50" charset="-128"/>
                  <a:cs typeface="Meiryo UI" panose="020B0604030504040204" pitchFamily="50" charset="-128"/>
                </a:rPr>
                <a:t>3</a:t>
              </a:r>
              <a:r>
                <a:rPr lang="ja-JP" altLang="en-US" sz="1138" dirty="0">
                  <a:latin typeface="メイリオ" panose="020B0604030504040204" pitchFamily="50" charset="-128"/>
                  <a:ea typeface="メイリオ" panose="020B0604030504040204" pitchFamily="50" charset="-128"/>
                  <a:cs typeface="Meiryo UI" panose="020B0604030504040204" pitchFamily="50" charset="-128"/>
                </a:rPr>
                <a:t>次元データを速やかに整備。</a:t>
              </a:r>
              <a:endParaRPr lang="en-US" altLang="ja-JP" sz="1138" dirty="0">
                <a:latin typeface="メイリオ" panose="020B0604030504040204" pitchFamily="50" charset="-128"/>
                <a:ea typeface="メイリオ" panose="020B0604030504040204" pitchFamily="50" charset="-128"/>
                <a:cs typeface="Meiryo UI" panose="020B0604030504040204" pitchFamily="50" charset="-128"/>
              </a:endParaRPr>
            </a:p>
            <a:p>
              <a:pPr algn="ctr">
                <a:defRPr/>
              </a:pPr>
              <a:r>
                <a:rPr lang="ja-JP" altLang="en-US" sz="1138" dirty="0">
                  <a:latin typeface="メイリオ" panose="020B0604030504040204" pitchFamily="50" charset="-128"/>
                  <a:ea typeface="メイリオ" panose="020B0604030504040204" pitchFamily="50" charset="-128"/>
                  <a:cs typeface="Meiryo UI" panose="020B0604030504040204" pitchFamily="50" charset="-128"/>
                </a:rPr>
                <a:t>オリンピックエリア</a:t>
              </a:r>
              <a:r>
                <a:rPr lang="ja-JP" altLang="en-US" sz="1138"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、高速道路、首都圏エリア等の大規模データ整備を</a:t>
              </a:r>
              <a:endParaRPr lang="en-US" altLang="ja-JP" sz="1138"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p>
              <a:pPr algn="ctr">
                <a:defRPr/>
              </a:pPr>
              <a:r>
                <a:rPr lang="ja-JP" altLang="en-US" sz="1138"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進めています</a:t>
              </a:r>
              <a:r>
                <a:rPr lang="ja-JP" altLang="en-US" sz="1138" dirty="0">
                  <a:solidFill>
                    <a:srgbClr val="FF0000"/>
                  </a:solidFill>
                  <a:latin typeface="メイリオ" panose="020B0604030504040204" pitchFamily="50" charset="-128"/>
                  <a:ea typeface="メイリオ" panose="020B0604030504040204" pitchFamily="50" charset="-128"/>
                  <a:cs typeface="Meiryo UI" panose="020B0604030504040204" pitchFamily="50" charset="-128"/>
                </a:rPr>
                <a:t>（高精度</a:t>
              </a:r>
              <a:r>
                <a:rPr lang="en-US" altLang="ja-JP" sz="1138" dirty="0">
                  <a:solidFill>
                    <a:srgbClr val="FF0000"/>
                  </a:solidFill>
                  <a:latin typeface="メイリオ" panose="020B0604030504040204" pitchFamily="50" charset="-128"/>
                  <a:ea typeface="メイリオ" panose="020B0604030504040204" pitchFamily="50" charset="-128"/>
                  <a:cs typeface="Meiryo UI" panose="020B0604030504040204" pitchFamily="50" charset="-128"/>
                </a:rPr>
                <a:t>MMS7</a:t>
              </a:r>
              <a:r>
                <a:rPr lang="ja-JP" altLang="en-US" sz="1138" dirty="0">
                  <a:solidFill>
                    <a:srgbClr val="FF0000"/>
                  </a:solidFill>
                  <a:latin typeface="メイリオ" panose="020B0604030504040204" pitchFamily="50" charset="-128"/>
                  <a:ea typeface="メイリオ" panose="020B0604030504040204" pitchFamily="50" charset="-128"/>
                  <a:cs typeface="Meiryo UI" panose="020B0604030504040204" pitchFamily="50" charset="-128"/>
                </a:rPr>
                <a:t>台保有、全国測量会社協力含めて</a:t>
              </a:r>
              <a:r>
                <a:rPr lang="en-US" altLang="ja-JP" sz="1138" dirty="0">
                  <a:solidFill>
                    <a:srgbClr val="FF0000"/>
                  </a:solidFill>
                  <a:latin typeface="メイリオ" panose="020B0604030504040204" pitchFamily="50" charset="-128"/>
                  <a:ea typeface="メイリオ" panose="020B0604030504040204" pitchFamily="50" charset="-128"/>
                  <a:cs typeface="Meiryo UI" panose="020B0604030504040204" pitchFamily="50" charset="-128"/>
                </a:rPr>
                <a:t>20</a:t>
              </a:r>
              <a:r>
                <a:rPr lang="ja-JP" altLang="en-US" sz="1138" dirty="0">
                  <a:solidFill>
                    <a:srgbClr val="FF0000"/>
                  </a:solidFill>
                  <a:latin typeface="メイリオ" panose="020B0604030504040204" pitchFamily="50" charset="-128"/>
                  <a:ea typeface="メイリオ" panose="020B0604030504040204" pitchFamily="50" charset="-128"/>
                  <a:cs typeface="Meiryo UI" panose="020B0604030504040204" pitchFamily="50" charset="-128"/>
                </a:rPr>
                <a:t>台規模）</a:t>
              </a:r>
              <a:endParaRPr lang="en-US" altLang="ja-JP" sz="1138" dirty="0">
                <a:solidFill>
                  <a:srgbClr val="FF0000"/>
                </a:solidFill>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9" name="角丸四角形 14">
              <a:extLst>
                <a:ext uri="{FF2B5EF4-FFF2-40B4-BE49-F238E27FC236}">
                  <a16:creationId xmlns:a16="http://schemas.microsoft.com/office/drawing/2014/main" id="{6A902BA0-FF33-4784-B3C1-B79763C3FBA0}"/>
                </a:ext>
              </a:extLst>
            </p:cNvPr>
            <p:cNvSpPr/>
            <p:nvPr/>
          </p:nvSpPr>
          <p:spPr>
            <a:xfrm>
              <a:off x="5326395" y="5380179"/>
              <a:ext cx="5761037" cy="1092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altLang="ja-JP" sz="2925" dirty="0">
                  <a:latin typeface="メイリオ" panose="020B0604030504040204" pitchFamily="50" charset="-128"/>
                  <a:ea typeface="メイリオ" panose="020B0604030504040204" pitchFamily="50" charset="-128"/>
                  <a:cs typeface="Meiryo UI" panose="020B0604030504040204" pitchFamily="50" charset="-128"/>
                </a:rPr>
                <a:t>INDOOR</a:t>
              </a:r>
              <a:r>
                <a:rPr lang="ja-JP" altLang="en-US" sz="2925" dirty="0">
                  <a:latin typeface="メイリオ" panose="020B0604030504040204" pitchFamily="50" charset="-128"/>
                  <a:ea typeface="メイリオ" panose="020B0604030504040204" pitchFamily="50" charset="-128"/>
                  <a:cs typeface="Meiryo UI" panose="020B0604030504040204" pitchFamily="50" charset="-128"/>
                </a:rPr>
                <a:t>（室内）</a:t>
              </a:r>
              <a:endParaRPr lang="en-US" altLang="ja-JP" sz="2925" dirty="0">
                <a:latin typeface="メイリオ" panose="020B0604030504040204" pitchFamily="50" charset="-128"/>
                <a:ea typeface="メイリオ" panose="020B0604030504040204" pitchFamily="50" charset="-128"/>
                <a:cs typeface="Meiryo UI" panose="020B0604030504040204" pitchFamily="50" charset="-128"/>
              </a:endParaRPr>
            </a:p>
            <a:p>
              <a:pPr algn="ctr">
                <a:defRPr/>
              </a:pP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高精度屋内計測を実現。</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algn="ctr">
                <a:defRPr/>
              </a:pP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インフラマネージメントに貢献します。</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p:txBody>
        </p:sp>
        <p:pic>
          <p:nvPicPr>
            <p:cNvPr id="10" name="図 9">
              <a:extLst>
                <a:ext uri="{FF2B5EF4-FFF2-40B4-BE49-F238E27FC236}">
                  <a16:creationId xmlns:a16="http://schemas.microsoft.com/office/drawing/2014/main" id="{BDFF4D58-ECCB-4C6F-BB36-ADEBFFD40C1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86545" y="2508250"/>
              <a:ext cx="1851137" cy="1114822"/>
            </a:xfrm>
            <a:prstGeom prst="rect">
              <a:avLst/>
            </a:prstGeom>
          </p:spPr>
        </p:pic>
        <p:pic>
          <p:nvPicPr>
            <p:cNvPr id="11" name="図 10">
              <a:extLst>
                <a:ext uri="{FF2B5EF4-FFF2-40B4-BE49-F238E27FC236}">
                  <a16:creationId xmlns:a16="http://schemas.microsoft.com/office/drawing/2014/main" id="{B47166B6-BEE1-4956-A4CF-477DCB274DA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053204" y="2508250"/>
              <a:ext cx="2061245" cy="1114822"/>
            </a:xfrm>
            <a:prstGeom prst="rect">
              <a:avLst/>
            </a:prstGeom>
          </p:spPr>
        </p:pic>
      </p:grpSp>
    </p:spTree>
    <p:extLst>
      <p:ext uri="{BB962C8B-B14F-4D97-AF65-F5344CB8AC3E}">
        <p14:creationId xmlns:p14="http://schemas.microsoft.com/office/powerpoint/2010/main" val="2022778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B7BD07A3-67D4-475B-B656-5B22B290798A}"/>
              </a:ext>
            </a:extLst>
          </p:cNvPr>
          <p:cNvSpPr txBox="1"/>
          <p:nvPr/>
        </p:nvSpPr>
        <p:spPr>
          <a:xfrm>
            <a:off x="0" y="104005"/>
            <a:ext cx="9143999" cy="492443"/>
          </a:xfrm>
          <a:prstGeom prst="rect">
            <a:avLst/>
          </a:prstGeom>
          <a:noFill/>
        </p:spPr>
        <p:txBody>
          <a:bodyPr wrap="square" rtlCol="0">
            <a:spAutoFit/>
          </a:bodyPr>
          <a:lstStyle/>
          <a:p>
            <a:pPr algn="ctr"/>
            <a:r>
              <a:rPr lang="ja-JP" altLang="en-US" sz="2600" b="1" dirty="0">
                <a:solidFill>
                  <a:schemeClr val="bg1"/>
                </a:solidFill>
                <a:latin typeface="メイリオ" panose="020B0604030504040204" pitchFamily="50" charset="-128"/>
                <a:ea typeface="メイリオ" panose="020B0604030504040204" pitchFamily="50" charset="-128"/>
              </a:rPr>
              <a:t>点群データ</a:t>
            </a:r>
            <a:r>
              <a:rPr kumimoji="1" lang="ja-JP" altLang="en-US" sz="2600" b="1" dirty="0">
                <a:solidFill>
                  <a:schemeClr val="bg1"/>
                </a:solidFill>
                <a:latin typeface="メイリオ" panose="020B0604030504040204" pitchFamily="50" charset="-128"/>
                <a:ea typeface="メイリオ" panose="020B0604030504040204" pitchFamily="50" charset="-128"/>
              </a:rPr>
              <a:t>を活用した遺跡調査業務</a:t>
            </a:r>
          </a:p>
        </p:txBody>
      </p:sp>
      <p:sp>
        <p:nvSpPr>
          <p:cNvPr id="15" name="テキスト ボックス 6">
            <a:extLst>
              <a:ext uri="{FF2B5EF4-FFF2-40B4-BE49-F238E27FC236}">
                <a16:creationId xmlns:a16="http://schemas.microsoft.com/office/drawing/2014/main" id="{9FDB1709-B2B1-44C2-83CF-53D6E8E425EF}"/>
              </a:ext>
            </a:extLst>
          </p:cNvPr>
          <p:cNvSpPr txBox="1"/>
          <p:nvPr/>
        </p:nvSpPr>
        <p:spPr>
          <a:xfrm>
            <a:off x="98564" y="4835675"/>
            <a:ext cx="5087431" cy="954107"/>
          </a:xfrm>
          <a:prstGeom prst="rect">
            <a:avLst/>
          </a:prstGeom>
          <a:solidFill>
            <a:srgbClr val="5284D6">
              <a:lumMod val="20000"/>
              <a:lumOff val="80000"/>
            </a:srgbClr>
          </a:solid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1400" i="0" u="none" strike="noStrike" kern="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rPr>
              <a:t>＜ポイント＞</a:t>
            </a:r>
            <a:endParaRPr kumimoji="0" lang="en-US" altLang="ja-JP" sz="1400" i="0" u="none" strike="noStrike" kern="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endParaRPr>
          </a:p>
          <a:p>
            <a:r>
              <a:rPr kumimoji="0" lang="ja-JP" altLang="en-US" sz="1400" kern="0" dirty="0">
                <a:solidFill>
                  <a:srgbClr val="282828"/>
                </a:solidFill>
                <a:latin typeface="メイリオ" panose="020B0604030504040204" pitchFamily="50" charset="-128"/>
                <a:ea typeface="メイリオ" panose="020B0604030504040204" pitchFamily="50" charset="-128"/>
              </a:rPr>
              <a:t>・点群の高さデータから等高線を自動作成可能です。</a:t>
            </a:r>
            <a:endParaRPr kumimoji="0" lang="en-US" altLang="ja-JP" sz="1400" kern="0" dirty="0">
              <a:solidFill>
                <a:srgbClr val="282828"/>
              </a:solidFill>
              <a:latin typeface="メイリオ" panose="020B0604030504040204" pitchFamily="50" charset="-128"/>
              <a:ea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rPr>
              <a:t>・オルソデータを利用してご所有の</a:t>
            </a:r>
            <a:r>
              <a:rPr lang="en-US" altLang="ja-JP" sz="1400" dirty="0">
                <a:latin typeface="メイリオ" panose="020B0604030504040204" pitchFamily="50" charset="-128"/>
                <a:ea typeface="メイリオ" panose="020B0604030504040204" pitchFamily="50" charset="-128"/>
              </a:rPr>
              <a:t>CAD</a:t>
            </a:r>
            <a:r>
              <a:rPr lang="ja-JP" altLang="en-US" sz="1400" dirty="0">
                <a:latin typeface="メイリオ" panose="020B0604030504040204" pitchFamily="50" charset="-128"/>
                <a:ea typeface="メイリオ" panose="020B0604030504040204" pitchFamily="50" charset="-128"/>
              </a:rPr>
              <a:t>で図面作成可能です。</a:t>
            </a:r>
            <a:endParaRPr lang="en-US" altLang="ja-JP" sz="1400" dirty="0">
              <a:latin typeface="メイリオ" panose="020B0604030504040204" pitchFamily="50" charset="-128"/>
              <a:ea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rPr>
              <a:t>・断面図等も簡単に作成可能です。</a:t>
            </a:r>
            <a:endParaRPr lang="en-US" altLang="ja-JP" sz="1400" dirty="0">
              <a:latin typeface="メイリオ" panose="020B0604030504040204" pitchFamily="50" charset="-128"/>
              <a:ea typeface="メイリオ" panose="020B0604030504040204" pitchFamily="50" charset="-128"/>
            </a:endParaRPr>
          </a:p>
        </p:txBody>
      </p:sp>
      <p:sp>
        <p:nvSpPr>
          <p:cNvPr id="16" name="矢印: 右 15">
            <a:extLst>
              <a:ext uri="{FF2B5EF4-FFF2-40B4-BE49-F238E27FC236}">
                <a16:creationId xmlns:a16="http://schemas.microsoft.com/office/drawing/2014/main" id="{7EC0C7EB-A8AF-4677-A52F-A61DE20E1028}"/>
              </a:ext>
            </a:extLst>
          </p:cNvPr>
          <p:cNvSpPr/>
          <p:nvPr/>
        </p:nvSpPr>
        <p:spPr>
          <a:xfrm>
            <a:off x="4782517" y="3693025"/>
            <a:ext cx="403478" cy="3141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7" name="矢印: 右 16">
            <a:extLst>
              <a:ext uri="{FF2B5EF4-FFF2-40B4-BE49-F238E27FC236}">
                <a16:creationId xmlns:a16="http://schemas.microsoft.com/office/drawing/2014/main" id="{A802ADD0-DBA1-43D0-8AAC-5BFF559A0740}"/>
              </a:ext>
            </a:extLst>
          </p:cNvPr>
          <p:cNvSpPr/>
          <p:nvPr/>
        </p:nvSpPr>
        <p:spPr>
          <a:xfrm>
            <a:off x="6380648" y="5085405"/>
            <a:ext cx="403478" cy="3141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pic>
        <p:nvPicPr>
          <p:cNvPr id="3" name="図 2">
            <a:extLst>
              <a:ext uri="{FF2B5EF4-FFF2-40B4-BE49-F238E27FC236}">
                <a16:creationId xmlns:a16="http://schemas.microsoft.com/office/drawing/2014/main" id="{8CB05B30-CF4F-4D43-851A-7E7CC253BA04}"/>
              </a:ext>
            </a:extLst>
          </p:cNvPr>
          <p:cNvPicPr>
            <a:picLocks noChangeAspect="1"/>
          </p:cNvPicPr>
          <p:nvPr/>
        </p:nvPicPr>
        <p:blipFill>
          <a:blip r:embed="rId2"/>
          <a:stretch>
            <a:fillRect/>
          </a:stretch>
        </p:blipFill>
        <p:spPr>
          <a:xfrm>
            <a:off x="237155" y="1466045"/>
            <a:ext cx="4440103" cy="2865715"/>
          </a:xfrm>
          <a:prstGeom prst="rect">
            <a:avLst/>
          </a:prstGeom>
        </p:spPr>
      </p:pic>
      <p:pic>
        <p:nvPicPr>
          <p:cNvPr id="8" name="図 7">
            <a:extLst>
              <a:ext uri="{FF2B5EF4-FFF2-40B4-BE49-F238E27FC236}">
                <a16:creationId xmlns:a16="http://schemas.microsoft.com/office/drawing/2014/main" id="{95627E8C-0606-4479-B9A6-33EDD045854D}"/>
              </a:ext>
            </a:extLst>
          </p:cNvPr>
          <p:cNvPicPr>
            <a:picLocks noChangeAspect="1"/>
          </p:cNvPicPr>
          <p:nvPr/>
        </p:nvPicPr>
        <p:blipFill>
          <a:blip r:embed="rId3"/>
          <a:stretch>
            <a:fillRect/>
          </a:stretch>
        </p:blipFill>
        <p:spPr>
          <a:xfrm>
            <a:off x="5245958" y="3199162"/>
            <a:ext cx="3786537" cy="2340649"/>
          </a:xfrm>
          <a:prstGeom prst="rect">
            <a:avLst/>
          </a:prstGeom>
        </p:spPr>
      </p:pic>
      <p:pic>
        <p:nvPicPr>
          <p:cNvPr id="6" name="図 5">
            <a:extLst>
              <a:ext uri="{FF2B5EF4-FFF2-40B4-BE49-F238E27FC236}">
                <a16:creationId xmlns:a16="http://schemas.microsoft.com/office/drawing/2014/main" id="{70121821-3C81-4B10-A507-4EA2389B4BE8}"/>
              </a:ext>
            </a:extLst>
          </p:cNvPr>
          <p:cNvPicPr>
            <a:picLocks noChangeAspect="1"/>
          </p:cNvPicPr>
          <p:nvPr/>
        </p:nvPicPr>
        <p:blipFill>
          <a:blip r:embed="rId4"/>
          <a:stretch>
            <a:fillRect/>
          </a:stretch>
        </p:blipFill>
        <p:spPr>
          <a:xfrm>
            <a:off x="7603053" y="1838577"/>
            <a:ext cx="1467194" cy="1306462"/>
          </a:xfrm>
          <a:prstGeom prst="rect">
            <a:avLst/>
          </a:prstGeom>
        </p:spPr>
      </p:pic>
      <p:pic>
        <p:nvPicPr>
          <p:cNvPr id="10" name="図 9">
            <a:extLst>
              <a:ext uri="{FF2B5EF4-FFF2-40B4-BE49-F238E27FC236}">
                <a16:creationId xmlns:a16="http://schemas.microsoft.com/office/drawing/2014/main" id="{E0E8C983-796C-43E4-A53D-194729D0F9C4}"/>
              </a:ext>
            </a:extLst>
          </p:cNvPr>
          <p:cNvPicPr>
            <a:picLocks noChangeAspect="1"/>
          </p:cNvPicPr>
          <p:nvPr/>
        </p:nvPicPr>
        <p:blipFill>
          <a:blip r:embed="rId5"/>
          <a:stretch>
            <a:fillRect/>
          </a:stretch>
        </p:blipFill>
        <p:spPr>
          <a:xfrm>
            <a:off x="4782517" y="2022325"/>
            <a:ext cx="2610019" cy="649089"/>
          </a:xfrm>
          <a:prstGeom prst="rect">
            <a:avLst/>
          </a:prstGeom>
        </p:spPr>
      </p:pic>
      <p:sp>
        <p:nvSpPr>
          <p:cNvPr id="19" name="テキスト ボックス 18">
            <a:extLst>
              <a:ext uri="{FF2B5EF4-FFF2-40B4-BE49-F238E27FC236}">
                <a16:creationId xmlns:a16="http://schemas.microsoft.com/office/drawing/2014/main" id="{AC33835C-BB06-423B-B24B-0A62160D4A94}"/>
              </a:ext>
            </a:extLst>
          </p:cNvPr>
          <p:cNvSpPr txBox="1"/>
          <p:nvPr/>
        </p:nvSpPr>
        <p:spPr>
          <a:xfrm>
            <a:off x="491395" y="799612"/>
            <a:ext cx="8161209" cy="400110"/>
          </a:xfrm>
          <a:prstGeom prst="rect">
            <a:avLst/>
          </a:prstGeom>
          <a:noFill/>
        </p:spPr>
        <p:txBody>
          <a:bodyPr wrap="none" rtlCol="0">
            <a:spAutoFit/>
          </a:bodyPr>
          <a:lstStyle/>
          <a:p>
            <a:r>
              <a:rPr lang="ja-JP" altLang="en-US" sz="2000" dirty="0">
                <a:latin typeface="メイリオ" panose="020B0604030504040204" pitchFamily="50" charset="-128"/>
                <a:ea typeface="メイリオ" panose="020B0604030504040204" pitchFamily="50" charset="-128"/>
              </a:rPr>
              <a:t>各種</a:t>
            </a:r>
            <a:r>
              <a:rPr lang="en-US" altLang="ja-JP" sz="2000" dirty="0">
                <a:latin typeface="メイリオ" panose="020B0604030504040204" pitchFamily="50" charset="-128"/>
                <a:ea typeface="メイリオ" panose="020B0604030504040204" pitchFamily="50" charset="-128"/>
              </a:rPr>
              <a:t>CAD</a:t>
            </a:r>
            <a:r>
              <a:rPr lang="ja-JP" altLang="en-US" sz="2000" dirty="0">
                <a:latin typeface="メイリオ" panose="020B0604030504040204" pitchFamily="50" charset="-128"/>
                <a:ea typeface="メイリオ" panose="020B0604030504040204" pitchFamily="50" charset="-128"/>
              </a:rPr>
              <a:t>コマンドを活用して点群から平面図を簡単に作成可能です。</a:t>
            </a:r>
            <a:endParaRPr lang="en-US" altLang="ja-JP" sz="2000" dirty="0">
              <a:latin typeface="メイリオ" panose="020B0604030504040204" pitchFamily="50" charset="-128"/>
              <a:ea typeface="メイリオ" panose="020B0604030504040204" pitchFamily="50" charset="-128"/>
            </a:endParaRPr>
          </a:p>
        </p:txBody>
      </p:sp>
      <p:pic>
        <p:nvPicPr>
          <p:cNvPr id="11" name="図 10">
            <a:extLst>
              <a:ext uri="{FF2B5EF4-FFF2-40B4-BE49-F238E27FC236}">
                <a16:creationId xmlns:a16="http://schemas.microsoft.com/office/drawing/2014/main" id="{B5668DB5-330F-4ED1-ACDE-ADFD1D608A8F}"/>
              </a:ext>
            </a:extLst>
          </p:cNvPr>
          <p:cNvPicPr>
            <a:picLocks noChangeAspect="1"/>
          </p:cNvPicPr>
          <p:nvPr/>
        </p:nvPicPr>
        <p:blipFill>
          <a:blip r:embed="rId6"/>
          <a:stretch>
            <a:fillRect/>
          </a:stretch>
        </p:blipFill>
        <p:spPr>
          <a:xfrm>
            <a:off x="5656377" y="5680062"/>
            <a:ext cx="3381153" cy="800979"/>
          </a:xfrm>
          <a:prstGeom prst="rect">
            <a:avLst/>
          </a:prstGeom>
        </p:spPr>
      </p:pic>
      <p:sp>
        <p:nvSpPr>
          <p:cNvPr id="20" name="矢印: 右 19">
            <a:extLst>
              <a:ext uri="{FF2B5EF4-FFF2-40B4-BE49-F238E27FC236}">
                <a16:creationId xmlns:a16="http://schemas.microsoft.com/office/drawing/2014/main" id="{932F0CAC-2E3B-4277-B7FF-A6A3114E7A08}"/>
              </a:ext>
            </a:extLst>
          </p:cNvPr>
          <p:cNvSpPr/>
          <p:nvPr/>
        </p:nvSpPr>
        <p:spPr>
          <a:xfrm>
            <a:off x="5044219" y="5958505"/>
            <a:ext cx="403478" cy="3141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0619674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B7BD07A3-67D4-475B-B656-5B22B290798A}"/>
              </a:ext>
            </a:extLst>
          </p:cNvPr>
          <p:cNvSpPr txBox="1"/>
          <p:nvPr/>
        </p:nvSpPr>
        <p:spPr>
          <a:xfrm>
            <a:off x="0" y="87008"/>
            <a:ext cx="9036495" cy="492443"/>
          </a:xfrm>
          <a:prstGeom prst="rect">
            <a:avLst/>
          </a:prstGeom>
          <a:noFill/>
        </p:spPr>
        <p:txBody>
          <a:bodyPr wrap="square" rtlCol="0">
            <a:spAutoFit/>
          </a:bodyPr>
          <a:lstStyle/>
          <a:p>
            <a:pPr algn="ctr"/>
            <a:r>
              <a:rPr lang="ja-JP" altLang="en-US" sz="2600" b="1" dirty="0">
                <a:solidFill>
                  <a:schemeClr val="bg1"/>
                </a:solidFill>
                <a:latin typeface="メイリオ" panose="020B0604030504040204" pitchFamily="50" charset="-128"/>
                <a:ea typeface="メイリオ" panose="020B0604030504040204" pitchFamily="50" charset="-128"/>
              </a:rPr>
              <a:t>点群データを活用した橋梁調査・モデリング</a:t>
            </a:r>
          </a:p>
        </p:txBody>
      </p:sp>
      <p:sp>
        <p:nvSpPr>
          <p:cNvPr id="21" name="テキスト ボックス 20">
            <a:extLst>
              <a:ext uri="{FF2B5EF4-FFF2-40B4-BE49-F238E27FC236}">
                <a16:creationId xmlns:a16="http://schemas.microsoft.com/office/drawing/2014/main" id="{8AC668EF-0EA6-4B74-B131-8148E00F1CAE}"/>
              </a:ext>
            </a:extLst>
          </p:cNvPr>
          <p:cNvSpPr txBox="1"/>
          <p:nvPr/>
        </p:nvSpPr>
        <p:spPr>
          <a:xfrm>
            <a:off x="785939" y="803319"/>
            <a:ext cx="7848872" cy="646331"/>
          </a:xfrm>
          <a:prstGeom prst="rect">
            <a:avLst/>
          </a:prstGeom>
          <a:noFill/>
        </p:spPr>
        <p:txBody>
          <a:bodyPr wrap="square" rtlCol="0">
            <a:spAutoFit/>
          </a:bodyPr>
          <a:lstStyle/>
          <a:p>
            <a:r>
              <a:rPr lang="ja-JP" altLang="en-US" dirty="0">
                <a:solidFill>
                  <a:prstClr val="black"/>
                </a:solidFill>
                <a:latin typeface="メイリオ" panose="020B0604030504040204" pitchFamily="50" charset="-128"/>
                <a:ea typeface="メイリオ" panose="020B0604030504040204" pitchFamily="50" charset="-128"/>
              </a:rPr>
              <a:t>床板・主桁・下部工部等の一般図や</a:t>
            </a:r>
            <a:r>
              <a:rPr lang="en-US" altLang="ja-JP" dirty="0">
                <a:solidFill>
                  <a:prstClr val="black"/>
                </a:solidFill>
                <a:latin typeface="メイリオ" panose="020B0604030504040204" pitchFamily="50" charset="-128"/>
                <a:ea typeface="メイリオ" panose="020B0604030504040204" pitchFamily="50" charset="-128"/>
              </a:rPr>
              <a:t>3D</a:t>
            </a:r>
            <a:r>
              <a:rPr lang="ja-JP" altLang="en-US" dirty="0">
                <a:solidFill>
                  <a:prstClr val="black"/>
                </a:solidFill>
                <a:latin typeface="メイリオ" panose="020B0604030504040204" pitchFamily="50" charset="-128"/>
                <a:ea typeface="メイリオ" panose="020B0604030504040204" pitchFamily="50" charset="-128"/>
              </a:rPr>
              <a:t>図化まで点群データを用いて作成</a:t>
            </a:r>
            <a:endParaRPr lang="en-US" altLang="ja-JP" dirty="0">
              <a:solidFill>
                <a:prstClr val="black"/>
              </a:solidFill>
              <a:latin typeface="メイリオ" panose="020B0604030504040204" pitchFamily="50" charset="-128"/>
              <a:ea typeface="メイリオ" panose="020B0604030504040204" pitchFamily="50" charset="-128"/>
            </a:endParaRPr>
          </a:p>
          <a:p>
            <a:r>
              <a:rPr lang="ja-JP" altLang="en-US" dirty="0">
                <a:solidFill>
                  <a:prstClr val="black"/>
                </a:solidFill>
                <a:latin typeface="メイリオ" panose="020B0604030504040204" pitchFamily="50" charset="-128"/>
                <a:ea typeface="メイリオ" panose="020B0604030504040204" pitchFamily="50" charset="-128"/>
              </a:rPr>
              <a:t>各部を</a:t>
            </a:r>
            <a:r>
              <a:rPr lang="en-US" altLang="ja-JP" dirty="0">
                <a:solidFill>
                  <a:prstClr val="black"/>
                </a:solidFill>
                <a:latin typeface="メイリオ" panose="020B0604030504040204" pitchFamily="50" charset="-128"/>
                <a:ea typeface="メイリオ" panose="020B0604030504040204" pitchFamily="50" charset="-128"/>
              </a:rPr>
              <a:t>3D</a:t>
            </a:r>
            <a:r>
              <a:rPr lang="ja-JP" altLang="en-US" dirty="0">
                <a:solidFill>
                  <a:prstClr val="black"/>
                </a:solidFill>
                <a:latin typeface="メイリオ" panose="020B0604030504040204" pitchFamily="50" charset="-128"/>
                <a:ea typeface="メイリオ" panose="020B0604030504040204" pitchFamily="50" charset="-128"/>
              </a:rPr>
              <a:t>パーツと重ね合わせて歪みやズレの調査に利用</a:t>
            </a:r>
          </a:p>
        </p:txBody>
      </p:sp>
      <p:sp>
        <p:nvSpPr>
          <p:cNvPr id="15" name="テキスト ボックス 6">
            <a:extLst>
              <a:ext uri="{FF2B5EF4-FFF2-40B4-BE49-F238E27FC236}">
                <a16:creationId xmlns:a16="http://schemas.microsoft.com/office/drawing/2014/main" id="{9FDB1709-B2B1-44C2-83CF-53D6E8E425EF}"/>
              </a:ext>
            </a:extLst>
          </p:cNvPr>
          <p:cNvSpPr txBox="1"/>
          <p:nvPr/>
        </p:nvSpPr>
        <p:spPr>
          <a:xfrm>
            <a:off x="179512" y="5216672"/>
            <a:ext cx="8856983" cy="1200329"/>
          </a:xfrm>
          <a:prstGeom prst="rect">
            <a:avLst/>
          </a:prstGeom>
          <a:solidFill>
            <a:srgbClr val="5284D6">
              <a:lumMod val="20000"/>
              <a:lumOff val="80000"/>
            </a:srgbClr>
          </a:solid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fontAlgn="base">
              <a:spcBef>
                <a:spcPct val="0"/>
              </a:spcBef>
              <a:spcAft>
                <a:spcPct val="0"/>
              </a:spcAft>
              <a:defRPr/>
            </a:pPr>
            <a:r>
              <a:rPr kumimoji="0" lang="ja-JP" altLang="en-US" sz="1600" kern="0" dirty="0">
                <a:solidFill>
                  <a:srgbClr val="282828"/>
                </a:solidFill>
                <a:latin typeface="メイリオ" panose="020B0604030504040204" pitchFamily="50" charset="-128"/>
                <a:ea typeface="メイリオ" panose="020B0604030504040204" pitchFamily="50" charset="-128"/>
              </a:rPr>
              <a:t>＜ポイント＞</a:t>
            </a:r>
            <a:endParaRPr kumimoji="0" lang="en-US" altLang="ja-JP" sz="1600" kern="0" dirty="0">
              <a:solidFill>
                <a:srgbClr val="282828"/>
              </a:solidFill>
              <a:latin typeface="メイリオ" panose="020B0604030504040204" pitchFamily="50" charset="-128"/>
              <a:ea typeface="メイリオ" panose="020B0604030504040204" pitchFamily="50" charset="-128"/>
            </a:endParaRPr>
          </a:p>
          <a:p>
            <a:pPr fontAlgn="base">
              <a:spcBef>
                <a:spcPct val="0"/>
              </a:spcBef>
              <a:spcAft>
                <a:spcPct val="0"/>
              </a:spcAft>
              <a:defRPr/>
            </a:pPr>
            <a:r>
              <a:rPr kumimoji="0" lang="ja-JP" altLang="en-US" sz="1400" kern="0" dirty="0">
                <a:solidFill>
                  <a:srgbClr val="282828"/>
                </a:solidFill>
                <a:latin typeface="メイリオ" panose="020B0604030504040204" pitchFamily="50" charset="-128"/>
                <a:ea typeface="メイリオ" panose="020B0604030504040204" pitchFamily="50" charset="-128"/>
              </a:rPr>
              <a:t>・点群を利用する事により、橋梁自体の縦断線形の歪み・ズレ・変位・傾斜・沈下などの調査を軽減します。</a:t>
            </a:r>
            <a:endParaRPr kumimoji="0" lang="en-US" altLang="ja-JP" sz="1400" kern="0" dirty="0">
              <a:solidFill>
                <a:srgbClr val="282828"/>
              </a:solidFill>
              <a:latin typeface="メイリオ" panose="020B0604030504040204" pitchFamily="50" charset="-128"/>
              <a:ea typeface="メイリオ" panose="020B0604030504040204" pitchFamily="50" charset="-128"/>
            </a:endParaRPr>
          </a:p>
          <a:p>
            <a:r>
              <a:rPr lang="ja-JP" altLang="en-US" sz="1400" dirty="0">
                <a:solidFill>
                  <a:prstClr val="black"/>
                </a:solidFill>
                <a:latin typeface="メイリオ" panose="020B0604030504040204" pitchFamily="50" charset="-128"/>
                <a:ea typeface="メイリオ" panose="020B0604030504040204" pitchFamily="50" charset="-128"/>
              </a:rPr>
              <a:t>・スケッチや写真による取り漏れを防ぎ、現地への再調査が不要です。</a:t>
            </a:r>
            <a:endParaRPr lang="en-US" altLang="ja-JP" sz="1400" dirty="0">
              <a:solidFill>
                <a:prstClr val="black"/>
              </a:solidFill>
              <a:latin typeface="メイリオ" panose="020B0604030504040204" pitchFamily="50" charset="-128"/>
              <a:ea typeface="メイリオ" panose="020B0604030504040204" pitchFamily="50" charset="-128"/>
            </a:endParaRPr>
          </a:p>
          <a:p>
            <a:r>
              <a:rPr lang="ja-JP" altLang="en-US" sz="1400" dirty="0">
                <a:solidFill>
                  <a:prstClr val="black"/>
                </a:solidFill>
                <a:latin typeface="メイリオ" panose="020B0604030504040204" pitchFamily="50" charset="-128"/>
                <a:ea typeface="メイリオ" panose="020B0604030504040204" pitchFamily="50" charset="-128"/>
              </a:rPr>
              <a:t>・床板・主桁・下部工を点群からモデル化する事によりそのパーツを利用したシミュレーションが可能です。</a:t>
            </a:r>
            <a:endParaRPr lang="en-US" altLang="ja-JP" sz="1400" dirty="0">
              <a:solidFill>
                <a:prstClr val="black"/>
              </a:solidFill>
              <a:latin typeface="メイリオ" panose="020B0604030504040204" pitchFamily="50" charset="-128"/>
              <a:ea typeface="メイリオ" panose="020B0604030504040204" pitchFamily="50" charset="-128"/>
            </a:endParaRPr>
          </a:p>
          <a:p>
            <a:r>
              <a:rPr lang="ja-JP" altLang="en-US" sz="1400" dirty="0">
                <a:solidFill>
                  <a:prstClr val="black"/>
                </a:solidFill>
                <a:latin typeface="メイリオ" panose="020B0604030504040204" pitchFamily="50" charset="-128"/>
                <a:ea typeface="メイリオ" panose="020B0604030504040204" pitchFamily="50" charset="-128"/>
              </a:rPr>
              <a:t>・シミュレーション状況をビューアで渡す事により視覚的に情報共有が可能です。</a:t>
            </a:r>
            <a:endParaRPr lang="en-US" altLang="ja-JP" sz="1400" dirty="0">
              <a:solidFill>
                <a:prstClr val="black"/>
              </a:solidFill>
              <a:latin typeface="メイリオ" panose="020B0604030504040204" pitchFamily="50" charset="-128"/>
              <a:ea typeface="メイリオ" panose="020B0604030504040204" pitchFamily="50" charset="-128"/>
            </a:endParaRPr>
          </a:p>
        </p:txBody>
      </p:sp>
      <p:pic>
        <p:nvPicPr>
          <p:cNvPr id="1026" name="Picture 2" descr="G:\11111111\kyouryo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0180" y="1744909"/>
            <a:ext cx="4550452" cy="318504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G:\11111111\kyouryo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74290" y="1744910"/>
            <a:ext cx="3951877" cy="3185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98198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48F7C543-61EF-4430-A794-931909AC69EA}"/>
              </a:ext>
            </a:extLst>
          </p:cNvPr>
          <p:cNvSpPr>
            <a:spLocks noGrp="1"/>
          </p:cNvSpPr>
          <p:nvPr>
            <p:ph type="title"/>
          </p:nvPr>
        </p:nvSpPr>
        <p:spPr>
          <a:xfrm>
            <a:off x="0" y="95593"/>
            <a:ext cx="9144000" cy="507724"/>
          </a:xfrm>
        </p:spPr>
        <p:txBody>
          <a:bodyPr>
            <a:noAutofit/>
          </a:bodyPr>
          <a:lstStyle/>
          <a:p>
            <a:pPr algn="ctr"/>
            <a:r>
              <a:rPr lang="ja-JP" altLang="en-US" sz="2600" b="1" dirty="0">
                <a:latin typeface="メイリオ" panose="020B0604030504040204" pitchFamily="50" charset="-128"/>
                <a:ea typeface="メイリオ" panose="020B0604030504040204" pitchFamily="50" charset="-128"/>
              </a:rPr>
              <a:t>電線類の地中化へ向けたシミュレーション</a:t>
            </a:r>
          </a:p>
        </p:txBody>
      </p:sp>
      <p:sp>
        <p:nvSpPr>
          <p:cNvPr id="5" name="テキスト ボックス 4">
            <a:extLst>
              <a:ext uri="{FF2B5EF4-FFF2-40B4-BE49-F238E27FC236}">
                <a16:creationId xmlns:a16="http://schemas.microsoft.com/office/drawing/2014/main" id="{3D96283A-0D4D-43C5-AE75-31BA42C954B2}"/>
              </a:ext>
            </a:extLst>
          </p:cNvPr>
          <p:cNvSpPr txBox="1"/>
          <p:nvPr/>
        </p:nvSpPr>
        <p:spPr>
          <a:xfrm>
            <a:off x="172151" y="730015"/>
            <a:ext cx="8527608" cy="369332"/>
          </a:xfrm>
          <a:prstGeom prst="rect">
            <a:avLst/>
          </a:prstGeom>
          <a:noFill/>
          <a:ln>
            <a:noFill/>
          </a:ln>
        </p:spPr>
        <p:txBody>
          <a:bodyPr wrap="square" rtlCol="0">
            <a:spAutoFit/>
          </a:bodyPr>
          <a:lstStyle/>
          <a:p>
            <a:r>
              <a:rPr kumimoji="1" lang="ja-JP" altLang="en-US" dirty="0">
                <a:latin typeface="メイリオ" panose="020B0604030504040204" pitchFamily="50" charset="-128"/>
                <a:ea typeface="メイリオ" panose="020B0604030504040204" pitchFamily="50" charset="-128"/>
              </a:rPr>
              <a:t>　加空配線方式から地中配電方式に向けたシミュレーションに点群データを活用</a:t>
            </a:r>
          </a:p>
        </p:txBody>
      </p:sp>
      <p:sp>
        <p:nvSpPr>
          <p:cNvPr id="9" name="テキスト ボックス 8">
            <a:extLst>
              <a:ext uri="{FF2B5EF4-FFF2-40B4-BE49-F238E27FC236}">
                <a16:creationId xmlns:a16="http://schemas.microsoft.com/office/drawing/2014/main" id="{5F4551B8-13A2-4465-B528-829AA0B4B42D}"/>
              </a:ext>
            </a:extLst>
          </p:cNvPr>
          <p:cNvSpPr txBox="1"/>
          <p:nvPr/>
        </p:nvSpPr>
        <p:spPr>
          <a:xfrm>
            <a:off x="76187" y="4628241"/>
            <a:ext cx="5779484" cy="1184940"/>
          </a:xfrm>
          <a:prstGeom prst="rect">
            <a:avLst/>
          </a:prstGeom>
          <a:solidFill>
            <a:srgbClr val="5284D6">
              <a:lumMod val="20000"/>
              <a:lumOff val="80000"/>
            </a:srgbClr>
          </a:solidFill>
          <a:ln w="6350">
            <a:solidFill>
              <a:schemeClr val="tx1"/>
            </a:solidFill>
          </a:ln>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fontAlgn="base">
              <a:spcBef>
                <a:spcPct val="0"/>
              </a:spcBef>
              <a:spcAft>
                <a:spcPts val="600"/>
              </a:spcAft>
              <a:defRPr/>
            </a:pPr>
            <a:r>
              <a:rPr kumimoji="0" lang="ja-JP" altLang="en-US" sz="1400" kern="0" dirty="0">
                <a:solidFill>
                  <a:srgbClr val="282828"/>
                </a:solidFill>
                <a:latin typeface="メイリオ" panose="020B0604030504040204" pitchFamily="50" charset="-128"/>
                <a:ea typeface="メイリオ" panose="020B0604030504040204" pitchFamily="50" charset="-128"/>
              </a:rPr>
              <a:t>＜ポイント＞</a:t>
            </a:r>
            <a:endParaRPr kumimoji="0" lang="en-US" altLang="ja-JP" sz="1400" kern="0" dirty="0">
              <a:solidFill>
                <a:srgbClr val="282828"/>
              </a:solidFill>
              <a:latin typeface="メイリオ" panose="020B0604030504040204" pitchFamily="50" charset="-128"/>
              <a:ea typeface="メイリオ" panose="020B0604030504040204" pitchFamily="50" charset="-128"/>
            </a:endParaRPr>
          </a:p>
          <a:p>
            <a:pPr fontAlgn="base">
              <a:spcBef>
                <a:spcPct val="0"/>
              </a:spcBef>
              <a:spcAft>
                <a:spcPts val="600"/>
              </a:spcAft>
              <a:defRPr/>
            </a:pPr>
            <a:r>
              <a:rPr kumimoji="0" lang="ja-JP" altLang="en-US" sz="1400" kern="0" dirty="0">
                <a:solidFill>
                  <a:srgbClr val="282828"/>
                </a:solidFill>
                <a:latin typeface="メイリオ" panose="020B0604030504040204" pitchFamily="50" charset="-128"/>
                <a:ea typeface="メイリオ" panose="020B0604030504040204" pitchFamily="50" charset="-128"/>
              </a:rPr>
              <a:t>・点群を活用することにより、現況をリアルに短時間で再現できます。</a:t>
            </a:r>
            <a:endParaRPr kumimoji="0" lang="en-US" altLang="ja-JP" sz="1400" kern="0" dirty="0">
              <a:solidFill>
                <a:srgbClr val="282828"/>
              </a:solidFill>
              <a:latin typeface="メイリオ" panose="020B0604030504040204" pitchFamily="50" charset="-128"/>
              <a:ea typeface="メイリオ" panose="020B0604030504040204" pitchFamily="50" charset="-128"/>
            </a:endParaRPr>
          </a:p>
          <a:p>
            <a:pPr>
              <a:spcAft>
                <a:spcPts val="600"/>
              </a:spcAft>
            </a:pPr>
            <a:r>
              <a:rPr lang="ja-JP" altLang="en-US" sz="1400" dirty="0">
                <a:solidFill>
                  <a:prstClr val="black"/>
                </a:solidFill>
                <a:latin typeface="メイリオ" panose="020B0604030504040204" pitchFamily="50" charset="-128"/>
                <a:ea typeface="メイリオ" panose="020B0604030504040204" pitchFamily="50" charset="-128"/>
              </a:rPr>
              <a:t>・グループ分けすることにより無電柱のイメージが容易となります。</a:t>
            </a:r>
            <a:endParaRPr lang="en-US" altLang="ja-JP" sz="1400" dirty="0">
              <a:solidFill>
                <a:prstClr val="black"/>
              </a:solidFill>
              <a:latin typeface="メイリオ" panose="020B0604030504040204" pitchFamily="50" charset="-128"/>
              <a:ea typeface="メイリオ" panose="020B0604030504040204" pitchFamily="50" charset="-128"/>
            </a:endParaRPr>
          </a:p>
          <a:p>
            <a:pPr>
              <a:spcAft>
                <a:spcPts val="600"/>
              </a:spcAft>
            </a:pPr>
            <a:r>
              <a:rPr lang="ja-JP" altLang="en-US" sz="1400" dirty="0">
                <a:solidFill>
                  <a:prstClr val="black"/>
                </a:solidFill>
                <a:latin typeface="メイリオ" panose="020B0604030504040204" pitchFamily="50" charset="-128"/>
                <a:ea typeface="メイリオ" panose="020B0604030504040204" pitchFamily="50" charset="-128"/>
              </a:rPr>
              <a:t>・電柱部分を</a:t>
            </a:r>
            <a:r>
              <a:rPr lang="en-US" altLang="ja-JP" sz="1400" dirty="0">
                <a:solidFill>
                  <a:prstClr val="black"/>
                </a:solidFill>
                <a:latin typeface="メイリオ" panose="020B0604030504040204" pitchFamily="50" charset="-128"/>
                <a:ea typeface="メイリオ" panose="020B0604030504040204" pitchFamily="50" charset="-128"/>
              </a:rPr>
              <a:t>CAD</a:t>
            </a:r>
            <a:r>
              <a:rPr lang="ja-JP" altLang="en-US" sz="1400" dirty="0">
                <a:solidFill>
                  <a:prstClr val="black"/>
                </a:solidFill>
                <a:latin typeface="メイリオ" panose="020B0604030504040204" pitchFamily="50" charset="-128"/>
                <a:ea typeface="メイリオ" panose="020B0604030504040204" pitchFamily="50" charset="-128"/>
              </a:rPr>
              <a:t>データ化することが可能です。</a:t>
            </a:r>
            <a:endParaRPr lang="en-US" altLang="ja-JP" sz="1400" dirty="0">
              <a:solidFill>
                <a:prstClr val="black"/>
              </a:solidFill>
              <a:latin typeface="メイリオ" panose="020B0604030504040204" pitchFamily="50" charset="-128"/>
              <a:ea typeface="メイリオ" panose="020B0604030504040204" pitchFamily="50" charset="-128"/>
            </a:endParaRPr>
          </a:p>
        </p:txBody>
      </p:sp>
      <p:pic>
        <p:nvPicPr>
          <p:cNvPr id="15" name="Picture 3">
            <a:extLst>
              <a:ext uri="{FF2B5EF4-FFF2-40B4-BE49-F238E27FC236}">
                <a16:creationId xmlns:a16="http://schemas.microsoft.com/office/drawing/2014/main" id="{8A1D58DD-4F23-40DC-A623-93F7A219C69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22103" y="4799444"/>
            <a:ext cx="2962494" cy="1499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4">
            <a:extLst>
              <a:ext uri="{FF2B5EF4-FFF2-40B4-BE49-F238E27FC236}">
                <a16:creationId xmlns:a16="http://schemas.microsoft.com/office/drawing/2014/main" id="{C82587FC-B25D-4AEE-9462-F7479D2B760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62718" y="1308684"/>
            <a:ext cx="4321879" cy="3059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5">
            <a:extLst>
              <a:ext uri="{FF2B5EF4-FFF2-40B4-BE49-F238E27FC236}">
                <a16:creationId xmlns:a16="http://schemas.microsoft.com/office/drawing/2014/main" id="{3877AF67-794D-4395-B17B-451FA8CED7D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2151" y="1313621"/>
            <a:ext cx="4309132" cy="3050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4667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テキスト ボックス 20">
            <a:extLst>
              <a:ext uri="{FF2B5EF4-FFF2-40B4-BE49-F238E27FC236}">
                <a16:creationId xmlns:a16="http://schemas.microsoft.com/office/drawing/2014/main" id="{8AC668EF-0EA6-4B74-B131-8148E00F1CAE}"/>
              </a:ext>
            </a:extLst>
          </p:cNvPr>
          <p:cNvSpPr txBox="1"/>
          <p:nvPr/>
        </p:nvSpPr>
        <p:spPr>
          <a:xfrm>
            <a:off x="596167" y="755648"/>
            <a:ext cx="8008281" cy="369332"/>
          </a:xfrm>
          <a:prstGeom prst="rect">
            <a:avLst/>
          </a:prstGeom>
          <a:noFill/>
        </p:spPr>
        <p:txBody>
          <a:bodyPr wrap="square" rtlCol="0">
            <a:spAutoFit/>
          </a:bodyPr>
          <a:lstStyle/>
          <a:p>
            <a:r>
              <a:rPr lang="ja-JP" altLang="en-US" dirty="0">
                <a:solidFill>
                  <a:prstClr val="black"/>
                </a:solidFill>
                <a:latin typeface="メイリオ" panose="020B0604030504040204" pitchFamily="50" charset="-128"/>
                <a:ea typeface="メイリオ" panose="020B0604030504040204" pitchFamily="50" charset="-128"/>
              </a:rPr>
              <a:t>堤体設置範囲・掘削範囲の算定・シミュレーションに点群データを有効利用</a:t>
            </a:r>
            <a:endParaRPr lang="en-US" altLang="ja-JP" dirty="0">
              <a:solidFill>
                <a:prstClr val="black"/>
              </a:solidFill>
              <a:latin typeface="メイリオ" panose="020B0604030504040204" pitchFamily="50" charset="-128"/>
              <a:ea typeface="メイリオ" panose="020B0604030504040204" pitchFamily="50" charset="-128"/>
            </a:endParaRPr>
          </a:p>
        </p:txBody>
      </p:sp>
      <p:sp>
        <p:nvSpPr>
          <p:cNvPr id="13" name="タイトル 7">
            <a:extLst>
              <a:ext uri="{FF2B5EF4-FFF2-40B4-BE49-F238E27FC236}">
                <a16:creationId xmlns:a16="http://schemas.microsoft.com/office/drawing/2014/main" id="{36D2F29E-2EAB-4F28-BDDC-ADE4C359F956}"/>
              </a:ext>
            </a:extLst>
          </p:cNvPr>
          <p:cNvSpPr>
            <a:spLocks noGrp="1"/>
          </p:cNvSpPr>
          <p:nvPr>
            <p:ph type="title"/>
          </p:nvPr>
        </p:nvSpPr>
        <p:spPr>
          <a:xfrm>
            <a:off x="1" y="171520"/>
            <a:ext cx="9144000" cy="450649"/>
          </a:xfrm>
        </p:spPr>
        <p:txBody>
          <a:bodyPr>
            <a:noAutofit/>
          </a:bodyPr>
          <a:lstStyle/>
          <a:p>
            <a:pPr algn="ctr"/>
            <a:r>
              <a:rPr lang="ja-JP" altLang="en-US" sz="2600" b="1" dirty="0">
                <a:solidFill>
                  <a:schemeClr val="bg1"/>
                </a:solidFill>
                <a:latin typeface="メイリオ" panose="020B0604030504040204" pitchFamily="50" charset="-128"/>
                <a:ea typeface="メイリオ" panose="020B0604030504040204" pitchFamily="50" charset="-128"/>
              </a:rPr>
              <a:t>砂防ダム　堤体設置シミュレーション</a:t>
            </a:r>
          </a:p>
        </p:txBody>
      </p:sp>
      <p:sp>
        <p:nvSpPr>
          <p:cNvPr id="15" name="テキスト ボックス 6">
            <a:extLst>
              <a:ext uri="{FF2B5EF4-FFF2-40B4-BE49-F238E27FC236}">
                <a16:creationId xmlns:a16="http://schemas.microsoft.com/office/drawing/2014/main" id="{9FDB1709-B2B1-44C2-83CF-53D6E8E425EF}"/>
              </a:ext>
            </a:extLst>
          </p:cNvPr>
          <p:cNvSpPr txBox="1"/>
          <p:nvPr/>
        </p:nvSpPr>
        <p:spPr>
          <a:xfrm>
            <a:off x="682852" y="4999653"/>
            <a:ext cx="8234646" cy="1415772"/>
          </a:xfrm>
          <a:prstGeom prst="rect">
            <a:avLst/>
          </a:prstGeom>
          <a:solidFill>
            <a:srgbClr val="5284D6">
              <a:lumMod val="20000"/>
              <a:lumOff val="80000"/>
            </a:srgbClr>
          </a:solid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fontAlgn="base">
              <a:spcBef>
                <a:spcPct val="0"/>
              </a:spcBef>
              <a:spcAft>
                <a:spcPct val="0"/>
              </a:spcAft>
              <a:defRPr/>
            </a:pPr>
            <a:r>
              <a:rPr kumimoji="0" lang="ja-JP" altLang="en-US" sz="1600" kern="0" dirty="0">
                <a:latin typeface="メイリオ" panose="020B0604030504040204" pitchFamily="50" charset="-128"/>
                <a:ea typeface="メイリオ" panose="020B0604030504040204" pitchFamily="50" charset="-128"/>
              </a:rPr>
              <a:t>＜ポイント＞</a:t>
            </a:r>
            <a:endParaRPr kumimoji="0" lang="en-US" altLang="ja-JP" sz="1600" kern="0" dirty="0">
              <a:latin typeface="メイリオ" panose="020B0604030504040204" pitchFamily="50" charset="-128"/>
              <a:ea typeface="メイリオ" panose="020B0604030504040204" pitchFamily="50" charset="-128"/>
            </a:endParaRPr>
          </a:p>
          <a:p>
            <a:pPr fontAlgn="base">
              <a:spcBef>
                <a:spcPct val="0"/>
              </a:spcBef>
              <a:spcAft>
                <a:spcPct val="0"/>
              </a:spcAft>
              <a:defRPr/>
            </a:pPr>
            <a:r>
              <a:rPr kumimoji="0" lang="ja-JP" altLang="en-US" sz="1400" kern="0" dirty="0">
                <a:latin typeface="メイリオ" panose="020B0604030504040204" pitchFamily="50" charset="-128"/>
                <a:ea typeface="メイリオ" panose="020B0604030504040204" pitchFamily="50" charset="-128"/>
              </a:rPr>
              <a:t>・点群を利用する事により、現況をリアルに確認可能です</a:t>
            </a:r>
            <a:endParaRPr kumimoji="0" lang="en-US" altLang="ja-JP" sz="1400" kern="0" dirty="0">
              <a:latin typeface="メイリオ" panose="020B0604030504040204" pitchFamily="50" charset="-128"/>
              <a:ea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rPr>
              <a:t>・作成した堤体のパーツを点群上に配置し現地との整合性を確認可能です</a:t>
            </a:r>
            <a:endParaRPr lang="en-US" altLang="ja-JP" sz="1400" dirty="0">
              <a:latin typeface="メイリオ" panose="020B0604030504040204" pitchFamily="50" charset="-128"/>
              <a:ea typeface="メイリオ" panose="020B0604030504040204" pitchFamily="50" charset="-128"/>
            </a:endParaRPr>
          </a:p>
          <a:p>
            <a:r>
              <a:rPr lang="ja-JP" altLang="en-US" sz="1400" dirty="0">
                <a:solidFill>
                  <a:prstClr val="black"/>
                </a:solidFill>
                <a:latin typeface="メイリオ" panose="020B0604030504040204" pitchFamily="50" charset="-128"/>
                <a:ea typeface="メイリオ" panose="020B0604030504040204" pitchFamily="50" charset="-128"/>
              </a:rPr>
              <a:t>・堤体のスケール感や周辺の樹木や谷などの自然景観とのマッチングを様々な角度から確認できます</a:t>
            </a:r>
            <a:endParaRPr lang="en-US" altLang="ja-JP" sz="1400" dirty="0">
              <a:solidFill>
                <a:prstClr val="black"/>
              </a:solidFill>
              <a:latin typeface="メイリオ" panose="020B0604030504040204" pitchFamily="50" charset="-128"/>
              <a:ea typeface="メイリオ" panose="020B0604030504040204" pitchFamily="50" charset="-128"/>
            </a:endParaRPr>
          </a:p>
          <a:p>
            <a:r>
              <a:rPr lang="ja-JP" altLang="en-US" sz="1400" dirty="0">
                <a:solidFill>
                  <a:prstClr val="black"/>
                </a:solidFill>
                <a:latin typeface="メイリオ" panose="020B0604030504040204" pitchFamily="50" charset="-128"/>
                <a:ea typeface="メイリオ" panose="020B0604030504040204" pitchFamily="50" charset="-128"/>
              </a:rPr>
              <a:t>・堤体を設置するための掘削範囲の確認や掘削土量の算定にも利用可能です</a:t>
            </a:r>
          </a:p>
          <a:p>
            <a:r>
              <a:rPr lang="ja-JP" altLang="en-US" sz="1400" dirty="0">
                <a:solidFill>
                  <a:prstClr val="black"/>
                </a:solidFill>
                <a:latin typeface="メイリオ" panose="020B0604030504040204" pitchFamily="50" charset="-128"/>
                <a:ea typeface="メイリオ" panose="020B0604030504040204" pitchFamily="50" charset="-128"/>
              </a:rPr>
              <a:t>・シミュレーション状況をビューアで渡す事により視覚的に情報共有が可能です</a:t>
            </a:r>
            <a:endParaRPr lang="en-US" altLang="ja-JP" sz="1400" dirty="0">
              <a:solidFill>
                <a:prstClr val="black"/>
              </a:solidFill>
              <a:latin typeface="メイリオ" panose="020B0604030504040204" pitchFamily="50" charset="-128"/>
              <a:ea typeface="メイリオ" panose="020B0604030504040204" pitchFamily="50" charset="-128"/>
            </a:endParaRPr>
          </a:p>
        </p:txBody>
      </p:sp>
      <p:pic>
        <p:nvPicPr>
          <p:cNvPr id="1026" name="Picture 2" descr="G:\11111111\damu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258459"/>
            <a:ext cx="5341741" cy="312822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G:\11111111\damu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23402" y="2726422"/>
            <a:ext cx="3485102" cy="2155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6221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B7BD07A3-67D4-475B-B656-5B22B290798A}"/>
              </a:ext>
            </a:extLst>
          </p:cNvPr>
          <p:cNvSpPr txBox="1"/>
          <p:nvPr/>
        </p:nvSpPr>
        <p:spPr>
          <a:xfrm>
            <a:off x="0" y="102329"/>
            <a:ext cx="9143999" cy="492443"/>
          </a:xfrm>
          <a:prstGeom prst="rect">
            <a:avLst/>
          </a:prstGeom>
          <a:noFill/>
        </p:spPr>
        <p:txBody>
          <a:bodyPr wrap="square" rtlCol="0">
            <a:spAutoFit/>
          </a:bodyPr>
          <a:lstStyle/>
          <a:p>
            <a:pPr algn="ctr"/>
            <a:r>
              <a:rPr lang="ja-JP" altLang="en-US" sz="2600" b="1"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rPr>
              <a:t>太陽光パネル設置業務への</a:t>
            </a:r>
            <a:r>
              <a:rPr lang="en-US" altLang="ja-JP" sz="2600" b="1"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rPr>
              <a:t>3D</a:t>
            </a:r>
            <a:r>
              <a:rPr lang="ja-JP" altLang="en-US" sz="2600" b="1"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rPr>
              <a:t>レーザー点群データ活用</a:t>
            </a:r>
            <a:endParaRPr kumimoji="1" lang="ja-JP" altLang="en-US" sz="2600" b="1" dirty="0">
              <a:solidFill>
                <a:schemeClr val="bg1"/>
              </a:solidFill>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8AC668EF-0EA6-4B74-B131-8148E00F1CAE}"/>
              </a:ext>
            </a:extLst>
          </p:cNvPr>
          <p:cNvSpPr txBox="1"/>
          <p:nvPr/>
        </p:nvSpPr>
        <p:spPr>
          <a:xfrm>
            <a:off x="1" y="721359"/>
            <a:ext cx="9144000" cy="646331"/>
          </a:xfrm>
          <a:prstGeom prst="rect">
            <a:avLst/>
          </a:prstGeom>
          <a:noFill/>
        </p:spPr>
        <p:txBody>
          <a:bodyPr wrap="square" rtlCol="0">
            <a:spAutoFit/>
          </a:bodyPr>
          <a:lstStyle/>
          <a:p>
            <a:r>
              <a:rPr lang="ja-JP" altLang="en-US" dirty="0">
                <a:latin typeface="メイリオ" panose="020B0604030504040204" pitchFamily="50" charset="-128"/>
                <a:ea typeface="メイリオ" panose="020B0604030504040204" pitchFamily="50" charset="-128"/>
              </a:rPr>
              <a:t>計画図面に沿って「杭」設置出来ているかを確認するために</a:t>
            </a:r>
            <a:r>
              <a:rPr lang="en-US" altLang="ja-JP" dirty="0">
                <a:latin typeface="メイリオ" panose="020B0604030504040204" pitchFamily="50" charset="-128"/>
                <a:ea typeface="メイリオ" panose="020B0604030504040204" pitchFamily="50" charset="-128"/>
              </a:rPr>
              <a:t>3D</a:t>
            </a:r>
            <a:r>
              <a:rPr lang="ja-JP" altLang="en-US" dirty="0">
                <a:latin typeface="メイリオ" panose="020B0604030504040204" pitchFamily="50" charset="-128"/>
                <a:ea typeface="メイリオ" panose="020B0604030504040204" pitchFamily="50" charset="-128"/>
              </a:rPr>
              <a:t>レーザー点群を活用。</a:t>
            </a:r>
            <a:endParaRPr lang="en-US" altLang="ja-JP" dirty="0">
              <a:latin typeface="メイリオ" panose="020B0604030504040204" pitchFamily="50" charset="-128"/>
              <a:ea typeface="メイリオ" panose="020B0604030504040204" pitchFamily="50" charset="-128"/>
            </a:endParaRPr>
          </a:p>
          <a:p>
            <a:pPr lvl="0"/>
            <a:r>
              <a:rPr lang="ja-JP" altLang="en-US" dirty="0">
                <a:solidFill>
                  <a:prstClr val="black"/>
                </a:solidFill>
                <a:latin typeface="メイリオ" panose="020B0604030504040204" pitchFamily="50" charset="-128"/>
                <a:ea typeface="メイリオ" panose="020B0604030504040204" pitchFamily="50" charset="-128"/>
              </a:rPr>
              <a:t>視覚的に精度管理すると共にパネル設置シミュレーションに活用。</a:t>
            </a:r>
            <a:endParaRPr lang="en-US" altLang="ja-JP" dirty="0">
              <a:solidFill>
                <a:prstClr val="black"/>
              </a:solidFill>
              <a:latin typeface="メイリオ" panose="020B0604030504040204" pitchFamily="50" charset="-128"/>
              <a:ea typeface="メイリオ" panose="020B0604030504040204" pitchFamily="50" charset="-128"/>
            </a:endParaRPr>
          </a:p>
        </p:txBody>
      </p:sp>
      <p:sp>
        <p:nvSpPr>
          <p:cNvPr id="8" name="テキスト ボックス 6">
            <a:extLst>
              <a:ext uri="{FF2B5EF4-FFF2-40B4-BE49-F238E27FC236}">
                <a16:creationId xmlns:a16="http://schemas.microsoft.com/office/drawing/2014/main" id="{9FDB1709-B2B1-44C2-83CF-53D6E8E425EF}"/>
              </a:ext>
            </a:extLst>
          </p:cNvPr>
          <p:cNvSpPr txBox="1"/>
          <p:nvPr/>
        </p:nvSpPr>
        <p:spPr>
          <a:xfrm>
            <a:off x="303283" y="4440392"/>
            <a:ext cx="4973392" cy="1846659"/>
          </a:xfrm>
          <a:prstGeom prst="rect">
            <a:avLst/>
          </a:prstGeom>
          <a:solidFill>
            <a:srgbClr val="5284D6">
              <a:lumMod val="20000"/>
              <a:lumOff val="80000"/>
            </a:srgbClr>
          </a:solid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1600" i="0" u="none" strike="noStrike" kern="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rPr>
              <a:t>＜ポイント＞</a:t>
            </a:r>
            <a:endParaRPr kumimoji="0" lang="en-US" altLang="ja-JP" sz="1600" i="0" u="none" strike="noStrike" kern="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endParaRPr>
          </a:p>
          <a:p>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・施工前・施工後の測量も同時にデータ取得できます。</a:t>
            </a:r>
          </a:p>
          <a:p>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・設計・測量データと重畳してデータ比較も可能です。</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・図化機能にてパネル設置イメージと位置点検が可能です。</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24" y="1494278"/>
            <a:ext cx="4369173" cy="2613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1" y="1494278"/>
            <a:ext cx="4379297" cy="2613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69621" y="4523645"/>
            <a:ext cx="3555653" cy="19274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矢印: 右 16">
            <a:extLst>
              <a:ext uri="{FF2B5EF4-FFF2-40B4-BE49-F238E27FC236}">
                <a16:creationId xmlns:a16="http://schemas.microsoft.com/office/drawing/2014/main" id="{A802ADD0-DBA1-43D0-8AAC-5BFF559A0740}"/>
              </a:ext>
            </a:extLst>
          </p:cNvPr>
          <p:cNvSpPr/>
          <p:nvPr/>
        </p:nvSpPr>
        <p:spPr>
          <a:xfrm>
            <a:off x="4286158" y="2834655"/>
            <a:ext cx="403478" cy="3353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3" name="矢印: 右 2">
            <a:extLst>
              <a:ext uri="{FF2B5EF4-FFF2-40B4-BE49-F238E27FC236}">
                <a16:creationId xmlns:a16="http://schemas.microsoft.com/office/drawing/2014/main" id="{52147AC3-4108-4457-B12C-11CFD341F79F}"/>
              </a:ext>
            </a:extLst>
          </p:cNvPr>
          <p:cNvSpPr/>
          <p:nvPr/>
        </p:nvSpPr>
        <p:spPr>
          <a:xfrm rot="5400000">
            <a:off x="6716986" y="4169342"/>
            <a:ext cx="403478" cy="3141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1874232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F171F5D2-FFD2-4CDB-8AD3-67790DA32ABE}"/>
              </a:ext>
            </a:extLst>
          </p:cNvPr>
          <p:cNvSpPr txBox="1"/>
          <p:nvPr/>
        </p:nvSpPr>
        <p:spPr>
          <a:xfrm>
            <a:off x="1017180" y="2342273"/>
            <a:ext cx="7109639" cy="1938992"/>
          </a:xfrm>
          <a:prstGeom prst="rect">
            <a:avLst/>
          </a:prstGeom>
          <a:noFill/>
        </p:spPr>
        <p:txBody>
          <a:bodyPr wrap="none" rtlCol="0">
            <a:spAutoFit/>
          </a:bodyPr>
          <a:lstStyle/>
          <a:p>
            <a:pPr algn="ctr"/>
            <a:r>
              <a:rPr kumimoji="1" lang="en-US" altLang="ja-JP" sz="6000" b="1" dirty="0">
                <a:latin typeface="メイリオ" panose="020B0604030504040204" pitchFamily="50" charset="-128"/>
                <a:ea typeface="メイリオ" panose="020B0604030504040204" pitchFamily="50" charset="-128"/>
              </a:rPr>
              <a:t>WingEarth</a:t>
            </a:r>
          </a:p>
          <a:p>
            <a:pPr algn="ctr"/>
            <a:r>
              <a:rPr kumimoji="1" lang="ja-JP" altLang="en-US" sz="6000" b="1" dirty="0">
                <a:latin typeface="メイリオ" panose="020B0604030504040204" pitchFamily="50" charset="-128"/>
                <a:ea typeface="メイリオ" panose="020B0604030504040204" pitchFamily="50" charset="-128"/>
              </a:rPr>
              <a:t>関連サイトのご案内</a:t>
            </a:r>
          </a:p>
        </p:txBody>
      </p:sp>
    </p:spTree>
    <p:extLst>
      <p:ext uri="{BB962C8B-B14F-4D97-AF65-F5344CB8AC3E}">
        <p14:creationId xmlns:p14="http://schemas.microsoft.com/office/powerpoint/2010/main" val="36381730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B6F79D8C-3410-4E50-92C1-FE22F54D8D3C}"/>
              </a:ext>
            </a:extLst>
          </p:cNvPr>
          <p:cNvPicPr>
            <a:picLocks noChangeAspect="1"/>
          </p:cNvPicPr>
          <p:nvPr/>
        </p:nvPicPr>
        <p:blipFill>
          <a:blip r:embed="rId3"/>
          <a:stretch>
            <a:fillRect/>
          </a:stretch>
        </p:blipFill>
        <p:spPr>
          <a:xfrm>
            <a:off x="695264" y="1334826"/>
            <a:ext cx="7753472" cy="4604009"/>
          </a:xfrm>
          <a:prstGeom prst="rect">
            <a:avLst/>
          </a:prstGeom>
          <a:ln w="25400">
            <a:solidFill>
              <a:schemeClr val="tx1"/>
            </a:solidFill>
          </a:ln>
        </p:spPr>
      </p:pic>
      <p:pic>
        <p:nvPicPr>
          <p:cNvPr id="6" name="図 5">
            <a:extLst>
              <a:ext uri="{FF2B5EF4-FFF2-40B4-BE49-F238E27FC236}">
                <a16:creationId xmlns:a16="http://schemas.microsoft.com/office/drawing/2014/main" id="{227B2AAD-3438-408C-B379-3BE904ACC19C}"/>
              </a:ext>
            </a:extLst>
          </p:cNvPr>
          <p:cNvPicPr>
            <a:picLocks noChangeAspect="1"/>
          </p:cNvPicPr>
          <p:nvPr/>
        </p:nvPicPr>
        <p:blipFill>
          <a:blip r:embed="rId4"/>
          <a:stretch>
            <a:fillRect/>
          </a:stretch>
        </p:blipFill>
        <p:spPr>
          <a:xfrm>
            <a:off x="5663677" y="919165"/>
            <a:ext cx="3267465" cy="2649930"/>
          </a:xfrm>
          <a:prstGeom prst="rect">
            <a:avLst/>
          </a:prstGeom>
          <a:ln w="25400">
            <a:solidFill>
              <a:schemeClr val="tx1"/>
            </a:solidFill>
          </a:ln>
        </p:spPr>
      </p:pic>
      <p:sp>
        <p:nvSpPr>
          <p:cNvPr id="7" name="正方形/長方形 6">
            <a:extLst>
              <a:ext uri="{FF2B5EF4-FFF2-40B4-BE49-F238E27FC236}">
                <a16:creationId xmlns:a16="http://schemas.microsoft.com/office/drawing/2014/main" id="{F4F15CBC-533B-46B8-AAA5-9A643E1B0F4A}"/>
              </a:ext>
            </a:extLst>
          </p:cNvPr>
          <p:cNvSpPr/>
          <p:nvPr/>
        </p:nvSpPr>
        <p:spPr>
          <a:xfrm>
            <a:off x="-37292" y="467316"/>
            <a:ext cx="7035231" cy="1046440"/>
          </a:xfrm>
          <a:prstGeom prst="rect">
            <a:avLst/>
          </a:prstGeom>
        </p:spPr>
        <p:txBody>
          <a:bodyPr wrap="square">
            <a:spAutoFit/>
          </a:bodyPr>
          <a:lstStyle/>
          <a:p>
            <a:pPr>
              <a:spcAft>
                <a:spcPts val="0"/>
              </a:spcAft>
            </a:pPr>
            <a:r>
              <a:rPr lang="en-US" altLang="ja-JP" dirty="0">
                <a:latin typeface="メイリオ" panose="020B0604030504040204" pitchFamily="50" charset="-128"/>
                <a:ea typeface="メイリオ" panose="020B0604030504040204" pitchFamily="50" charset="-128"/>
                <a:cs typeface="ＭＳ Ｐゴシック" panose="020B0600070205080204" pitchFamily="50" charset="-128"/>
              </a:rPr>
              <a:t> </a:t>
            </a:r>
            <a:endParaRPr lang="ja-JP" altLang="ja-JP" sz="2000" dirty="0">
              <a:latin typeface="メイリオ" panose="020B0604030504040204" pitchFamily="50" charset="-128"/>
              <a:ea typeface="メイリオ" panose="020B0604030504040204" pitchFamily="50" charset="-128"/>
              <a:cs typeface="ＭＳ Ｐゴシック" panose="020B0600070205080204" pitchFamily="50" charset="-128"/>
            </a:endParaRPr>
          </a:p>
          <a:p>
            <a:pPr>
              <a:spcAft>
                <a:spcPts val="0"/>
              </a:spcAft>
            </a:pPr>
            <a:r>
              <a:rPr lang="ja-JP" altLang="ja-JP" sz="2400" b="1" dirty="0">
                <a:latin typeface="メイリオ" panose="020B0604030504040204" pitchFamily="50" charset="-128"/>
                <a:ea typeface="メイリオ" panose="020B0604030504040204" pitchFamily="50" charset="-128"/>
                <a:cs typeface="ＭＳ Ｐゴシック" panose="020B0600070205080204" pitchFamily="50" charset="-128"/>
              </a:rPr>
              <a:t>　</a:t>
            </a:r>
            <a:r>
              <a:rPr lang="ja-JP" altLang="en-US" sz="2400" b="1" dirty="0">
                <a:latin typeface="メイリオ" panose="020B0604030504040204" pitchFamily="50" charset="-128"/>
                <a:ea typeface="メイリオ" panose="020B0604030504040204" pitchFamily="50" charset="-128"/>
                <a:cs typeface="ＭＳ Ｐゴシック" panose="020B0600070205080204" pitchFamily="50" charset="-128"/>
              </a:rPr>
              <a:t>「</a:t>
            </a:r>
            <a:r>
              <a:rPr lang="ja-JP" altLang="ja-JP" sz="2400" b="1" dirty="0">
                <a:latin typeface="メイリオ" panose="020B0604030504040204" pitchFamily="50" charset="-128"/>
                <a:ea typeface="メイリオ" panose="020B0604030504040204" pitchFamily="50" charset="-128"/>
                <a:cs typeface="ＭＳ Ｐゴシック" panose="020B0600070205080204" pitchFamily="50" charset="-128"/>
              </a:rPr>
              <a:t>点群図鑑</a:t>
            </a:r>
            <a:r>
              <a:rPr lang="ja-JP" altLang="en-US" sz="2400" b="1" dirty="0">
                <a:latin typeface="メイリオ" panose="020B0604030504040204" pitchFamily="50" charset="-128"/>
                <a:ea typeface="メイリオ" panose="020B0604030504040204" pitchFamily="50" charset="-128"/>
                <a:cs typeface="ＭＳ Ｐゴシック" panose="020B0600070205080204" pitchFamily="50" charset="-128"/>
              </a:rPr>
              <a:t>」</a:t>
            </a:r>
            <a:r>
              <a:rPr lang="en-US" altLang="ja-JP" sz="2000" b="1" u="sng" dirty="0">
                <a:solidFill>
                  <a:srgbClr val="0563C1"/>
                </a:solidFill>
                <a:latin typeface="メイリオ" panose="020B0604030504040204" pitchFamily="50" charset="-128"/>
                <a:ea typeface="メイリオ" panose="020B0604030504040204" pitchFamily="50" charset="-128"/>
                <a:cs typeface="ＭＳ Ｐゴシック" panose="020B0600070205080204" pitchFamily="50" charset="-128"/>
                <a:hlinkClick r:id="rId5"/>
              </a:rPr>
              <a:t>https://tengun.jp/</a:t>
            </a:r>
            <a:endParaRPr lang="ja-JP" altLang="ja-JP" sz="2000" b="1" dirty="0">
              <a:latin typeface="メイリオ" panose="020B0604030504040204" pitchFamily="50" charset="-128"/>
              <a:ea typeface="メイリオ" panose="020B0604030504040204" pitchFamily="50" charset="-128"/>
              <a:cs typeface="ＭＳ Ｐゴシック" panose="020B0600070205080204" pitchFamily="50" charset="-128"/>
            </a:endParaRPr>
          </a:p>
          <a:p>
            <a:pPr>
              <a:spcAft>
                <a:spcPts val="0"/>
              </a:spcAft>
            </a:pPr>
            <a:endParaRPr lang="ja-JP" altLang="ja-JP" sz="2000" dirty="0">
              <a:latin typeface="メイリオ" panose="020B0604030504040204" pitchFamily="50" charset="-128"/>
              <a:ea typeface="メイリオ" panose="020B0604030504040204" pitchFamily="50" charset="-128"/>
              <a:cs typeface="ＭＳ Ｐゴシック" panose="020B0600070205080204" pitchFamily="50" charset="-128"/>
            </a:endParaRPr>
          </a:p>
        </p:txBody>
      </p:sp>
      <p:sp>
        <p:nvSpPr>
          <p:cNvPr id="8" name="タイトル 1">
            <a:extLst>
              <a:ext uri="{FF2B5EF4-FFF2-40B4-BE49-F238E27FC236}">
                <a16:creationId xmlns:a16="http://schemas.microsoft.com/office/drawing/2014/main" id="{10EF4402-3F93-42A2-8CAE-F44F621A9EA3}"/>
              </a:ext>
            </a:extLst>
          </p:cNvPr>
          <p:cNvSpPr txBox="1">
            <a:spLocks/>
          </p:cNvSpPr>
          <p:nvPr/>
        </p:nvSpPr>
        <p:spPr>
          <a:xfrm>
            <a:off x="0" y="29701"/>
            <a:ext cx="9144000" cy="6681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kern="1200">
                <a:solidFill>
                  <a:schemeClr val="bg1"/>
                </a:solidFill>
                <a:latin typeface="小塚ゴシック Pro B" panose="020B0800000000000000" pitchFamily="34" charset="-128"/>
                <a:ea typeface="小塚ゴシック Pro B" panose="020B0800000000000000" pitchFamily="34" charset="-128"/>
                <a:cs typeface="+mj-cs"/>
              </a:defRPr>
            </a:lvl1pPr>
          </a:lstStyle>
          <a:p>
            <a:pPr algn="ctr"/>
            <a:r>
              <a:rPr lang="en-US" altLang="ja-JP" sz="2600" b="1"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600" b="1" dirty="0">
                <a:latin typeface="メイリオ" panose="020B0604030504040204" pitchFamily="50" charset="-128"/>
                <a:ea typeface="メイリオ" panose="020B0604030504040204" pitchFamily="50" charset="-128"/>
                <a:cs typeface="メイリオ" panose="020B0604030504040204" pitchFamily="50" charset="-128"/>
              </a:rPr>
              <a:t>点群活用事例サイト</a:t>
            </a:r>
            <a:r>
              <a:rPr lang="en-US" altLang="ja-JP" sz="2600" b="1"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600" b="1" dirty="0">
                <a:latin typeface="メイリオ" panose="020B0604030504040204" pitchFamily="50" charset="-128"/>
                <a:ea typeface="メイリオ" panose="020B0604030504040204" pitchFamily="50" charset="-128"/>
                <a:cs typeface="メイリオ" panose="020B0604030504040204" pitchFamily="50" charset="-128"/>
              </a:rPr>
              <a:t>「点群図鑑」</a:t>
            </a:r>
          </a:p>
        </p:txBody>
      </p:sp>
      <p:cxnSp>
        <p:nvCxnSpPr>
          <p:cNvPr id="9" name="直線コネクタ 8">
            <a:extLst>
              <a:ext uri="{FF2B5EF4-FFF2-40B4-BE49-F238E27FC236}">
                <a16:creationId xmlns:a16="http://schemas.microsoft.com/office/drawing/2014/main" id="{626AC772-2C06-47BA-8798-99C2F32B48FB}"/>
              </a:ext>
            </a:extLst>
          </p:cNvPr>
          <p:cNvCxnSpPr/>
          <p:nvPr/>
        </p:nvCxnSpPr>
        <p:spPr>
          <a:xfrm>
            <a:off x="1812023" y="4510379"/>
            <a:ext cx="6132352"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正方形/長方形 1">
            <a:extLst>
              <a:ext uri="{FF2B5EF4-FFF2-40B4-BE49-F238E27FC236}">
                <a16:creationId xmlns:a16="http://schemas.microsoft.com/office/drawing/2014/main" id="{75E454AA-714A-42B6-8616-040AAEEF826B}"/>
              </a:ext>
            </a:extLst>
          </p:cNvPr>
          <p:cNvSpPr/>
          <p:nvPr/>
        </p:nvSpPr>
        <p:spPr>
          <a:xfrm>
            <a:off x="0" y="6161524"/>
            <a:ext cx="9143999" cy="369332"/>
          </a:xfrm>
          <a:prstGeom prst="rect">
            <a:avLst/>
          </a:prstGeom>
        </p:spPr>
        <p:txBody>
          <a:bodyPr wrap="square">
            <a:spAutoFit/>
          </a:bodyPr>
          <a:lstStyle/>
          <a:p>
            <a:pPr algn="ctr"/>
            <a:r>
              <a:rPr lang="en-US" altLang="ja-JP" dirty="0">
                <a:latin typeface="メイリオ" panose="020B0604030504040204" pitchFamily="50" charset="-128"/>
                <a:ea typeface="メイリオ" panose="020B0604030504040204" pitchFamily="50" charset="-128"/>
              </a:rPr>
              <a:t>3</a:t>
            </a:r>
            <a:r>
              <a:rPr lang="ja-JP" altLang="en-US" dirty="0">
                <a:latin typeface="メイリオ" panose="020B0604030504040204" pitchFamily="50" charset="-128"/>
                <a:ea typeface="メイリオ" panose="020B0604030504040204" pitchFamily="50" charset="-128"/>
              </a:rPr>
              <a:t>次元点群に関するサイトです。導入事例など掲載されております。</a:t>
            </a:r>
            <a:endParaRPr lang="en-US" altLang="ja-JP"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81728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図 4">
            <a:extLst>
              <a:ext uri="{FF2B5EF4-FFF2-40B4-BE49-F238E27FC236}">
                <a16:creationId xmlns:a16="http://schemas.microsoft.com/office/drawing/2014/main" id="{5E101F17-FC9A-4451-B4C9-C9EF9DCABC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0113" y="3319535"/>
            <a:ext cx="4398962" cy="303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正方形/長方形 5">
            <a:extLst>
              <a:ext uri="{FF2B5EF4-FFF2-40B4-BE49-F238E27FC236}">
                <a16:creationId xmlns:a16="http://schemas.microsoft.com/office/drawing/2014/main" id="{71B8FFFE-BC33-426D-8ED5-1FDBF537268D}"/>
              </a:ext>
            </a:extLst>
          </p:cNvPr>
          <p:cNvSpPr>
            <a:spLocks noChangeArrowheads="1"/>
          </p:cNvSpPr>
          <p:nvPr/>
        </p:nvSpPr>
        <p:spPr bwMode="auto">
          <a:xfrm>
            <a:off x="225425" y="4786385"/>
            <a:ext cx="43989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sz="2800">
                <a:solidFill>
                  <a:srgbClr val="000000"/>
                </a:solidFill>
                <a:latin typeface="メイリオ" panose="020B0604030504040204" pitchFamily="50" charset="-128"/>
                <a:ea typeface="メイリオ" panose="020B0604030504040204" pitchFamily="50" charset="-128"/>
              </a:rPr>
              <a:t>http://wingearth.com/</a:t>
            </a:r>
            <a:endParaRPr lang="ja-JP" altLang="en-US" sz="2800">
              <a:solidFill>
                <a:srgbClr val="000000"/>
              </a:solidFill>
              <a:latin typeface="メイリオ" panose="020B0604030504040204" pitchFamily="50" charset="-128"/>
              <a:ea typeface="メイリオ" panose="020B0604030504040204" pitchFamily="50" charset="-128"/>
            </a:endParaRPr>
          </a:p>
        </p:txBody>
      </p:sp>
      <p:pic>
        <p:nvPicPr>
          <p:cNvPr id="35845" name="図 6">
            <a:extLst>
              <a:ext uri="{FF2B5EF4-FFF2-40B4-BE49-F238E27FC236}">
                <a16:creationId xmlns:a16="http://schemas.microsoft.com/office/drawing/2014/main" id="{A73BB77B-651F-4666-A1EE-99534C59A2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13" y="747785"/>
            <a:ext cx="4532312" cy="318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図 7">
            <a:extLst>
              <a:ext uri="{FF2B5EF4-FFF2-40B4-BE49-F238E27FC236}">
                <a16:creationId xmlns:a16="http://schemas.microsoft.com/office/drawing/2014/main" id="{32F1B12A-6390-4BB3-A9E1-99098D7EA5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6950" y="700160"/>
            <a:ext cx="4302125" cy="250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7" name="正方形/長方形 9">
            <a:extLst>
              <a:ext uri="{FF2B5EF4-FFF2-40B4-BE49-F238E27FC236}">
                <a16:creationId xmlns:a16="http://schemas.microsoft.com/office/drawing/2014/main" id="{12E850D8-8AF2-4120-9029-560E1DCFE5D0}"/>
              </a:ext>
            </a:extLst>
          </p:cNvPr>
          <p:cNvSpPr>
            <a:spLocks noChangeArrowheads="1"/>
          </p:cNvSpPr>
          <p:nvPr/>
        </p:nvSpPr>
        <p:spPr bwMode="auto">
          <a:xfrm>
            <a:off x="0" y="77787"/>
            <a:ext cx="91440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r>
              <a:rPr lang="en-US" altLang="ja-JP" sz="2600" b="1" dirty="0">
                <a:solidFill>
                  <a:schemeClr val="bg1"/>
                </a:solidFill>
                <a:latin typeface="メイリオ" panose="020B0604030504040204" pitchFamily="50" charset="-128"/>
                <a:ea typeface="メイリオ" panose="020B0604030504040204" pitchFamily="50" charset="-128"/>
              </a:rPr>
              <a:t>Wing Earth</a:t>
            </a:r>
            <a:r>
              <a:rPr lang="ja-JP" altLang="en-US" sz="2600" b="1" dirty="0">
                <a:solidFill>
                  <a:schemeClr val="bg1"/>
                </a:solidFill>
                <a:latin typeface="メイリオ" panose="020B0604030504040204" pitchFamily="50" charset="-128"/>
                <a:ea typeface="メイリオ" panose="020B0604030504040204" pitchFamily="50" charset="-128"/>
              </a:rPr>
              <a:t>特設ホームページ</a:t>
            </a:r>
          </a:p>
        </p:txBody>
      </p:sp>
      <p:sp>
        <p:nvSpPr>
          <p:cNvPr id="35848" name="正方形/長方形 10">
            <a:extLst>
              <a:ext uri="{FF2B5EF4-FFF2-40B4-BE49-F238E27FC236}">
                <a16:creationId xmlns:a16="http://schemas.microsoft.com/office/drawing/2014/main" id="{C7CD4FA3-10AC-4A34-8BAA-439444CCA5B8}"/>
              </a:ext>
            </a:extLst>
          </p:cNvPr>
          <p:cNvSpPr>
            <a:spLocks noChangeArrowheads="1"/>
          </p:cNvSpPr>
          <p:nvPr/>
        </p:nvSpPr>
        <p:spPr bwMode="auto">
          <a:xfrm>
            <a:off x="5865499" y="5548385"/>
            <a:ext cx="32448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ja-JP" altLang="en-US" dirty="0">
                <a:solidFill>
                  <a:srgbClr val="000000"/>
                </a:solidFill>
                <a:latin typeface="メイリオ" panose="020B0604030504040204" pitchFamily="50" charset="-128"/>
                <a:ea typeface="メイリオ" panose="020B0604030504040204" pitchFamily="50" charset="-128"/>
              </a:rPr>
              <a:t>各種コマンド動画アップ中</a:t>
            </a:r>
            <a:endParaRPr lang="en-US" altLang="ja-JP" dirty="0">
              <a:solidFill>
                <a:srgbClr val="000000"/>
              </a:solidFill>
              <a:latin typeface="メイリオ" panose="020B0604030504040204" pitchFamily="50" charset="-128"/>
              <a:ea typeface="メイリオ" panose="020B0604030504040204" pitchFamily="50" charset="-128"/>
            </a:endParaRPr>
          </a:p>
          <a:p>
            <a:pPr eaLnBrk="1" hangingPunct="1"/>
            <a:r>
              <a:rPr lang="en-US" altLang="ja-JP" dirty="0">
                <a:solidFill>
                  <a:srgbClr val="000000"/>
                </a:solidFill>
                <a:latin typeface="メイリオ" panose="020B0604030504040204" pitchFamily="50" charset="-128"/>
                <a:ea typeface="メイリオ" panose="020B0604030504040204" pitchFamily="50" charset="-128"/>
              </a:rPr>
              <a:t>YouTube</a:t>
            </a:r>
            <a:r>
              <a:rPr lang="ja-JP" altLang="en-US" dirty="0">
                <a:solidFill>
                  <a:srgbClr val="000000"/>
                </a:solidFill>
                <a:latin typeface="メイリオ" panose="020B0604030504040204" pitchFamily="50" charset="-128"/>
                <a:ea typeface="メイリオ" panose="020B0604030504040204" pitchFamily="50" charset="-128"/>
              </a:rPr>
              <a:t>もご確認ください。</a:t>
            </a:r>
          </a:p>
        </p:txBody>
      </p:sp>
      <p:sp>
        <p:nvSpPr>
          <p:cNvPr id="2" name="テキスト ボックス 1">
            <a:extLst>
              <a:ext uri="{FF2B5EF4-FFF2-40B4-BE49-F238E27FC236}">
                <a16:creationId xmlns:a16="http://schemas.microsoft.com/office/drawing/2014/main" id="{3E5C559C-5954-4D47-A777-22D83565B4AF}"/>
              </a:ext>
            </a:extLst>
          </p:cNvPr>
          <p:cNvSpPr txBox="1"/>
          <p:nvPr/>
        </p:nvSpPr>
        <p:spPr>
          <a:xfrm>
            <a:off x="385763" y="4159323"/>
            <a:ext cx="4186237" cy="461962"/>
          </a:xfrm>
          <a:prstGeom prst="rect">
            <a:avLst/>
          </a:prstGeom>
          <a:noFill/>
        </p:spPr>
        <p:txBody>
          <a:bodyPr wrap="none">
            <a:spAutoFit/>
          </a:bodyPr>
          <a:lstStyle/>
          <a:p>
            <a:pPr eaLnBrk="1" fontAlgn="auto" hangingPunct="1">
              <a:spcBef>
                <a:spcPts val="0"/>
              </a:spcBef>
              <a:spcAft>
                <a:spcPts val="0"/>
              </a:spcAft>
              <a:defRPr/>
            </a:pPr>
            <a:r>
              <a:rPr lang="ja-JP" altLang="en-US" sz="2400"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体験版をご用意しています。</a:t>
            </a:r>
          </a:p>
        </p:txBody>
      </p:sp>
      <p:sp>
        <p:nvSpPr>
          <p:cNvPr id="40" name="テキスト ボックス 39">
            <a:extLst>
              <a:ext uri="{FF2B5EF4-FFF2-40B4-BE49-F238E27FC236}">
                <a16:creationId xmlns:a16="http://schemas.microsoft.com/office/drawing/2014/main" id="{241624AF-DB05-4363-AF09-614853535291}"/>
              </a:ext>
            </a:extLst>
          </p:cNvPr>
          <p:cNvSpPr txBox="1"/>
          <p:nvPr/>
        </p:nvSpPr>
        <p:spPr>
          <a:xfrm>
            <a:off x="0" y="5516635"/>
            <a:ext cx="4841697" cy="707886"/>
          </a:xfrm>
          <a:prstGeom prst="rect">
            <a:avLst/>
          </a:prstGeom>
          <a:noFill/>
        </p:spPr>
        <p:txBody>
          <a:bodyPr wrap="square">
            <a:spAutoFit/>
          </a:bodyPr>
          <a:lstStyle/>
          <a:p>
            <a:pPr eaLnBrk="1" fontAlgn="auto" hangingPunct="1">
              <a:spcBef>
                <a:spcPts val="0"/>
              </a:spcBef>
              <a:spcAft>
                <a:spcPts val="0"/>
              </a:spcAft>
              <a:defRPr/>
            </a:pPr>
            <a:r>
              <a:rPr lang="ja-JP" altLang="en-US" sz="2000" dirty="0">
                <a:solidFill>
                  <a:srgbClr val="FF0000"/>
                </a:solidFill>
                <a:latin typeface="メイリオ" panose="020B0604030504040204" pitchFamily="50" charset="-128"/>
                <a:ea typeface="メイリオ" panose="020B0604030504040204" pitchFamily="50" charset="-128"/>
              </a:rPr>
              <a:t>アイサンテクノロジー福岡営業所にて</a:t>
            </a:r>
            <a:endParaRPr lang="en-US" altLang="ja-JP" sz="2000" dirty="0">
              <a:solidFill>
                <a:srgbClr val="FF0000"/>
              </a:solidFill>
              <a:latin typeface="メイリオ" panose="020B0604030504040204" pitchFamily="50" charset="-128"/>
              <a:ea typeface="メイリオ" panose="020B0604030504040204" pitchFamily="50" charset="-128"/>
            </a:endParaRPr>
          </a:p>
          <a:p>
            <a:pPr eaLnBrk="1" fontAlgn="auto" hangingPunct="1">
              <a:spcBef>
                <a:spcPts val="0"/>
              </a:spcBef>
              <a:spcAft>
                <a:spcPts val="0"/>
              </a:spcAft>
              <a:defRPr/>
            </a:pPr>
            <a:r>
              <a:rPr lang="ja-JP" altLang="en-US" sz="2000" dirty="0">
                <a:solidFill>
                  <a:srgbClr val="FF0000"/>
                </a:solidFill>
                <a:latin typeface="メイリオ" panose="020B0604030504040204" pitchFamily="50" charset="-128"/>
                <a:ea typeface="メイリオ" panose="020B0604030504040204" pitchFamily="50" charset="-128"/>
              </a:rPr>
              <a:t>定期的に体験会開催しております。</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0D55FFFD-2729-4D86-A0B7-CF39C6FE2DF5}"/>
              </a:ext>
            </a:extLst>
          </p:cNvPr>
          <p:cNvGrpSpPr/>
          <p:nvPr/>
        </p:nvGrpSpPr>
        <p:grpSpPr>
          <a:xfrm>
            <a:off x="225344" y="766650"/>
            <a:ext cx="8637899" cy="5616815"/>
            <a:chOff x="229675" y="-87341"/>
            <a:chExt cx="11868392" cy="6453556"/>
          </a:xfrm>
        </p:grpSpPr>
        <p:pic>
          <p:nvPicPr>
            <p:cNvPr id="3" name="Picture 3">
              <a:extLst>
                <a:ext uri="{FF2B5EF4-FFF2-40B4-BE49-F238E27FC236}">
                  <a16:creationId xmlns:a16="http://schemas.microsoft.com/office/drawing/2014/main" id="{EC0FA2E1-F5B8-4A5C-B88B-009C7C4E49D0}"/>
                </a:ext>
              </a:extLst>
            </p:cNvPr>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colorTemperature colorTemp="7200"/>
                      </a14:imgEffect>
                      <a14:imgEffect>
                        <a14:brightnessContrast bright="20000" contrast="-40000"/>
                      </a14:imgEffect>
                    </a14:imgLayer>
                  </a14:imgProps>
                </a:ext>
                <a:ext uri="{28A0092B-C50C-407E-A947-70E740481C1C}">
                  <a14:useLocalDpi xmlns:a14="http://schemas.microsoft.com/office/drawing/2010/main"/>
                </a:ext>
              </a:extLst>
            </a:blip>
            <a:srcRect t="19803" r="422"/>
            <a:stretch/>
          </p:blipFill>
          <p:spPr bwMode="auto">
            <a:xfrm>
              <a:off x="229675" y="-87341"/>
              <a:ext cx="11868392" cy="3329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図 4">
              <a:extLst>
                <a:ext uri="{FF2B5EF4-FFF2-40B4-BE49-F238E27FC236}">
                  <a16:creationId xmlns:a16="http://schemas.microsoft.com/office/drawing/2014/main" id="{EBB5D16D-F0B9-4C3A-9416-5FA6253C8D9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83842" y="3775813"/>
              <a:ext cx="4336733" cy="2445696"/>
            </a:xfrm>
            <a:prstGeom prst="rect">
              <a:avLst/>
            </a:prstGeom>
          </p:spPr>
        </p:pic>
        <p:pic>
          <p:nvPicPr>
            <p:cNvPr id="6" name="図 5">
              <a:extLst>
                <a:ext uri="{FF2B5EF4-FFF2-40B4-BE49-F238E27FC236}">
                  <a16:creationId xmlns:a16="http://schemas.microsoft.com/office/drawing/2014/main" id="{7F20103B-9D84-4D10-B04C-A7855ED693F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90247" y="3593295"/>
              <a:ext cx="2647622" cy="1334318"/>
            </a:xfrm>
            <a:prstGeom prst="rect">
              <a:avLst/>
            </a:prstGeom>
          </p:spPr>
        </p:pic>
        <p:pic>
          <p:nvPicPr>
            <p:cNvPr id="7" name="図 6">
              <a:extLst>
                <a:ext uri="{FF2B5EF4-FFF2-40B4-BE49-F238E27FC236}">
                  <a16:creationId xmlns:a16="http://schemas.microsoft.com/office/drawing/2014/main" id="{67369EFC-7FD1-4A75-965E-DC61158CEDCA}"/>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970224" y="5031304"/>
              <a:ext cx="2700282" cy="1334911"/>
            </a:xfrm>
            <a:prstGeom prst="rect">
              <a:avLst/>
            </a:prstGeom>
          </p:spPr>
        </p:pic>
        <p:pic>
          <p:nvPicPr>
            <p:cNvPr id="8" name="図 7">
              <a:extLst>
                <a:ext uri="{FF2B5EF4-FFF2-40B4-BE49-F238E27FC236}">
                  <a16:creationId xmlns:a16="http://schemas.microsoft.com/office/drawing/2014/main" id="{CAAA6073-71C3-40FE-A6CD-702833AFACB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959974" y="3593294"/>
              <a:ext cx="2710532" cy="1334318"/>
            </a:xfrm>
            <a:prstGeom prst="rect">
              <a:avLst/>
            </a:prstGeom>
          </p:spPr>
        </p:pic>
        <p:pic>
          <p:nvPicPr>
            <p:cNvPr id="9" name="図 8">
              <a:extLst>
                <a:ext uri="{FF2B5EF4-FFF2-40B4-BE49-F238E27FC236}">
                  <a16:creationId xmlns:a16="http://schemas.microsoft.com/office/drawing/2014/main" id="{ACEC02A2-5702-40A8-B045-C78B1E3CA99F}"/>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1090247" y="4998661"/>
              <a:ext cx="2647622" cy="1353064"/>
            </a:xfrm>
            <a:prstGeom prst="rect">
              <a:avLst/>
            </a:prstGeom>
          </p:spPr>
        </p:pic>
      </p:grpSp>
      <p:sp>
        <p:nvSpPr>
          <p:cNvPr id="11" name="正方形/長方形 10">
            <a:extLst>
              <a:ext uri="{FF2B5EF4-FFF2-40B4-BE49-F238E27FC236}">
                <a16:creationId xmlns:a16="http://schemas.microsoft.com/office/drawing/2014/main" id="{38D6988D-1320-47AD-8840-EA7A46D0844C}"/>
              </a:ext>
            </a:extLst>
          </p:cNvPr>
          <p:cNvSpPr/>
          <p:nvPr/>
        </p:nvSpPr>
        <p:spPr>
          <a:xfrm>
            <a:off x="0" y="99493"/>
            <a:ext cx="9144000" cy="492443"/>
          </a:xfrm>
          <a:prstGeom prst="rect">
            <a:avLst/>
          </a:prstGeom>
        </p:spPr>
        <p:txBody>
          <a:bodyPr wrap="square">
            <a:spAutoFit/>
          </a:bodyPr>
          <a:lstStyle/>
          <a:p>
            <a:pPr algn="ctr"/>
            <a:r>
              <a:rPr lang="en-US" altLang="ja-JP" sz="2600" b="1"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rPr>
              <a:t>3</a:t>
            </a:r>
            <a:r>
              <a:rPr lang="ja-JP" altLang="en-US" sz="2600" b="1"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rPr>
              <a:t>次元点群取得①　　　</a:t>
            </a:r>
            <a:r>
              <a:rPr lang="en-US" altLang="ja-JP" sz="2600" b="1"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rPr>
              <a:t>UAV</a:t>
            </a:r>
            <a:r>
              <a:rPr lang="ja-JP" altLang="en-US" sz="2600" b="1"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rPr>
              <a:t>（写真＋レーザー）</a:t>
            </a:r>
          </a:p>
        </p:txBody>
      </p:sp>
    </p:spTree>
    <p:extLst>
      <p:ext uri="{BB962C8B-B14F-4D97-AF65-F5344CB8AC3E}">
        <p14:creationId xmlns:p14="http://schemas.microsoft.com/office/powerpoint/2010/main" val="42724190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2">
            <a:extLst>
              <a:ext uri="{FF2B5EF4-FFF2-40B4-BE49-F238E27FC236}">
                <a16:creationId xmlns:a16="http://schemas.microsoft.com/office/drawing/2014/main" id="{61D0BB75-BDD8-4B18-AA61-259C911BA9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2493" y="712344"/>
            <a:ext cx="3209582" cy="2730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図 3">
            <a:extLst>
              <a:ext uri="{FF2B5EF4-FFF2-40B4-BE49-F238E27FC236}">
                <a16:creationId xmlns:a16="http://schemas.microsoft.com/office/drawing/2014/main" id="{1BDF79C3-B8A8-40A8-BFA8-161AC41789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267" y="694174"/>
            <a:ext cx="525463"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図 4">
            <a:extLst>
              <a:ext uri="{FF2B5EF4-FFF2-40B4-BE49-F238E27FC236}">
                <a16:creationId xmlns:a16="http://schemas.microsoft.com/office/drawing/2014/main" id="{069E0180-762B-4D43-9FCC-A7E1C910A9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1172" y="1493325"/>
            <a:ext cx="1094806" cy="1438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正方形/長方形 5">
            <a:extLst>
              <a:ext uri="{FF2B5EF4-FFF2-40B4-BE49-F238E27FC236}">
                <a16:creationId xmlns:a16="http://schemas.microsoft.com/office/drawing/2014/main" id="{F47DA5E7-AF9B-48AA-8BB7-D164AFE76E0C}"/>
              </a:ext>
            </a:extLst>
          </p:cNvPr>
          <p:cNvSpPr/>
          <p:nvPr/>
        </p:nvSpPr>
        <p:spPr>
          <a:xfrm>
            <a:off x="1036407" y="994872"/>
            <a:ext cx="3850734" cy="276999"/>
          </a:xfrm>
          <a:prstGeom prst="rect">
            <a:avLst/>
          </a:prstGeom>
        </p:spPr>
        <p:txBody>
          <a:bodyPr wrap="none">
            <a:spAutoFit/>
          </a:bodyPr>
          <a:lstStyle/>
          <a:p>
            <a:pPr eaLnBrk="1" fontAlgn="auto" hangingPunct="1">
              <a:spcBef>
                <a:spcPts val="0"/>
              </a:spcBef>
              <a:spcAft>
                <a:spcPts val="0"/>
              </a:spcAft>
              <a:defRPr/>
            </a:pPr>
            <a:r>
              <a:rPr lang="ja-JP" altLang="en-US" sz="1200" u="sng" dirty="0">
                <a:latin typeface="メイリオ" panose="020B0604030504040204" pitchFamily="50" charset="-128"/>
                <a:ea typeface="メイリオ" panose="020B0604030504040204" pitchFamily="50" charset="-128"/>
                <a:cs typeface="Meiryo UI" panose="020B0604030504040204" pitchFamily="50" charset="-128"/>
              </a:rPr>
              <a:t>http://www.aisantec.co.jp/products-services/ts/</a:t>
            </a:r>
          </a:p>
        </p:txBody>
      </p:sp>
      <p:pic>
        <p:nvPicPr>
          <p:cNvPr id="7" name="図 7">
            <a:extLst>
              <a:ext uri="{FF2B5EF4-FFF2-40B4-BE49-F238E27FC236}">
                <a16:creationId xmlns:a16="http://schemas.microsoft.com/office/drawing/2014/main" id="{0C922C94-0268-41BB-B922-B3B722C99A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9863" y="4158871"/>
            <a:ext cx="3217862" cy="223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図 8">
            <a:extLst>
              <a:ext uri="{FF2B5EF4-FFF2-40B4-BE49-F238E27FC236}">
                <a16:creationId xmlns:a16="http://schemas.microsoft.com/office/drawing/2014/main" id="{05D230EB-7242-4995-ACB8-FF729136C4F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35001" y="3484184"/>
            <a:ext cx="3301049" cy="279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図 9">
            <a:extLst>
              <a:ext uri="{FF2B5EF4-FFF2-40B4-BE49-F238E27FC236}">
                <a16:creationId xmlns:a16="http://schemas.microsoft.com/office/drawing/2014/main" id="{B9B75395-0860-40E3-8D73-07EC0855893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3510" y="1414520"/>
            <a:ext cx="2381250"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図 10">
            <a:extLst>
              <a:ext uri="{FF2B5EF4-FFF2-40B4-BE49-F238E27FC236}">
                <a16:creationId xmlns:a16="http://schemas.microsoft.com/office/drawing/2014/main" id="{A4CC3768-85C9-4839-91D9-044F22A41DD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97547" y="3144320"/>
            <a:ext cx="11811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図 11">
            <a:extLst>
              <a:ext uri="{FF2B5EF4-FFF2-40B4-BE49-F238E27FC236}">
                <a16:creationId xmlns:a16="http://schemas.microsoft.com/office/drawing/2014/main" id="{73C49F4B-ABAE-48CF-B5EB-442A683A68E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7950" y="2590421"/>
            <a:ext cx="1318622" cy="143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テキスト ボックス 11">
            <a:extLst>
              <a:ext uri="{FF2B5EF4-FFF2-40B4-BE49-F238E27FC236}">
                <a16:creationId xmlns:a16="http://schemas.microsoft.com/office/drawing/2014/main" id="{056B213D-C8CA-46E2-A902-ABA6A22FABF8}"/>
              </a:ext>
            </a:extLst>
          </p:cNvPr>
          <p:cNvSpPr txBox="1"/>
          <p:nvPr/>
        </p:nvSpPr>
        <p:spPr>
          <a:xfrm>
            <a:off x="566738" y="644146"/>
            <a:ext cx="2892425" cy="392113"/>
          </a:xfrm>
          <a:prstGeom prst="rect">
            <a:avLst/>
          </a:prstGeom>
          <a:noFill/>
        </p:spPr>
        <p:txBody>
          <a:bodyPr>
            <a:spAutoFit/>
          </a:bodyPr>
          <a:lstStyle/>
          <a:p>
            <a:pPr eaLnBrk="1" fontAlgn="auto" hangingPunct="1">
              <a:spcBef>
                <a:spcPts val="0"/>
              </a:spcBef>
              <a:spcAft>
                <a:spcPts val="0"/>
              </a:spcAft>
              <a:defRPr/>
            </a:pPr>
            <a:r>
              <a:rPr lang="en-US" altLang="ja-JP" sz="1950" dirty="0">
                <a:latin typeface="メイリオ" panose="020B0604030504040204" pitchFamily="50" charset="-128"/>
                <a:ea typeface="メイリオ" panose="020B0604030504040204" pitchFamily="50" charset="-128"/>
                <a:cs typeface="Meiryo UI" panose="020B0604030504040204" pitchFamily="50" charset="-128"/>
              </a:rPr>
              <a:t>3D-SCAN series</a:t>
            </a:r>
            <a:endParaRPr lang="ja-JP" altLang="en-US" sz="1950" dirty="0">
              <a:latin typeface="メイリオ" panose="020B0604030504040204" pitchFamily="50" charset="-128"/>
              <a:ea typeface="メイリオ" panose="020B0604030504040204" pitchFamily="50" charset="-128"/>
              <a:cs typeface="Meiryo UI" panose="020B0604030504040204" pitchFamily="50" charset="-128"/>
            </a:endParaRPr>
          </a:p>
        </p:txBody>
      </p:sp>
      <p:pic>
        <p:nvPicPr>
          <p:cNvPr id="20" name="Picture 6">
            <a:extLst>
              <a:ext uri="{FF2B5EF4-FFF2-40B4-BE49-F238E27FC236}">
                <a16:creationId xmlns:a16="http://schemas.microsoft.com/office/drawing/2014/main" id="{CAB59002-8198-478B-BFB9-4043314A0EF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66669" y="4046607"/>
            <a:ext cx="1331577" cy="2233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図 4">
            <a:extLst>
              <a:ext uri="{FF2B5EF4-FFF2-40B4-BE49-F238E27FC236}">
                <a16:creationId xmlns:a16="http://schemas.microsoft.com/office/drawing/2014/main" id="{38F3CB8F-E6A5-4D5F-8813-174556E9FA0E}"/>
              </a:ext>
            </a:extLst>
          </p:cNvPr>
          <p:cNvPicPr>
            <a:picLocks noChangeAspect="1"/>
          </p:cNvPicPr>
          <p:nvPr/>
        </p:nvPicPr>
        <p:blipFill>
          <a:blip r:embed="rId12"/>
          <a:stretch>
            <a:fillRect/>
          </a:stretch>
        </p:blipFill>
        <p:spPr>
          <a:xfrm>
            <a:off x="3349622" y="2371480"/>
            <a:ext cx="1144774" cy="1544365"/>
          </a:xfrm>
          <a:prstGeom prst="rect">
            <a:avLst/>
          </a:prstGeom>
        </p:spPr>
      </p:pic>
      <p:sp>
        <p:nvSpPr>
          <p:cNvPr id="16" name="正方形/長方形 15">
            <a:extLst>
              <a:ext uri="{FF2B5EF4-FFF2-40B4-BE49-F238E27FC236}">
                <a16:creationId xmlns:a16="http://schemas.microsoft.com/office/drawing/2014/main" id="{38D6988D-1320-47AD-8840-EA7A46D0844C}"/>
              </a:ext>
            </a:extLst>
          </p:cNvPr>
          <p:cNvSpPr/>
          <p:nvPr/>
        </p:nvSpPr>
        <p:spPr>
          <a:xfrm>
            <a:off x="0" y="99493"/>
            <a:ext cx="9144000" cy="492443"/>
          </a:xfrm>
          <a:prstGeom prst="rect">
            <a:avLst/>
          </a:prstGeom>
        </p:spPr>
        <p:txBody>
          <a:bodyPr wrap="square">
            <a:spAutoFit/>
          </a:bodyPr>
          <a:lstStyle/>
          <a:p>
            <a:pPr algn="ctr"/>
            <a:r>
              <a:rPr lang="en-US" altLang="ja-JP" sz="2600" b="1"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rPr>
              <a:t>3</a:t>
            </a:r>
            <a:r>
              <a:rPr lang="ja-JP" altLang="en-US" sz="2600" b="1"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rPr>
              <a:t>次元点群取得②　　　地上型レーザースキャナー</a:t>
            </a:r>
          </a:p>
        </p:txBody>
      </p:sp>
    </p:spTree>
    <p:extLst>
      <p:ext uri="{BB962C8B-B14F-4D97-AF65-F5344CB8AC3E}">
        <p14:creationId xmlns:p14="http://schemas.microsoft.com/office/powerpoint/2010/main" val="5817721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グループ化 6">
            <a:extLst>
              <a:ext uri="{FF2B5EF4-FFF2-40B4-BE49-F238E27FC236}">
                <a16:creationId xmlns:a16="http://schemas.microsoft.com/office/drawing/2014/main" id="{8298E7E1-BEC3-48D7-8078-3F9FE512CC49}"/>
              </a:ext>
            </a:extLst>
          </p:cNvPr>
          <p:cNvGrpSpPr/>
          <p:nvPr/>
        </p:nvGrpSpPr>
        <p:grpSpPr>
          <a:xfrm>
            <a:off x="107504" y="624207"/>
            <a:ext cx="9145016" cy="5828760"/>
            <a:chOff x="1344970" y="868911"/>
            <a:chExt cx="9905377" cy="5972050"/>
          </a:xfrm>
        </p:grpSpPr>
        <p:pic>
          <p:nvPicPr>
            <p:cNvPr id="8" name="図 7">
              <a:extLst>
                <a:ext uri="{FF2B5EF4-FFF2-40B4-BE49-F238E27FC236}">
                  <a16:creationId xmlns:a16="http://schemas.microsoft.com/office/drawing/2014/main" id="{3823DF83-3FE1-421E-A8EE-9C9EA852122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344970" y="868911"/>
              <a:ext cx="9830091" cy="3365126"/>
            </a:xfrm>
            <a:prstGeom prst="rect">
              <a:avLst/>
            </a:prstGeom>
          </p:spPr>
        </p:pic>
        <p:pic>
          <p:nvPicPr>
            <p:cNvPr id="9" name="図 8">
              <a:extLst>
                <a:ext uri="{FF2B5EF4-FFF2-40B4-BE49-F238E27FC236}">
                  <a16:creationId xmlns:a16="http://schemas.microsoft.com/office/drawing/2014/main" id="{F2151AB5-53FF-4FB2-A6A3-E8F7D4628F6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384896" y="4297573"/>
              <a:ext cx="1857376" cy="1327632"/>
            </a:xfrm>
            <a:prstGeom prst="rect">
              <a:avLst/>
            </a:prstGeom>
          </p:spPr>
        </p:pic>
        <p:pic>
          <p:nvPicPr>
            <p:cNvPr id="10" name="図 9">
              <a:extLst>
                <a:ext uri="{FF2B5EF4-FFF2-40B4-BE49-F238E27FC236}">
                  <a16:creationId xmlns:a16="http://schemas.microsoft.com/office/drawing/2014/main" id="{3CD53D51-8EE2-44D1-B6CC-B8FB82011AC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372868" y="4312008"/>
              <a:ext cx="1759556" cy="1313197"/>
            </a:xfrm>
            <a:prstGeom prst="rect">
              <a:avLst/>
            </a:prstGeom>
          </p:spPr>
        </p:pic>
        <p:pic>
          <p:nvPicPr>
            <p:cNvPr id="11" name="図 10">
              <a:extLst>
                <a:ext uri="{FF2B5EF4-FFF2-40B4-BE49-F238E27FC236}">
                  <a16:creationId xmlns:a16="http://schemas.microsoft.com/office/drawing/2014/main" id="{4EE3BBBC-9E2B-430E-ADE0-829BE1354C8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360840" y="4308647"/>
              <a:ext cx="1596181" cy="1316558"/>
            </a:xfrm>
            <a:prstGeom prst="rect">
              <a:avLst/>
            </a:prstGeom>
          </p:spPr>
        </p:pic>
        <p:pic>
          <p:nvPicPr>
            <p:cNvPr id="12" name="図 11">
              <a:extLst>
                <a:ext uri="{FF2B5EF4-FFF2-40B4-BE49-F238E27FC236}">
                  <a16:creationId xmlns:a16="http://schemas.microsoft.com/office/drawing/2014/main" id="{E5718FBE-F7E9-47DF-9383-7CC50F707530}"/>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7185438" y="4297573"/>
              <a:ext cx="1540528" cy="1322014"/>
            </a:xfrm>
            <a:prstGeom prst="rect">
              <a:avLst/>
            </a:prstGeom>
          </p:spPr>
        </p:pic>
        <p:sp>
          <p:nvSpPr>
            <p:cNvPr id="13" name="正方形/長方形 12">
              <a:extLst>
                <a:ext uri="{FF2B5EF4-FFF2-40B4-BE49-F238E27FC236}">
                  <a16:creationId xmlns:a16="http://schemas.microsoft.com/office/drawing/2014/main" id="{A0B81796-06A1-46FF-BB99-3F8437D2621E}"/>
                </a:ext>
              </a:extLst>
            </p:cNvPr>
            <p:cNvSpPr/>
            <p:nvPr/>
          </p:nvSpPr>
          <p:spPr>
            <a:xfrm>
              <a:off x="1516508" y="3801168"/>
              <a:ext cx="3885280" cy="406756"/>
            </a:xfrm>
            <a:prstGeom prst="rect">
              <a:avLst/>
            </a:prstGeom>
          </p:spPr>
          <p:txBody>
            <a:bodyPr wrap="none">
              <a:spAutoFit/>
            </a:bodyPr>
            <a:lstStyle/>
            <a:p>
              <a:r>
                <a:rPr lang="ja-JP" altLang="en-US" dirty="0">
                  <a:solidFill>
                    <a:schemeClr val="bg1"/>
                  </a:solidFill>
                  <a:latin typeface="メイリオ" panose="020B0604030504040204" pitchFamily="50" charset="-128"/>
                  <a:ea typeface="メイリオ" panose="020B0604030504040204" pitchFamily="50" charset="-128"/>
                </a:rPr>
                <a:t>http://www.whatmms.com/</a:t>
              </a:r>
            </a:p>
          </p:txBody>
        </p:sp>
        <p:pic>
          <p:nvPicPr>
            <p:cNvPr id="14" name="図 13">
              <a:extLst>
                <a:ext uri="{FF2B5EF4-FFF2-40B4-BE49-F238E27FC236}">
                  <a16:creationId xmlns:a16="http://schemas.microsoft.com/office/drawing/2014/main" id="{A7B0091A-A9E3-482E-9DDC-930C5BC03BE5}"/>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8920180" y="4264799"/>
              <a:ext cx="2102076" cy="1338913"/>
            </a:xfrm>
            <a:prstGeom prst="rect">
              <a:avLst/>
            </a:prstGeom>
          </p:spPr>
        </p:pic>
        <p:sp>
          <p:nvSpPr>
            <p:cNvPr id="15" name="テキスト ボックス 14">
              <a:extLst>
                <a:ext uri="{FF2B5EF4-FFF2-40B4-BE49-F238E27FC236}">
                  <a16:creationId xmlns:a16="http://schemas.microsoft.com/office/drawing/2014/main" id="{BCB88C67-9638-4FB6-A1A4-B856DF0DA6AE}"/>
                </a:ext>
              </a:extLst>
            </p:cNvPr>
            <p:cNvSpPr txBox="1"/>
            <p:nvPr/>
          </p:nvSpPr>
          <p:spPr>
            <a:xfrm>
              <a:off x="10370316" y="4287228"/>
              <a:ext cx="880031" cy="338963"/>
            </a:xfrm>
            <a:prstGeom prst="rect">
              <a:avLst/>
            </a:prstGeom>
            <a:noFill/>
          </p:spPr>
          <p:txBody>
            <a:bodyPr wrap="square" rtlCol="0">
              <a:spAutoFit/>
            </a:bodyPr>
            <a:lstStyle/>
            <a:p>
              <a:r>
                <a:rPr kumimoji="1" lang="en-US" altLang="ja-JP" sz="1400" b="1" dirty="0">
                  <a:latin typeface="メイリオ" panose="020B0604030504040204" pitchFamily="50" charset="-128"/>
                  <a:ea typeface="メイリオ" panose="020B0604030504040204" pitchFamily="50" charset="-128"/>
                </a:rPr>
                <a:t>320Z</a:t>
              </a:r>
              <a:endParaRPr kumimoji="1" lang="ja-JP" altLang="en-US" sz="1400" b="1" dirty="0">
                <a:latin typeface="メイリオ" panose="020B0604030504040204" pitchFamily="50" charset="-128"/>
                <a:ea typeface="メイリオ" panose="020B0604030504040204" pitchFamily="50" charset="-128"/>
              </a:endParaRPr>
            </a:p>
          </p:txBody>
        </p:sp>
        <p:pic>
          <p:nvPicPr>
            <p:cNvPr id="16" name="図 15">
              <a:extLst>
                <a:ext uri="{FF2B5EF4-FFF2-40B4-BE49-F238E27FC236}">
                  <a16:creationId xmlns:a16="http://schemas.microsoft.com/office/drawing/2014/main" id="{49C45E69-F6B3-4E2E-AA09-8701EBB962A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377082" y="5712576"/>
              <a:ext cx="1805416" cy="1128385"/>
            </a:xfrm>
            <a:prstGeom prst="rect">
              <a:avLst/>
            </a:prstGeom>
          </p:spPr>
        </p:pic>
        <p:pic>
          <p:nvPicPr>
            <p:cNvPr id="17" name="図 16">
              <a:extLst>
                <a:ext uri="{FF2B5EF4-FFF2-40B4-BE49-F238E27FC236}">
                  <a16:creationId xmlns:a16="http://schemas.microsoft.com/office/drawing/2014/main" id="{24CFE99D-2CD7-45D6-8606-00970D8C6613}"/>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243184" y="5697172"/>
              <a:ext cx="2676996" cy="1118210"/>
            </a:xfrm>
            <a:prstGeom prst="rect">
              <a:avLst/>
            </a:prstGeom>
          </p:spPr>
        </p:pic>
        <p:pic>
          <p:nvPicPr>
            <p:cNvPr id="18" name="図 17">
              <a:extLst>
                <a:ext uri="{FF2B5EF4-FFF2-40B4-BE49-F238E27FC236}">
                  <a16:creationId xmlns:a16="http://schemas.microsoft.com/office/drawing/2014/main" id="{12BBF5A3-06D5-4908-B452-B5BED3B26F11}"/>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8955357" y="5709995"/>
              <a:ext cx="2066899" cy="1108085"/>
            </a:xfrm>
            <a:prstGeom prst="rect">
              <a:avLst/>
            </a:prstGeom>
          </p:spPr>
        </p:pic>
        <p:grpSp>
          <p:nvGrpSpPr>
            <p:cNvPr id="19" name="グループ化 18">
              <a:extLst>
                <a:ext uri="{FF2B5EF4-FFF2-40B4-BE49-F238E27FC236}">
                  <a16:creationId xmlns:a16="http://schemas.microsoft.com/office/drawing/2014/main" id="{21E55473-8895-4800-A0CE-DBA99F478EEE}"/>
                </a:ext>
              </a:extLst>
            </p:cNvPr>
            <p:cNvGrpSpPr/>
            <p:nvPr/>
          </p:nvGrpSpPr>
          <p:grpSpPr>
            <a:xfrm>
              <a:off x="3238637" y="5727012"/>
              <a:ext cx="2946263" cy="1088370"/>
              <a:chOff x="1920814" y="5751029"/>
              <a:chExt cx="2946263" cy="974236"/>
            </a:xfrm>
          </p:grpSpPr>
          <p:pic>
            <p:nvPicPr>
              <p:cNvPr id="20" name="図 19">
                <a:extLst>
                  <a:ext uri="{FF2B5EF4-FFF2-40B4-BE49-F238E27FC236}">
                    <a16:creationId xmlns:a16="http://schemas.microsoft.com/office/drawing/2014/main" id="{E34FEBE4-14EA-48C6-B8E7-2DA797B52CB2}"/>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008784" y="5751029"/>
                <a:ext cx="1858293" cy="974236"/>
              </a:xfrm>
              <a:prstGeom prst="rect">
                <a:avLst/>
              </a:prstGeom>
            </p:spPr>
          </p:pic>
          <p:pic>
            <p:nvPicPr>
              <p:cNvPr id="21" name="図 20">
                <a:extLst>
                  <a:ext uri="{FF2B5EF4-FFF2-40B4-BE49-F238E27FC236}">
                    <a16:creationId xmlns:a16="http://schemas.microsoft.com/office/drawing/2014/main" id="{30B90280-3BB0-4760-94BE-1E992EC78C6A}"/>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920814" y="5751029"/>
                <a:ext cx="1580679" cy="974236"/>
              </a:xfrm>
              <a:prstGeom prst="rect">
                <a:avLst/>
              </a:prstGeom>
            </p:spPr>
          </p:pic>
        </p:grpSp>
      </p:grpSp>
      <p:pic>
        <p:nvPicPr>
          <p:cNvPr id="6" name="図 5">
            <a:extLst>
              <a:ext uri="{FF2B5EF4-FFF2-40B4-BE49-F238E27FC236}">
                <a16:creationId xmlns:a16="http://schemas.microsoft.com/office/drawing/2014/main" id="{4C93EBA6-F946-4D13-976B-09BA9680CA3C}"/>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5715909" y="623113"/>
            <a:ext cx="3354309" cy="691757"/>
          </a:xfrm>
          <a:prstGeom prst="rect">
            <a:avLst/>
          </a:prstGeom>
        </p:spPr>
      </p:pic>
      <p:sp>
        <p:nvSpPr>
          <p:cNvPr id="23" name="正方形/長方形 22">
            <a:extLst>
              <a:ext uri="{FF2B5EF4-FFF2-40B4-BE49-F238E27FC236}">
                <a16:creationId xmlns:a16="http://schemas.microsoft.com/office/drawing/2014/main" id="{38D6988D-1320-47AD-8840-EA7A46D0844C}"/>
              </a:ext>
            </a:extLst>
          </p:cNvPr>
          <p:cNvSpPr/>
          <p:nvPr/>
        </p:nvSpPr>
        <p:spPr>
          <a:xfrm>
            <a:off x="-20067" y="123059"/>
            <a:ext cx="9144000" cy="492443"/>
          </a:xfrm>
          <a:prstGeom prst="rect">
            <a:avLst/>
          </a:prstGeom>
        </p:spPr>
        <p:txBody>
          <a:bodyPr wrap="square">
            <a:spAutoFit/>
          </a:bodyPr>
          <a:lstStyle/>
          <a:p>
            <a:pPr algn="ctr"/>
            <a:r>
              <a:rPr lang="en-US" altLang="ja-JP" sz="2600" b="1"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rPr>
              <a:t>3</a:t>
            </a:r>
            <a:r>
              <a:rPr lang="ja-JP" altLang="en-US" sz="2600" b="1"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rPr>
              <a:t>次元点群取得③　</a:t>
            </a:r>
            <a:r>
              <a:rPr lang="en-US" altLang="ja-JP" sz="2600" b="1"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rPr>
              <a:t>MMS</a:t>
            </a:r>
            <a:r>
              <a:rPr lang="ja-JP" altLang="en-US" sz="2600" b="1"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rPr>
              <a:t>（モービルマッピングシステム）</a:t>
            </a:r>
          </a:p>
        </p:txBody>
      </p:sp>
    </p:spTree>
    <p:extLst>
      <p:ext uri="{BB962C8B-B14F-4D97-AF65-F5344CB8AC3E}">
        <p14:creationId xmlns:p14="http://schemas.microsoft.com/office/powerpoint/2010/main" val="4536924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テキスト ボックス 17">
            <a:extLst>
              <a:ext uri="{FF2B5EF4-FFF2-40B4-BE49-F238E27FC236}">
                <a16:creationId xmlns:a16="http://schemas.microsoft.com/office/drawing/2014/main" id="{4DBB553D-D2C1-44E3-9416-EDF428A07579}"/>
              </a:ext>
            </a:extLst>
          </p:cNvPr>
          <p:cNvSpPr txBox="1"/>
          <p:nvPr/>
        </p:nvSpPr>
        <p:spPr>
          <a:xfrm>
            <a:off x="0" y="2413337"/>
            <a:ext cx="9144000" cy="1015663"/>
          </a:xfrm>
          <a:prstGeom prst="rect">
            <a:avLst/>
          </a:prstGeom>
          <a:noFill/>
        </p:spPr>
        <p:txBody>
          <a:bodyPr wrap="square" rtlCol="0">
            <a:spAutoFit/>
          </a:bodyPr>
          <a:lstStyle/>
          <a:p>
            <a:pPr lvl="0" algn="ctr"/>
            <a:r>
              <a:rPr kumimoji="1" lang="ja-JP" altLang="en-US" sz="6000" b="1" dirty="0">
                <a:solidFill>
                  <a:prstClr val="black"/>
                </a:solidFill>
                <a:latin typeface="メイリオ" panose="020B0604030504040204" pitchFamily="50" charset="-128"/>
                <a:ea typeface="メイリオ" panose="020B0604030504040204" pitchFamily="50" charset="-128"/>
              </a:rPr>
              <a:t>製品概要</a:t>
            </a:r>
            <a:endParaRPr kumimoji="1" lang="en-US" altLang="ja-JP" sz="6000" b="1" dirty="0">
              <a:solidFill>
                <a:prstClr val="black"/>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358386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50" name="グループ化 1">
            <a:extLst>
              <a:ext uri="{FF2B5EF4-FFF2-40B4-BE49-F238E27FC236}">
                <a16:creationId xmlns:a16="http://schemas.microsoft.com/office/drawing/2014/main" id="{C71DD994-B3B7-43C6-BEFB-1A8340205858}"/>
              </a:ext>
            </a:extLst>
          </p:cNvPr>
          <p:cNvGrpSpPr>
            <a:grpSpLocks/>
          </p:cNvGrpSpPr>
          <p:nvPr/>
        </p:nvGrpSpPr>
        <p:grpSpPr bwMode="auto">
          <a:xfrm>
            <a:off x="180672" y="751658"/>
            <a:ext cx="8676183" cy="1130300"/>
            <a:chOff x="735136" y="1752502"/>
            <a:chExt cx="6147119" cy="707137"/>
          </a:xfrm>
        </p:grpSpPr>
        <p:pic>
          <p:nvPicPr>
            <p:cNvPr id="27658" name="図 2">
              <a:extLst>
                <a:ext uri="{FF2B5EF4-FFF2-40B4-BE49-F238E27FC236}">
                  <a16:creationId xmlns:a16="http://schemas.microsoft.com/office/drawing/2014/main" id="{AD4F5857-AF53-4C81-BA2C-ADC48B5E29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7818" y="1752502"/>
              <a:ext cx="2694437" cy="70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図 3">
              <a:extLst>
                <a:ext uri="{FF2B5EF4-FFF2-40B4-BE49-F238E27FC236}">
                  <a16:creationId xmlns:a16="http://schemas.microsoft.com/office/drawing/2014/main" id="{CB04F5F4-0E77-49CD-8FC0-AFC1B95D92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136" y="1752936"/>
              <a:ext cx="3934976" cy="691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7652" name="図 5">
            <a:extLst>
              <a:ext uri="{FF2B5EF4-FFF2-40B4-BE49-F238E27FC236}">
                <a16:creationId xmlns:a16="http://schemas.microsoft.com/office/drawing/2014/main" id="{36A35757-9A83-4F22-86C2-90B54F08B3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672" y="2248721"/>
            <a:ext cx="3016554" cy="192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図 6">
            <a:extLst>
              <a:ext uri="{FF2B5EF4-FFF2-40B4-BE49-F238E27FC236}">
                <a16:creationId xmlns:a16="http://schemas.microsoft.com/office/drawing/2014/main" id="{058FB256-3F5D-4D1C-A7BA-C4B099A8E8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10332" y="2213204"/>
            <a:ext cx="2780317" cy="1884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図 7">
            <a:extLst>
              <a:ext uri="{FF2B5EF4-FFF2-40B4-BE49-F238E27FC236}">
                <a16:creationId xmlns:a16="http://schemas.microsoft.com/office/drawing/2014/main" id="{7D9CD887-1D0C-487F-8733-80DA37AFF2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8046" y="2213204"/>
            <a:ext cx="2676242" cy="2000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図 8">
            <a:extLst>
              <a:ext uri="{FF2B5EF4-FFF2-40B4-BE49-F238E27FC236}">
                <a16:creationId xmlns:a16="http://schemas.microsoft.com/office/drawing/2014/main" id="{7DD3126C-F6A7-4CE1-8767-A7D92466FD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48804" y="4208881"/>
            <a:ext cx="3034726" cy="2190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図 9">
            <a:extLst>
              <a:ext uri="{FF2B5EF4-FFF2-40B4-BE49-F238E27FC236}">
                <a16:creationId xmlns:a16="http://schemas.microsoft.com/office/drawing/2014/main" id="{798D3AD3-4CC0-411E-89AC-0727733454F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07799" y="4269375"/>
            <a:ext cx="2682850" cy="2188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図 10">
            <a:extLst>
              <a:ext uri="{FF2B5EF4-FFF2-40B4-BE49-F238E27FC236}">
                <a16:creationId xmlns:a16="http://schemas.microsoft.com/office/drawing/2014/main" id="{55545DC0-921F-43D5-8489-37E1C26AF9B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6644" y="4342286"/>
            <a:ext cx="2671286" cy="2109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テキスト ボックス 1">
            <a:extLst>
              <a:ext uri="{FF2B5EF4-FFF2-40B4-BE49-F238E27FC236}">
                <a16:creationId xmlns:a16="http://schemas.microsoft.com/office/drawing/2014/main" id="{E261F62E-4F4F-49E5-9E19-FBD385B5D962}"/>
              </a:ext>
            </a:extLst>
          </p:cNvPr>
          <p:cNvSpPr txBox="1">
            <a:spLocks noChangeArrowheads="1"/>
          </p:cNvSpPr>
          <p:nvPr/>
        </p:nvSpPr>
        <p:spPr bwMode="auto">
          <a:xfrm>
            <a:off x="0" y="114299"/>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r>
              <a:rPr lang="ja-JP" altLang="en-US" sz="2400" dirty="0">
                <a:solidFill>
                  <a:schemeClr val="bg1"/>
                </a:solidFill>
                <a:latin typeface="メイリオ" panose="020B0604030504040204" pitchFamily="50" charset="-128"/>
                <a:ea typeface="メイリオ" panose="020B0604030504040204" pitchFamily="50" charset="-128"/>
              </a:rPr>
              <a:t>　　　</a:t>
            </a:r>
            <a:r>
              <a:rPr lang="ja-JP" altLang="en-US" sz="2400" b="1" dirty="0">
                <a:solidFill>
                  <a:schemeClr val="bg1"/>
                </a:solidFill>
                <a:latin typeface="メイリオ" panose="020B0604030504040204" pitchFamily="50" charset="-128"/>
                <a:ea typeface="メイリオ" panose="020B0604030504040204" pitchFamily="50" charset="-128"/>
              </a:rPr>
              <a:t>物体自動認識＆点群のグループ化　</a:t>
            </a:r>
            <a:endParaRPr lang="en-US" altLang="ja-JP" sz="2400" b="1" dirty="0">
              <a:solidFill>
                <a:schemeClr val="bg1"/>
              </a:solidFill>
              <a:latin typeface="メイリオ" panose="020B0604030504040204" pitchFamily="50" charset="-128"/>
              <a:ea typeface="メイリオ" panose="020B0604030504040204" pitchFamily="50" charset="-128"/>
            </a:endParaRPr>
          </a:p>
        </p:txBody>
      </p:sp>
      <p:sp>
        <p:nvSpPr>
          <p:cNvPr id="13" name="テキスト ボックス 12">
            <a:extLst>
              <a:ext uri="{FF2B5EF4-FFF2-40B4-BE49-F238E27FC236}">
                <a16:creationId xmlns:a16="http://schemas.microsoft.com/office/drawing/2014/main" id="{76DFB505-8D16-4FA6-95A3-7714839556C8}"/>
              </a:ext>
            </a:extLst>
          </p:cNvPr>
          <p:cNvSpPr txBox="1"/>
          <p:nvPr/>
        </p:nvSpPr>
        <p:spPr>
          <a:xfrm>
            <a:off x="6011863" y="714943"/>
            <a:ext cx="1816100" cy="369887"/>
          </a:xfrm>
          <a:prstGeom prst="rect">
            <a:avLst/>
          </a:prstGeom>
          <a:gradFill>
            <a:gsLst>
              <a:gs pos="20350">
                <a:srgbClr val="A2B2DD"/>
              </a:gs>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gradFill>
        </p:spPr>
        <p:style>
          <a:lnRef idx="1">
            <a:schemeClr val="accent1"/>
          </a:lnRef>
          <a:fillRef idx="2">
            <a:schemeClr val="accent1"/>
          </a:fillRef>
          <a:effectRef idx="1">
            <a:schemeClr val="accent1"/>
          </a:effectRef>
          <a:fontRef idx="minor">
            <a:schemeClr val="dk1"/>
          </a:fontRef>
        </p:style>
        <p:txBody>
          <a:bodyPr>
            <a:spAutoFit/>
          </a:bodyPr>
          <a:lstStyle/>
          <a:p>
            <a:pPr algn="ctr" eaLnBrk="1" fontAlgn="auto" hangingPunct="1">
              <a:spcBef>
                <a:spcPts val="0"/>
              </a:spcBef>
              <a:spcAft>
                <a:spcPts val="0"/>
              </a:spcAft>
              <a:defRPr/>
            </a:pPr>
            <a:r>
              <a:rPr lang="ja-JP" altLang="en-US" dirty="0">
                <a:solidFill>
                  <a:prstClr val="black"/>
                </a:solidFill>
                <a:latin typeface="メイリオ" panose="020B0604030504040204" pitchFamily="50" charset="-128"/>
                <a:ea typeface="メイリオ" panose="020B0604030504040204" pitchFamily="50" charset="-128"/>
              </a:rPr>
              <a:t>グループ分け</a:t>
            </a:r>
          </a:p>
        </p:txBody>
      </p:sp>
      <p:pic>
        <p:nvPicPr>
          <p:cNvPr id="28676" name="図 16">
            <a:extLst>
              <a:ext uri="{FF2B5EF4-FFF2-40B4-BE49-F238E27FC236}">
                <a16:creationId xmlns:a16="http://schemas.microsoft.com/office/drawing/2014/main" id="{6E0638EB-028D-4756-B219-B026958C8F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1" y="1209994"/>
            <a:ext cx="4475162" cy="2267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図 17">
            <a:extLst>
              <a:ext uri="{FF2B5EF4-FFF2-40B4-BE49-F238E27FC236}">
                <a16:creationId xmlns:a16="http://schemas.microsoft.com/office/drawing/2014/main" id="{4DE56186-85DD-4E9B-B46B-ABE83ABDC2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38" y="4153709"/>
            <a:ext cx="4395788" cy="2267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テキスト ボックス 18">
            <a:extLst>
              <a:ext uri="{FF2B5EF4-FFF2-40B4-BE49-F238E27FC236}">
                <a16:creationId xmlns:a16="http://schemas.microsoft.com/office/drawing/2014/main" id="{9DE57400-0B64-42BE-82DA-EF9328293A90}"/>
              </a:ext>
            </a:extLst>
          </p:cNvPr>
          <p:cNvSpPr txBox="1"/>
          <p:nvPr/>
        </p:nvSpPr>
        <p:spPr>
          <a:xfrm>
            <a:off x="1403350" y="721293"/>
            <a:ext cx="1728788" cy="369887"/>
          </a:xfrm>
          <a:prstGeom prst="rect">
            <a:avLst/>
          </a:prstGeom>
          <a:gradFill>
            <a:gsLst>
              <a:gs pos="27450">
                <a:srgbClr val="A0B0DC"/>
              </a:gs>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gradFill>
        </p:spPr>
        <p:style>
          <a:lnRef idx="1">
            <a:schemeClr val="accent1"/>
          </a:lnRef>
          <a:fillRef idx="2">
            <a:schemeClr val="accent1"/>
          </a:fillRef>
          <a:effectRef idx="1">
            <a:schemeClr val="accent1"/>
          </a:effectRef>
          <a:fontRef idx="minor">
            <a:schemeClr val="dk1"/>
          </a:fontRef>
        </p:style>
        <p:txBody>
          <a:bodyPr>
            <a:spAutoFit/>
          </a:bodyPr>
          <a:lstStyle/>
          <a:p>
            <a:pPr algn="ctr" eaLnBrk="1" fontAlgn="auto" hangingPunct="1">
              <a:spcBef>
                <a:spcPts val="0"/>
              </a:spcBef>
              <a:spcAft>
                <a:spcPts val="0"/>
              </a:spcAft>
              <a:defRPr/>
            </a:pPr>
            <a:r>
              <a:rPr lang="ja-JP" altLang="en-US" dirty="0">
                <a:solidFill>
                  <a:prstClr val="black"/>
                </a:solidFill>
                <a:latin typeface="メイリオ" panose="020B0604030504040204" pitchFamily="50" charset="-128"/>
                <a:ea typeface="メイリオ" panose="020B0604030504040204" pitchFamily="50" charset="-128"/>
              </a:rPr>
              <a:t>物体自動認識</a:t>
            </a:r>
          </a:p>
        </p:txBody>
      </p:sp>
      <p:sp>
        <p:nvSpPr>
          <p:cNvPr id="21" name="テキスト ボックス 20">
            <a:extLst>
              <a:ext uri="{FF2B5EF4-FFF2-40B4-BE49-F238E27FC236}">
                <a16:creationId xmlns:a16="http://schemas.microsoft.com/office/drawing/2014/main" id="{F27F7301-F39B-4340-AB49-657C1FE33C08}"/>
              </a:ext>
            </a:extLst>
          </p:cNvPr>
          <p:cNvSpPr txBox="1"/>
          <p:nvPr/>
        </p:nvSpPr>
        <p:spPr>
          <a:xfrm>
            <a:off x="823888" y="3624806"/>
            <a:ext cx="3524251" cy="353943"/>
          </a:xfrm>
          <a:prstGeom prst="rect">
            <a:avLst/>
          </a:prstGeom>
          <a:noFill/>
        </p:spPr>
        <p:txBody>
          <a:bodyPr wrap="square">
            <a:spAutoFit/>
          </a:bodyPr>
          <a:lstStyle/>
          <a:p>
            <a:pPr algn="ctr" eaLnBrk="1" fontAlgn="auto" hangingPunct="1">
              <a:spcBef>
                <a:spcPts val="0"/>
              </a:spcBef>
              <a:spcAft>
                <a:spcPts val="0"/>
              </a:spcAft>
              <a:defRPr/>
            </a:pPr>
            <a:r>
              <a:rPr lang="ja-JP" altLang="en-US" sz="1700" dirty="0">
                <a:solidFill>
                  <a:srgbClr val="FF0000"/>
                </a:solidFill>
                <a:latin typeface="メイリオ" panose="020B0604030504040204" pitchFamily="50" charset="-128"/>
                <a:ea typeface="メイリオ" panose="020B0604030504040204" pitchFamily="50" charset="-128"/>
              </a:rPr>
              <a:t>ワンクリックで物体の形状を認識</a:t>
            </a:r>
          </a:p>
        </p:txBody>
      </p:sp>
      <p:sp>
        <p:nvSpPr>
          <p:cNvPr id="15" name="下矢印 1">
            <a:extLst>
              <a:ext uri="{FF2B5EF4-FFF2-40B4-BE49-F238E27FC236}">
                <a16:creationId xmlns:a16="http://schemas.microsoft.com/office/drawing/2014/main" id="{B1EEBDB7-33BF-495B-A1E3-E6DAE298BF11}"/>
              </a:ext>
            </a:extLst>
          </p:cNvPr>
          <p:cNvSpPr/>
          <p:nvPr/>
        </p:nvSpPr>
        <p:spPr>
          <a:xfrm>
            <a:off x="273006" y="3529996"/>
            <a:ext cx="549275" cy="6143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solidFill>
                <a:prstClr val="white"/>
              </a:solidFill>
              <a:latin typeface="メイリオ" panose="020B0604030504040204" pitchFamily="50" charset="-128"/>
              <a:ea typeface="メイリオ" panose="020B0604030504040204" pitchFamily="50" charset="-128"/>
            </a:endParaRPr>
          </a:p>
        </p:txBody>
      </p:sp>
      <p:pic>
        <p:nvPicPr>
          <p:cNvPr id="28681" name="図 22">
            <a:extLst>
              <a:ext uri="{FF2B5EF4-FFF2-40B4-BE49-F238E27FC236}">
                <a16:creationId xmlns:a16="http://schemas.microsoft.com/office/drawing/2014/main" id="{9EA18A3E-1FAC-4BEB-AE2A-15E960013D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1863" y="1182010"/>
            <a:ext cx="4070350" cy="2222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2" name="図 24">
            <a:extLst>
              <a:ext uri="{FF2B5EF4-FFF2-40B4-BE49-F238E27FC236}">
                <a16:creationId xmlns:a16="http://schemas.microsoft.com/office/drawing/2014/main" id="{A1DCE824-D62D-44A2-9219-57DB44BE50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7080" y="4234315"/>
            <a:ext cx="4232295" cy="2138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3" name="テキスト ボックス 25">
            <a:extLst>
              <a:ext uri="{FF2B5EF4-FFF2-40B4-BE49-F238E27FC236}">
                <a16:creationId xmlns:a16="http://schemas.microsoft.com/office/drawing/2014/main" id="{5AB92E5C-13A9-4A3D-897E-3747884CC0BC}"/>
              </a:ext>
            </a:extLst>
          </p:cNvPr>
          <p:cNvSpPr txBox="1">
            <a:spLocks noChangeArrowheads="1"/>
          </p:cNvSpPr>
          <p:nvPr/>
        </p:nvSpPr>
        <p:spPr bwMode="auto">
          <a:xfrm>
            <a:off x="4281531" y="3544789"/>
            <a:ext cx="45894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r>
              <a:rPr lang="ja-JP" altLang="en-US" sz="1600" dirty="0">
                <a:solidFill>
                  <a:srgbClr val="000000"/>
                </a:solidFill>
                <a:latin typeface="メイリオ" panose="020B0604030504040204" pitchFamily="50" charset="-128"/>
                <a:ea typeface="メイリオ" panose="020B0604030504040204" pitchFamily="50" charset="-128"/>
              </a:rPr>
              <a:t>人、街灯、看板で分類し抽出します。</a:t>
            </a:r>
            <a:endParaRPr lang="en-US" altLang="ja-JP" sz="1600" dirty="0">
              <a:solidFill>
                <a:srgbClr val="000000"/>
              </a:solidFill>
              <a:latin typeface="メイリオ" panose="020B0604030504040204" pitchFamily="50" charset="-128"/>
              <a:ea typeface="メイリオ" panose="020B0604030504040204" pitchFamily="50" charset="-128"/>
            </a:endParaRPr>
          </a:p>
          <a:p>
            <a:pPr algn="ctr" eaLnBrk="1" hangingPunct="1"/>
            <a:r>
              <a:rPr lang="ja-JP" altLang="en-US" sz="1600" dirty="0">
                <a:solidFill>
                  <a:srgbClr val="FF0000"/>
                </a:solidFill>
                <a:latin typeface="メイリオ" panose="020B0604030504040204" pitchFamily="50" charset="-128"/>
                <a:ea typeface="メイリオ" panose="020B0604030504040204" pitchFamily="50" charset="-128"/>
              </a:rPr>
              <a:t>グループ単位での出力も可能です。</a:t>
            </a:r>
            <a:r>
              <a:rPr lang="ja-JP" altLang="en-US" sz="1600" dirty="0">
                <a:solidFill>
                  <a:srgbClr val="000000"/>
                </a:solidFill>
                <a:latin typeface="メイリオ" panose="020B0604030504040204" pitchFamily="50" charset="-128"/>
                <a:ea typeface="メイリオ" panose="020B0604030504040204" pitchFamily="50" charset="-128"/>
              </a:rPr>
              <a:t>　</a:t>
            </a:r>
            <a:endParaRPr lang="en-US" altLang="ja-JP" sz="1600" dirty="0">
              <a:solidFill>
                <a:srgbClr val="000000"/>
              </a:solidFill>
              <a:latin typeface="メイリオ" panose="020B0604030504040204" pitchFamily="50" charset="-128"/>
              <a:ea typeface="メイリオ" panose="020B0604030504040204" pitchFamily="50" charset="-128"/>
            </a:endParaRPr>
          </a:p>
        </p:txBody>
      </p:sp>
      <p:sp>
        <p:nvSpPr>
          <p:cNvPr id="24" name="下矢印 1">
            <a:extLst>
              <a:ext uri="{FF2B5EF4-FFF2-40B4-BE49-F238E27FC236}">
                <a16:creationId xmlns:a16="http://schemas.microsoft.com/office/drawing/2014/main" id="{B94A5E7D-0405-455A-BA6E-F3794CAEEDE3}"/>
              </a:ext>
            </a:extLst>
          </p:cNvPr>
          <p:cNvSpPr/>
          <p:nvPr/>
        </p:nvSpPr>
        <p:spPr>
          <a:xfrm>
            <a:off x="8262938" y="3773771"/>
            <a:ext cx="549275" cy="6143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solidFill>
                <a:prstClr val="white"/>
              </a:solidFill>
              <a:latin typeface="メイリオ" panose="020B0604030504040204" pitchFamily="50" charset="-128"/>
              <a:ea typeface="メイリオ" panose="020B0604030504040204" pitchFamily="50" charset="-128"/>
            </a:endParaRPr>
          </a:p>
        </p:txBody>
      </p:sp>
    </p:spTree>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2316</Words>
  <Application>Microsoft Office PowerPoint</Application>
  <PresentationFormat>画面に合わせる (4:3)</PresentationFormat>
  <Paragraphs>257</Paragraphs>
  <Slides>37</Slides>
  <Notes>18</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37</vt:i4>
      </vt:variant>
    </vt:vector>
  </HeadingPairs>
  <TitlesOfParts>
    <vt:vector size="44" baseType="lpstr">
      <vt:lpstr>メイリオ</vt:lpstr>
      <vt:lpstr>游ゴシック</vt:lpstr>
      <vt:lpstr>Arial</vt:lpstr>
      <vt:lpstr>Calibri</vt:lpstr>
      <vt:lpstr>Calibri Light</vt:lpstr>
      <vt:lpstr>Wingdings</vt:lpstr>
      <vt:lpstr>Office テーマ</vt:lpstr>
      <vt:lpstr>大規模点群高速編集ツール ＷｉｎｇＥａｒｔｈ のご紹介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エッジ抽出・表示</vt:lpstr>
      <vt:lpstr>PowerPoint プレゼンテーション</vt:lpstr>
      <vt:lpstr>土量算出</vt:lpstr>
      <vt:lpstr>注釈機能（コメント登録、距離表示、面積表示）</vt:lpstr>
      <vt:lpstr>PowerPoint プレゼンテーション</vt:lpstr>
      <vt:lpstr>PowerPoint プレゼンテーション</vt:lpstr>
      <vt:lpstr>災害復旧・土砂災害の流出土量算出</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森林調査業者向け</vt:lpstr>
      <vt:lpstr>PowerPoint プレゼンテーション</vt:lpstr>
      <vt:lpstr>PowerPoint プレゼンテーション</vt:lpstr>
      <vt:lpstr>PowerPoint プレゼンテーション</vt:lpstr>
      <vt:lpstr>電線類の地中化へ向けたシミュレーション</vt:lpstr>
      <vt:lpstr>砂防ダム　堤体設置シミュレーション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p:lastModifiedBy/>
  <cp:revision>1</cp:revision>
  <dcterms:created xsi:type="dcterms:W3CDTF">2020-10-01T04:38:51Z</dcterms:created>
  <dcterms:modified xsi:type="dcterms:W3CDTF">2020-10-01T04:39:54Z</dcterms:modified>
</cp:coreProperties>
</file>