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5"/>
  </p:notesMasterIdLst>
  <p:handoutMasterIdLst>
    <p:handoutMasterId r:id="rId36"/>
  </p:handoutMasterIdLst>
  <p:sldIdLst>
    <p:sldId id="332" r:id="rId2"/>
    <p:sldId id="316" r:id="rId3"/>
    <p:sldId id="294" r:id="rId4"/>
    <p:sldId id="317" r:id="rId5"/>
    <p:sldId id="297" r:id="rId6"/>
    <p:sldId id="295" r:id="rId7"/>
    <p:sldId id="338" r:id="rId8"/>
    <p:sldId id="298" r:id="rId9"/>
    <p:sldId id="304" r:id="rId10"/>
    <p:sldId id="329" r:id="rId11"/>
    <p:sldId id="319" r:id="rId12"/>
    <p:sldId id="320" r:id="rId13"/>
    <p:sldId id="321" r:id="rId14"/>
    <p:sldId id="322" r:id="rId15"/>
    <p:sldId id="305" r:id="rId16"/>
    <p:sldId id="345" r:id="rId17"/>
    <p:sldId id="336" r:id="rId18"/>
    <p:sldId id="308" r:id="rId19"/>
    <p:sldId id="342" r:id="rId20"/>
    <p:sldId id="309" r:id="rId21"/>
    <p:sldId id="339" r:id="rId22"/>
    <p:sldId id="335" r:id="rId23"/>
    <p:sldId id="334" r:id="rId24"/>
    <p:sldId id="343" r:id="rId25"/>
    <p:sldId id="340" r:id="rId26"/>
    <p:sldId id="341" r:id="rId27"/>
    <p:sldId id="344" r:id="rId28"/>
    <p:sldId id="323" r:id="rId29"/>
    <p:sldId id="325" r:id="rId30"/>
    <p:sldId id="347" r:id="rId31"/>
    <p:sldId id="330" r:id="rId32"/>
    <p:sldId id="326" r:id="rId33"/>
    <p:sldId id="315" r:id="rId3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o" initials="i" lastIdx="2" clrIdx="0">
    <p:extLst>
      <p:ext uri="{19B8F6BF-5375-455C-9EA6-DF929625EA0E}">
        <p15:presenceInfo xmlns:p15="http://schemas.microsoft.com/office/powerpoint/2012/main" userId="i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38" autoAdjust="0"/>
  </p:normalViewPr>
  <p:slideViewPr>
    <p:cSldViewPr>
      <p:cViewPr varScale="1">
        <p:scale>
          <a:sx n="108" d="100"/>
          <a:sy n="108" d="100"/>
        </p:scale>
        <p:origin x="1344" y="11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4014" y="120"/>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1"/>
            <a:ext cx="2949575" cy="496888"/>
          </a:xfrm>
          <a:prstGeom prst="rect">
            <a:avLst/>
          </a:prstGeom>
        </p:spPr>
        <p:txBody>
          <a:bodyPr vert="horz" lIns="91429" tIns="45715" rIns="91429" bIns="45715" rtlCol="0"/>
          <a:lstStyle>
            <a:lvl1pPr algn="l">
              <a:defRPr sz="1200"/>
            </a:lvl1pPr>
          </a:lstStyle>
          <a:p>
            <a:endParaRPr kumimoji="1" lang="ja-JP" altLang="en-US"/>
          </a:p>
        </p:txBody>
      </p:sp>
      <p:sp>
        <p:nvSpPr>
          <p:cNvPr id="3" name="日付プレースホルダ 2"/>
          <p:cNvSpPr>
            <a:spLocks noGrp="1"/>
          </p:cNvSpPr>
          <p:nvPr>
            <p:ph type="dt" idx="1"/>
          </p:nvPr>
        </p:nvSpPr>
        <p:spPr>
          <a:xfrm>
            <a:off x="3856041" y="1"/>
            <a:ext cx="2949575" cy="496888"/>
          </a:xfrm>
          <a:prstGeom prst="rect">
            <a:avLst/>
          </a:prstGeom>
        </p:spPr>
        <p:txBody>
          <a:bodyPr vert="horz" lIns="91429" tIns="45715" rIns="91429" bIns="45715" rtlCol="0"/>
          <a:lstStyle>
            <a:lvl1pPr algn="r">
              <a:defRPr sz="1200"/>
            </a:lvl1pPr>
          </a:lstStyle>
          <a:p>
            <a:fld id="{9DFA2F50-4C6B-41D3-94C9-DF8067F67490}" type="datetimeFigureOut">
              <a:rPr kumimoji="1" lang="ja-JP" altLang="en-US" smtClean="0"/>
              <a:pPr/>
              <a:t>2020/9/14</a:t>
            </a:fld>
            <a:endParaRPr kumimoji="1" lang="ja-JP" altLang="en-US"/>
          </a:p>
        </p:txBody>
      </p:sp>
      <p:sp>
        <p:nvSpPr>
          <p:cNvPr id="4" name="スライド イメージ プレースホルダ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29" tIns="45715" rIns="91429" bIns="45715" rtlCol="0" anchor="ctr"/>
          <a:lstStyle/>
          <a:p>
            <a:endParaRPr lang="ja-JP" altLang="en-US"/>
          </a:p>
        </p:txBody>
      </p:sp>
      <p:sp>
        <p:nvSpPr>
          <p:cNvPr id="5" name="ノート プレースホルダ 4"/>
          <p:cNvSpPr>
            <a:spLocks noGrp="1"/>
          </p:cNvSpPr>
          <p:nvPr>
            <p:ph type="body" sz="quarter" idx="3"/>
          </p:nvPr>
        </p:nvSpPr>
        <p:spPr>
          <a:xfrm>
            <a:off x="681041" y="4721227"/>
            <a:ext cx="5445125" cy="4471988"/>
          </a:xfrm>
          <a:prstGeom prst="rect">
            <a:avLst/>
          </a:prstGeom>
        </p:spPr>
        <p:txBody>
          <a:bodyPr vert="horz" lIns="91429" tIns="45715" rIns="91429" bIns="45715"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3" y="9440866"/>
            <a:ext cx="2949575" cy="496887"/>
          </a:xfrm>
          <a:prstGeom prst="rect">
            <a:avLst/>
          </a:prstGeom>
        </p:spPr>
        <p:txBody>
          <a:bodyPr vert="horz" lIns="91429" tIns="45715" rIns="91429" bIns="4571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6041" y="9440866"/>
            <a:ext cx="2949575" cy="496887"/>
          </a:xfrm>
          <a:prstGeom prst="rect">
            <a:avLst/>
          </a:prstGeom>
        </p:spPr>
        <p:txBody>
          <a:bodyPr vert="horz" lIns="91429" tIns="45715" rIns="91429" bIns="45715" rtlCol="0" anchor="b"/>
          <a:lstStyle>
            <a:lvl1pPr algn="r">
              <a:defRPr sz="1200"/>
            </a:lvl1pPr>
          </a:lstStyle>
          <a:p>
            <a:fld id="{094EDEE2-1969-4B13-B837-4356D95E699E}"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私からは、</a:t>
            </a:r>
            <a:r>
              <a:rPr lang="ja-JP" altLang="en-US" dirty="0"/>
              <a:t>切土</a:t>
            </a:r>
            <a:r>
              <a:rPr kumimoji="1" lang="ja-JP" altLang="en-US" dirty="0"/>
              <a:t>補強土工法のＲＢＰウォール工法の紹介させていただきます。</a:t>
            </a:r>
            <a:endParaRPr kumimoji="1" lang="en-US" altLang="ja-JP" dirty="0"/>
          </a:p>
          <a:p>
            <a:endParaRPr lang="en-US" altLang="ja-JP" dirty="0"/>
          </a:p>
          <a:p>
            <a:r>
              <a:rPr kumimoji="1" lang="ja-JP" altLang="en-US" dirty="0"/>
              <a:t>こちらは完成の写真です。</a:t>
            </a:r>
            <a:endParaRPr kumimoji="1" lang="en-US" altLang="ja-JP" dirty="0"/>
          </a:p>
          <a:p>
            <a:endParaRPr lang="en-US" altLang="ja-JP" dirty="0"/>
          </a:p>
          <a:p>
            <a:endParaRPr kumimoji="1" lang="en-US"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施工フローの説明です。</a:t>
            </a:r>
            <a:endParaRPr kumimoji="1" lang="en-US" altLang="ja-JP" dirty="0"/>
          </a:p>
          <a:p>
            <a:endParaRPr lang="en-US" altLang="ja-JP" dirty="0"/>
          </a:p>
          <a:p>
            <a:r>
              <a:rPr kumimoji="1" lang="ja-JP" altLang="en-US" dirty="0"/>
              <a:t>現地状況の確認を行い施工計画を作成します。</a:t>
            </a:r>
            <a:endParaRPr kumimoji="1" lang="en-US" altLang="ja-JP" dirty="0"/>
          </a:p>
          <a:p>
            <a:endParaRPr lang="en-US" altLang="ja-JP" dirty="0"/>
          </a:p>
          <a:p>
            <a:r>
              <a:rPr kumimoji="1" lang="ja-JP" altLang="en-US" dirty="0"/>
              <a:t>フローの左側、資材・製品の承認を得て、製作工場の選定を行い製作します。</a:t>
            </a:r>
            <a:endParaRPr kumimoji="1" lang="en-US" altLang="ja-JP" dirty="0"/>
          </a:p>
          <a:p>
            <a:endParaRPr lang="en-US" altLang="ja-JP" dirty="0"/>
          </a:p>
          <a:p>
            <a:r>
              <a:rPr kumimoji="1" lang="ja-JP" altLang="en-US" dirty="0"/>
              <a:t>右側の現場については、この後に詳細に説明を行います。</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施工手順を説明します。</a:t>
            </a:r>
            <a:endParaRPr kumimoji="1" lang="en-US" altLang="ja-JP" dirty="0"/>
          </a:p>
          <a:p>
            <a:endParaRPr lang="en-US" altLang="ja-JP" b="1" dirty="0">
              <a:latin typeface="+mn-ea"/>
            </a:endParaRPr>
          </a:p>
          <a:p>
            <a:r>
              <a:rPr kumimoji="1" lang="ja-JP" altLang="en-US" dirty="0">
                <a:latin typeface="+mn-ea"/>
              </a:rPr>
              <a:t>１</a:t>
            </a:r>
            <a:r>
              <a:rPr kumimoji="1" lang="en-US" altLang="ja-JP" dirty="0">
                <a:latin typeface="+mn-ea"/>
              </a:rPr>
              <a:t>.</a:t>
            </a:r>
            <a:r>
              <a:rPr lang="ja-JP" altLang="en-US" dirty="0">
                <a:latin typeface="+mn-ea"/>
              </a:rPr>
              <a:t>掘削・法面整形・仮基盤設置</a:t>
            </a:r>
            <a:endParaRPr lang="en-US" altLang="ja-JP" dirty="0">
              <a:latin typeface="+mn-ea"/>
            </a:endParaRPr>
          </a:p>
          <a:p>
            <a:endParaRPr lang="en-US" altLang="ja-JP" b="1" dirty="0">
              <a:latin typeface="+mn-ea"/>
            </a:endParaRPr>
          </a:p>
          <a:p>
            <a:r>
              <a:rPr lang="ja-JP" altLang="en-US" dirty="0"/>
              <a:t>　計画勾配でパネル１枚と、仮基盤分約１</a:t>
            </a:r>
            <a:r>
              <a:rPr lang="en-US" altLang="ja-JP" dirty="0"/>
              <a:t>.</a:t>
            </a:r>
            <a:r>
              <a:rPr lang="ja-JP" altLang="en-US" dirty="0"/>
              <a:t>３０ｍの高さまで掘削・法面整形を行う。</a:t>
            </a:r>
            <a:endParaRPr lang="en-US" altLang="ja-JP" dirty="0"/>
          </a:p>
          <a:p>
            <a:endParaRPr lang="en-US" altLang="ja-JP" b="1" dirty="0">
              <a:latin typeface="+mn-ea"/>
            </a:endParaRPr>
          </a:p>
          <a:p>
            <a:r>
              <a:rPr lang="ja-JP" altLang="en-US" dirty="0">
                <a:latin typeface="+mn-ea"/>
              </a:rPr>
              <a:t>２</a:t>
            </a:r>
            <a:r>
              <a:rPr kumimoji="1" lang="en-US" altLang="ja-JP" dirty="0">
                <a:latin typeface="+mn-ea"/>
              </a:rPr>
              <a:t>.</a:t>
            </a:r>
            <a:r>
              <a:rPr kumimoji="1" lang="ja-JP" altLang="en-US" dirty="0">
                <a:latin typeface="+mn-ea"/>
              </a:rPr>
              <a:t>プレキャストパネルの据付</a:t>
            </a:r>
          </a:p>
          <a:p>
            <a:endParaRPr lang="en-US" altLang="ja-JP" dirty="0"/>
          </a:p>
          <a:p>
            <a:r>
              <a:rPr lang="ja-JP" altLang="en-US" dirty="0"/>
              <a:t>　吊り金具を使用して、仮基礎上の所定位置にＲＢＰパネルを設置する。</a:t>
            </a:r>
          </a:p>
          <a:p>
            <a:pPr defTabSz="914292">
              <a:defRPr/>
            </a:pPr>
            <a:endParaRPr kumimoji="1" lang="ja-JP" altLang="en-US" b="1" dirty="0">
              <a:latin typeface="+mn-ea"/>
            </a:endParaRPr>
          </a:p>
          <a:p>
            <a:endParaRPr kumimoji="1" lang="en-US" altLang="ja-JP" dirty="0"/>
          </a:p>
          <a:p>
            <a:endParaRPr lang="en-US" altLang="ja-JP" dirty="0"/>
          </a:p>
          <a:p>
            <a:endParaRPr kumimoji="1" lang="ja-JP"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pPr defTabSz="914292">
              <a:defRPr/>
            </a:pPr>
            <a:r>
              <a:rPr kumimoji="1" lang="ja-JP" altLang="en-US" dirty="0">
                <a:latin typeface="+mn-ea"/>
              </a:rPr>
              <a:t>３</a:t>
            </a:r>
            <a:r>
              <a:rPr kumimoji="1" lang="en-US" altLang="ja-JP" dirty="0">
                <a:latin typeface="+mn-ea"/>
              </a:rPr>
              <a:t>.</a:t>
            </a:r>
            <a:r>
              <a:rPr lang="ja-JP" altLang="en-US" dirty="0">
                <a:latin typeface="+mn-ea"/>
              </a:rPr>
              <a:t>裏込モルタル注入</a:t>
            </a:r>
            <a:endParaRPr lang="en-US" altLang="ja-JP" dirty="0">
              <a:latin typeface="+mn-ea"/>
            </a:endParaRPr>
          </a:p>
          <a:p>
            <a:pPr defTabSz="914292">
              <a:defRPr/>
            </a:pPr>
            <a:endParaRPr lang="en-US" altLang="ja-JP" dirty="0">
              <a:latin typeface="+mn-ea"/>
            </a:endParaRPr>
          </a:p>
          <a:p>
            <a:pPr defTabSz="914292">
              <a:defRPr/>
            </a:pPr>
            <a:r>
              <a:rPr lang="ja-JP" altLang="en-US" dirty="0"/>
              <a:t>　ＲＢＰパネルと地山との間隙に裏込め注入を行う。</a:t>
            </a:r>
            <a:endParaRPr lang="en-US" altLang="ja-JP" dirty="0"/>
          </a:p>
          <a:p>
            <a:pPr defTabSz="914292">
              <a:defRPr/>
            </a:pPr>
            <a:endParaRPr lang="en-US" altLang="ja-JP" b="1" dirty="0">
              <a:latin typeface="+mn-ea"/>
            </a:endParaRPr>
          </a:p>
          <a:p>
            <a:pPr defTabSz="914292">
              <a:defRPr/>
            </a:pPr>
            <a:r>
              <a:rPr lang="ja-JP" altLang="en-US" dirty="0">
                <a:latin typeface="+mn-ea"/>
              </a:rPr>
              <a:t>４</a:t>
            </a:r>
            <a:r>
              <a:rPr lang="en-US" altLang="ja-JP" dirty="0">
                <a:latin typeface="+mn-ea"/>
              </a:rPr>
              <a:t>.</a:t>
            </a:r>
            <a:r>
              <a:rPr lang="ja-JP" altLang="en-US" dirty="0">
                <a:latin typeface="+mn-ea"/>
              </a:rPr>
              <a:t>補強材設置・グラウト注入</a:t>
            </a:r>
            <a:endParaRPr lang="en-US" altLang="ja-JP" dirty="0">
              <a:latin typeface="+mn-ea"/>
            </a:endParaRPr>
          </a:p>
          <a:p>
            <a:pPr defTabSz="914292">
              <a:defRPr/>
            </a:pPr>
            <a:endParaRPr lang="en-US" altLang="ja-JP" dirty="0">
              <a:latin typeface="+mn-ea"/>
            </a:endParaRPr>
          </a:p>
          <a:p>
            <a:pPr defTabSz="914292">
              <a:defRPr/>
            </a:pPr>
            <a:r>
              <a:rPr lang="ja-JP" altLang="en-US" dirty="0">
                <a:latin typeface="+mn-ea"/>
              </a:rPr>
              <a:t>　ロータリパーカッション削孔機で所定の位置まで削孔し、グラウト注入・補強材の</a:t>
            </a:r>
            <a:endParaRPr lang="en-US" altLang="ja-JP" dirty="0">
              <a:latin typeface="+mn-ea"/>
            </a:endParaRPr>
          </a:p>
          <a:p>
            <a:pPr defTabSz="914292">
              <a:defRPr/>
            </a:pPr>
            <a:endParaRPr lang="en-US" altLang="ja-JP" dirty="0">
              <a:latin typeface="+mn-ea"/>
            </a:endParaRPr>
          </a:p>
          <a:p>
            <a:pPr defTabSz="914292">
              <a:defRPr/>
            </a:pPr>
            <a:r>
              <a:rPr lang="ja-JP" altLang="en-US" dirty="0">
                <a:latin typeface="+mn-ea"/>
              </a:rPr>
              <a:t>　挿入を行います。</a:t>
            </a:r>
            <a:endParaRPr lang="en-US" altLang="ja-JP" dirty="0">
              <a:latin typeface="+mn-ea"/>
            </a:endParaRPr>
          </a:p>
          <a:p>
            <a:pPr defTabSz="914292">
              <a:defRPr/>
            </a:pPr>
            <a:endParaRPr lang="ja-JP" altLang="en-US" dirty="0"/>
          </a:p>
          <a:p>
            <a:pPr defTabSz="914292">
              <a:defRPr/>
            </a:pPr>
            <a:endParaRPr kumimoji="1" lang="ja-JP" altLang="en-US" b="1" dirty="0">
              <a:latin typeface="+mn-ea"/>
            </a:endParaRPr>
          </a:p>
          <a:p>
            <a:endParaRPr kumimoji="1" lang="ja-JP"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pPr defTabSz="914292">
              <a:defRPr/>
            </a:pPr>
            <a:r>
              <a:rPr kumimoji="1" lang="ja-JP" altLang="en-US" dirty="0"/>
              <a:t>５</a:t>
            </a:r>
            <a:r>
              <a:rPr kumimoji="1" lang="en-US" altLang="ja-JP" dirty="0"/>
              <a:t>.</a:t>
            </a:r>
            <a:r>
              <a:rPr kumimoji="1" lang="ja-JP" altLang="en-US" dirty="0"/>
              <a:t>補強材</a:t>
            </a:r>
            <a:r>
              <a:rPr lang="ja-JP" altLang="en-US" dirty="0"/>
              <a:t>頭部</a:t>
            </a:r>
            <a:r>
              <a:rPr kumimoji="1" lang="ja-JP" altLang="en-US" dirty="0"/>
              <a:t>定着</a:t>
            </a:r>
            <a:endParaRPr kumimoji="1" lang="en-US" altLang="ja-JP" dirty="0"/>
          </a:p>
          <a:p>
            <a:pPr defTabSz="914292">
              <a:defRPr/>
            </a:pPr>
            <a:endParaRPr lang="en-US" altLang="ja-JP" dirty="0"/>
          </a:p>
          <a:p>
            <a:pPr defTabSz="914292">
              <a:defRPr/>
            </a:pPr>
            <a:r>
              <a:rPr lang="ja-JP" altLang="en-US" dirty="0"/>
              <a:t>トルクレンチにより補強材頭部を定着し、その後キャッププレートを装着する。</a:t>
            </a:r>
          </a:p>
          <a:p>
            <a:endParaRPr kumimoji="1" lang="en-US" altLang="ja-JP" b="1" dirty="0"/>
          </a:p>
          <a:p>
            <a:r>
              <a:rPr kumimoji="1" lang="ja-JP" altLang="en-US" dirty="0"/>
              <a:t>６</a:t>
            </a:r>
            <a:r>
              <a:rPr kumimoji="1" lang="en-US" altLang="ja-JP" dirty="0"/>
              <a:t>.</a:t>
            </a:r>
            <a:r>
              <a:rPr kumimoji="1" lang="ja-JP" altLang="en-US" dirty="0"/>
              <a:t>掘削・法面整形</a:t>
            </a:r>
            <a:endParaRPr kumimoji="1" lang="en-US" altLang="ja-JP" dirty="0"/>
          </a:p>
          <a:p>
            <a:endParaRPr lang="en-US" altLang="ja-JP" b="1" dirty="0"/>
          </a:p>
          <a:p>
            <a:r>
              <a:rPr lang="ja-JP" altLang="en-US" dirty="0"/>
              <a:t>順次、以降は１～５の繰り返し作業となる。</a:t>
            </a:r>
            <a:endParaRPr lang="en-US" altLang="ja-JP" dirty="0"/>
          </a:p>
          <a:p>
            <a:endParaRPr lang="en-US" altLang="ja-JP" dirty="0"/>
          </a:p>
          <a:p>
            <a:r>
              <a:rPr lang="ja-JP" altLang="en-US" dirty="0"/>
              <a:t>掘削・整形後に排水材を設置（２段毎）する</a:t>
            </a:r>
            <a:endParaRPr kumimoji="1" lang="ja-JP" altLang="en-US" b="1" dirty="0"/>
          </a:p>
          <a:p>
            <a:endParaRPr kumimoji="1" lang="ja-JP"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latin typeface="+mn-ea"/>
              </a:rPr>
              <a:t>７</a:t>
            </a:r>
            <a:r>
              <a:rPr kumimoji="1" lang="en-US" altLang="ja-JP" dirty="0">
                <a:latin typeface="+mn-ea"/>
              </a:rPr>
              <a:t>.</a:t>
            </a:r>
            <a:r>
              <a:rPr kumimoji="1" lang="ja-JP" altLang="en-US" dirty="0">
                <a:latin typeface="+mn-ea"/>
              </a:rPr>
              <a:t>２段目以降のパネルの設置・　緊張力の導入</a:t>
            </a:r>
          </a:p>
          <a:p>
            <a:endParaRPr lang="en-US" altLang="ja-JP" dirty="0"/>
          </a:p>
          <a:p>
            <a:r>
              <a:rPr lang="ja-JP" altLang="en-US" dirty="0"/>
              <a:t>・２段目パネルに事前にＰＣ鋼棒を装着（カップラーで仮止め）してクレーンで吊り込</a:t>
            </a:r>
            <a:endParaRPr lang="en-US" altLang="ja-JP" dirty="0"/>
          </a:p>
          <a:p>
            <a:r>
              <a:rPr lang="ja-JP" altLang="en-US" dirty="0"/>
              <a:t>　む。</a:t>
            </a:r>
            <a:endParaRPr lang="en-US" altLang="ja-JP" dirty="0"/>
          </a:p>
          <a:p>
            <a:endParaRPr lang="en-US" altLang="ja-JP" dirty="0"/>
          </a:p>
          <a:p>
            <a:r>
              <a:rPr lang="ja-JP" altLang="en-US" dirty="0"/>
              <a:t>・先に設置した上段パネルのカップラ</a:t>
            </a:r>
            <a:r>
              <a:rPr lang="en-US" altLang="ja-JP" dirty="0"/>
              <a:t>―</a:t>
            </a:r>
            <a:r>
              <a:rPr lang="ja-JP" altLang="en-US" dirty="0"/>
              <a:t>に吊り込んだパネル内のＰＣ鋼棒を取り付</a:t>
            </a:r>
            <a:endParaRPr lang="en-US" altLang="ja-JP" dirty="0"/>
          </a:p>
          <a:p>
            <a:r>
              <a:rPr lang="ja-JP" altLang="en-US" dirty="0"/>
              <a:t>　ける。</a:t>
            </a:r>
            <a:endParaRPr lang="en-US" altLang="ja-JP" dirty="0"/>
          </a:p>
          <a:p>
            <a:endParaRPr lang="en-US" altLang="ja-JP" dirty="0"/>
          </a:p>
          <a:p>
            <a:r>
              <a:rPr lang="ja-JP" altLang="en-US" dirty="0"/>
              <a:t>・ＰＣ鋼棒が接続したら、プレキャストパネルを所定の位置まで上げて設置し、プ</a:t>
            </a:r>
            <a:endParaRPr lang="en-US" altLang="ja-JP" dirty="0"/>
          </a:p>
          <a:p>
            <a:r>
              <a:rPr lang="ja-JP" altLang="en-US" dirty="0"/>
              <a:t>　レート、ワッシャーカップラーを取り付け、トルクレンチ（</a:t>
            </a:r>
            <a:r>
              <a:rPr lang="en-US" altLang="ja-JP" dirty="0"/>
              <a:t>455N</a:t>
            </a:r>
            <a:r>
              <a:rPr lang="ja-JP" altLang="en-US" dirty="0"/>
              <a:t>・</a:t>
            </a:r>
            <a:r>
              <a:rPr lang="en-US" altLang="ja-JP" dirty="0"/>
              <a:t>m</a:t>
            </a:r>
            <a:r>
              <a:rPr lang="ja-JP" altLang="en-US" dirty="0"/>
              <a:t>）で緊張力を導入、</a:t>
            </a:r>
            <a:endParaRPr lang="en-US" altLang="ja-JP" dirty="0"/>
          </a:p>
          <a:p>
            <a:r>
              <a:rPr lang="ja-JP" altLang="en-US" dirty="0"/>
              <a:t>　パネルの位置、勾配等を確認しながら設置固定する。</a:t>
            </a:r>
          </a:p>
          <a:p>
            <a:endParaRPr kumimoji="1" lang="ja-JP"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endParaRPr kumimoji="1" lang="en-US"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北九州市でＪＲの高架化に伴う施工事例です。</a:t>
            </a:r>
            <a:endParaRPr kumimoji="1" lang="en-US" altLang="ja-JP" dirty="0"/>
          </a:p>
          <a:p>
            <a:endParaRPr lang="en-US" altLang="ja-JP" dirty="0"/>
          </a:p>
          <a:p>
            <a:r>
              <a:rPr lang="ja-JP" altLang="en-US" dirty="0"/>
              <a:t>高架化工事</a:t>
            </a:r>
            <a:r>
              <a:rPr kumimoji="1" lang="ja-JP" altLang="en-US" dirty="0"/>
              <a:t>に伴い仮営業線設置の用地確保ため、左側赤い丸部分の斜面の切土</a:t>
            </a:r>
            <a:endParaRPr kumimoji="1" lang="en-US" altLang="ja-JP" dirty="0"/>
          </a:p>
          <a:p>
            <a:endParaRPr lang="en-US" altLang="ja-JP" dirty="0"/>
          </a:p>
          <a:p>
            <a:r>
              <a:rPr kumimoji="1" lang="ja-JP" altLang="en-US" dirty="0"/>
              <a:t>を行う計画です。</a:t>
            </a:r>
            <a:endParaRPr kumimoji="1" lang="en-US" altLang="ja-JP" dirty="0"/>
          </a:p>
          <a:p>
            <a:endParaRPr lang="en-US" altLang="ja-JP" dirty="0"/>
          </a:p>
          <a:p>
            <a:r>
              <a:rPr kumimoji="1" lang="ja-JP" altLang="en-US" dirty="0"/>
              <a:t>ＪＲ営業線の近接工事であり、斜面の上は短期大学のため、安全性の高い工法の</a:t>
            </a:r>
            <a:endParaRPr kumimoji="1" lang="en-US" altLang="ja-JP" dirty="0"/>
          </a:p>
          <a:p>
            <a:endParaRPr lang="en-US" altLang="ja-JP" dirty="0"/>
          </a:p>
          <a:p>
            <a:r>
              <a:rPr kumimoji="1" lang="ja-JP" altLang="en-US" dirty="0"/>
              <a:t>選定が必要でした。</a:t>
            </a:r>
            <a:endParaRPr kumimoji="1" lang="en-US" altLang="ja-JP" dirty="0"/>
          </a:p>
          <a:p>
            <a:endParaRPr lang="en-US" altLang="ja-JP" dirty="0"/>
          </a:p>
          <a:p>
            <a:r>
              <a:rPr kumimoji="1" lang="ja-JP" altLang="en-US" dirty="0"/>
              <a:t>切土を行った後、直ちに鉄筋挿入を行い斜面の安定をはかるＲＢＰウォール工法</a:t>
            </a:r>
            <a:endParaRPr kumimoji="1" lang="en-US" altLang="ja-JP" dirty="0"/>
          </a:p>
          <a:p>
            <a:endParaRPr lang="en-US" altLang="ja-JP" dirty="0"/>
          </a:p>
          <a:p>
            <a:r>
              <a:rPr kumimoji="1" lang="ja-JP" altLang="en-US" dirty="0"/>
              <a:t>の高い安全性が評価され採用されました。</a:t>
            </a:r>
            <a:endParaRPr kumimoji="1" lang="en-US" altLang="ja-JP" dirty="0"/>
          </a:p>
          <a:p>
            <a:endParaRPr lang="en-US" altLang="ja-JP" dirty="0"/>
          </a:p>
          <a:p>
            <a:endParaRPr kumimoji="1" lang="en-US" altLang="ja-JP" dirty="0"/>
          </a:p>
        </p:txBody>
      </p:sp>
    </p:spTree>
    <p:extLst>
      <p:ext uri="{BB962C8B-B14F-4D97-AF65-F5344CB8AC3E}">
        <p14:creationId xmlns:p14="http://schemas.microsoft.com/office/powerpoint/2010/main" val="366524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沖縄県南城市での廃棄物処理施設の建設工事です。</a:t>
            </a:r>
            <a:endParaRPr kumimoji="1" lang="en-US" altLang="ja-JP" dirty="0"/>
          </a:p>
          <a:p>
            <a:endParaRPr lang="en-US" altLang="ja-JP" dirty="0"/>
          </a:p>
          <a:p>
            <a:r>
              <a:rPr kumimoji="1" lang="ja-JP" altLang="en-US" dirty="0"/>
              <a:t>こちらが完成予想図です。</a:t>
            </a:r>
            <a:endParaRPr kumimoji="1" lang="en-US" altLang="ja-JP" dirty="0"/>
          </a:p>
          <a:p>
            <a:endParaRPr lang="en-US" altLang="ja-JP" dirty="0"/>
          </a:p>
          <a:p>
            <a:r>
              <a:rPr kumimoji="1" lang="ja-JP" altLang="en-US" dirty="0"/>
              <a:t>今回は１期工事として、左側</a:t>
            </a:r>
            <a:r>
              <a:rPr lang="ja-JP" altLang="en-US" dirty="0"/>
              <a:t>の赤丸部分の施工を行いました。</a:t>
            </a:r>
            <a:endParaRPr kumimoji="1" lang="en-US" altLang="ja-JP" dirty="0"/>
          </a:p>
          <a:p>
            <a:endParaRPr lang="en-US" altLang="ja-JP" dirty="0"/>
          </a:p>
          <a:p>
            <a:r>
              <a:rPr kumimoji="1" lang="ja-JP" altLang="en-US" dirty="0"/>
              <a:t>平面寸法：６３ｍ</a:t>
            </a:r>
            <a:r>
              <a:rPr kumimoji="1" lang="en-US" altLang="ja-JP" dirty="0"/>
              <a:t>×</a:t>
            </a:r>
            <a:r>
              <a:rPr kumimoji="1" lang="ja-JP" altLang="en-US" dirty="0"/>
              <a:t>４３ｍ　深さ１５ｍ　２分勾配です。</a:t>
            </a:r>
            <a:endParaRPr kumimoji="1" lang="en-US" altLang="ja-JP" dirty="0"/>
          </a:p>
          <a:p>
            <a:endParaRPr lang="en-US" altLang="ja-JP" dirty="0"/>
          </a:p>
          <a:p>
            <a:r>
              <a:rPr lang="ja-JP" altLang="en-US" dirty="0"/>
              <a:t>掘削しながらＲＢＰパネルを設置していき構造物が完成させられるため、工期短縮</a:t>
            </a:r>
            <a:endParaRPr lang="en-US" altLang="ja-JP" dirty="0"/>
          </a:p>
          <a:p>
            <a:endParaRPr lang="en-US" altLang="ja-JP" dirty="0"/>
          </a:p>
          <a:p>
            <a:r>
              <a:rPr lang="ja-JP" altLang="en-US" dirty="0"/>
              <a:t>および高所作業が必要ない、また経済的に有利等の利点でＲＢＰウォール工法が</a:t>
            </a:r>
            <a:endParaRPr lang="en-US" altLang="ja-JP" dirty="0"/>
          </a:p>
          <a:p>
            <a:endParaRPr lang="en-US" altLang="ja-JP" dirty="0"/>
          </a:p>
          <a:p>
            <a:r>
              <a:rPr lang="ja-JP" altLang="en-US" dirty="0"/>
              <a:t>採用されました。</a:t>
            </a:r>
            <a:endParaRPr lang="en-US" altLang="ja-JP" dirty="0"/>
          </a:p>
          <a:p>
            <a:endParaRPr kumimoji="1" lang="en-US" altLang="ja-JP" dirty="0"/>
          </a:p>
          <a:p>
            <a:endParaRPr lang="en-US" altLang="ja-JP" dirty="0"/>
          </a:p>
          <a:p>
            <a:endParaRPr kumimoji="1" lang="ja-JP"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左上の写真は、本現場の土質は安定性が高かったため、ＲＢＰパネル縦方向の緊</a:t>
            </a:r>
            <a:endParaRPr lang="en-US" altLang="ja-JP" dirty="0"/>
          </a:p>
          <a:p>
            <a:endParaRPr lang="en-US" altLang="ja-JP" dirty="0"/>
          </a:p>
          <a:p>
            <a:r>
              <a:rPr lang="ja-JP" altLang="en-US" dirty="0"/>
              <a:t>結を利用して、一部で２段施工を行い施工・安全性の実証も行っております。</a:t>
            </a:r>
            <a:endParaRPr lang="en-US" altLang="ja-JP" dirty="0"/>
          </a:p>
          <a:p>
            <a:endParaRPr lang="en-US" altLang="ja-JP" dirty="0"/>
          </a:p>
          <a:p>
            <a:r>
              <a:rPr lang="ja-JP" altLang="en-US" dirty="0"/>
              <a:t>今後の更なるコスト縮減に寄与出来ると考えております。</a:t>
            </a:r>
            <a:endParaRPr lang="en-US" altLang="ja-JP" dirty="0"/>
          </a:p>
          <a:p>
            <a:endParaRPr kumimoji="1" lang="ja-JP"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99445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先程、ＲＢＰウォール工法は切土補強土工法と紹介しましたが、斜面安定工法には各種あります。</a:t>
            </a:r>
            <a:endParaRPr kumimoji="1" lang="en-US" altLang="ja-JP" dirty="0"/>
          </a:p>
          <a:p>
            <a:endParaRPr kumimoji="1" lang="en-US" altLang="ja-JP" dirty="0"/>
          </a:p>
          <a:p>
            <a:r>
              <a:rPr kumimoji="1" lang="ja-JP" altLang="en-US" dirty="0"/>
              <a:t>排土工は、崩壊部の土砂を取り除いて緩勾配として荷重を軽減させ、所定の安全率を得る工法です。地すべりにも対応します。用地確保と掘削土処理が容易にできれば最も安価な方法です。</a:t>
            </a:r>
            <a:endParaRPr kumimoji="1" lang="en-US" altLang="ja-JP" dirty="0"/>
          </a:p>
          <a:p>
            <a:endParaRPr kumimoji="1" lang="en-US" altLang="ja-JP" dirty="0"/>
          </a:p>
          <a:p>
            <a:r>
              <a:rPr kumimoji="1" lang="ja-JP" altLang="en-US" dirty="0"/>
              <a:t>抑止杭工は、鋼管杭や深礎杭等を施工して、杭の有する抑止力を利用してすべりの安定度を増加させます。大規模な崩壊に適しています。</a:t>
            </a:r>
            <a:endParaRPr kumimoji="1" lang="en-US" altLang="ja-JP" dirty="0"/>
          </a:p>
          <a:p>
            <a:endParaRPr kumimoji="1" lang="en-US" altLang="ja-JP" dirty="0"/>
          </a:p>
          <a:p>
            <a:r>
              <a:rPr kumimoji="1" lang="ja-JP" altLang="en-US" dirty="0"/>
              <a:t>グランドアンカー工は、不動地山にアンカー体を造成し、所定の引張力を与え受圧板を介して積極的にすべりに抵抗させます。大規模な崩壊に適しています。</a:t>
            </a:r>
            <a:endParaRPr kumimoji="1" lang="en-US" altLang="ja-JP" dirty="0"/>
          </a:p>
          <a:p>
            <a:endParaRPr kumimoji="1" lang="en-US" altLang="ja-JP" dirty="0"/>
          </a:p>
          <a:p>
            <a:r>
              <a:rPr kumimoji="1" lang="ja-JP" altLang="en-US" dirty="0"/>
              <a:t>ＲＢＰウォール工法が含まれる切土補強土工法は、地山の変形に伴って補強材に受動的に引張力が生じ、地山の変形ならびにすべりの発生を抑止します。</a:t>
            </a:r>
            <a:endParaRPr kumimoji="1" lang="en-US" altLang="ja-JP" dirty="0"/>
          </a:p>
          <a:p>
            <a:r>
              <a:rPr kumimoji="1" lang="ja-JP" altLang="en-US" dirty="0"/>
              <a:t>すべり面が浅く、小・中規模な崩壊に適用できます。</a:t>
            </a:r>
            <a:endParaRPr kumimoji="1" lang="en-US" altLang="ja-JP" dirty="0"/>
          </a:p>
          <a:p>
            <a:endParaRPr kumimoji="1" lang="ja-JP"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現在施工中の熊本市での熊本地震災害復旧工事です。</a:t>
            </a:r>
            <a:endParaRPr kumimoji="1" lang="en-US" altLang="ja-JP" dirty="0"/>
          </a:p>
          <a:p>
            <a:endParaRPr lang="en-US" altLang="ja-JP" dirty="0"/>
          </a:p>
          <a:p>
            <a:r>
              <a:rPr kumimoji="1" lang="ja-JP" altLang="en-US" dirty="0"/>
              <a:t>左上の写真の様に地震で既存の擁壁が一部崩壊しております。</a:t>
            </a:r>
            <a:endParaRPr kumimoji="1" lang="en-US" altLang="ja-JP" dirty="0"/>
          </a:p>
          <a:p>
            <a:endParaRPr lang="en-US" altLang="ja-JP" dirty="0"/>
          </a:p>
          <a:p>
            <a:r>
              <a:rPr kumimoji="1" lang="ja-JP" altLang="en-US" dirty="0"/>
              <a:t>この災害復旧および法面対策工事です。</a:t>
            </a:r>
            <a:endParaRPr kumimoji="1" lang="en-US" altLang="ja-JP" dirty="0"/>
          </a:p>
          <a:p>
            <a:endParaRPr lang="en-US" altLang="ja-JP" dirty="0"/>
          </a:p>
          <a:p>
            <a:r>
              <a:rPr lang="ja-JP" altLang="en-US" dirty="0"/>
              <a:t>一期工事として赤色の箇所を、中段から上方向に順巻きで施工を行いました。</a:t>
            </a:r>
            <a:endParaRPr lang="en-US" altLang="ja-JP" dirty="0"/>
          </a:p>
          <a:p>
            <a:endParaRPr lang="en-US" altLang="ja-JP" dirty="0"/>
          </a:p>
          <a:p>
            <a:r>
              <a:rPr lang="ja-JP" altLang="en-US" dirty="0"/>
              <a:t>二期工事は７月中旬より、現状の足場から下方向に逆巻きで施工を行います。</a:t>
            </a:r>
            <a:endParaRPr lang="en-US" altLang="ja-JP" dirty="0"/>
          </a:p>
          <a:p>
            <a:endParaRPr lang="en-US" altLang="ja-JP" dirty="0"/>
          </a:p>
          <a:p>
            <a:r>
              <a:rPr lang="ja-JP" altLang="en-US" dirty="0"/>
              <a:t>その際に、現状の擁壁・斜面を削り下部道路用地の拡幅をはかり歩道を拡幅し</a:t>
            </a:r>
            <a:r>
              <a:rPr lang="ja-JP" altLang="en-US" dirty="0" err="1"/>
              <a:t>ま</a:t>
            </a:r>
            <a:endParaRPr lang="en-US" altLang="ja-JP" dirty="0"/>
          </a:p>
          <a:p>
            <a:r>
              <a:rPr lang="ja-JP" altLang="en-US" dirty="0"/>
              <a:t>す。</a:t>
            </a:r>
            <a:endParaRPr kumimoji="1" lang="en-US" altLang="ja-JP" dirty="0"/>
          </a:p>
          <a:p>
            <a:endParaRPr lang="en-US"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現在施工中の熊本市での熊本地震災害復旧工事です。</a:t>
            </a:r>
            <a:endParaRPr kumimoji="1" lang="en-US" altLang="ja-JP" dirty="0"/>
          </a:p>
          <a:p>
            <a:endParaRPr lang="en-US" altLang="ja-JP" dirty="0"/>
          </a:p>
          <a:p>
            <a:r>
              <a:rPr kumimoji="1" lang="ja-JP" altLang="en-US" dirty="0"/>
              <a:t>左上の写真の様に地震で既存の擁壁が一部崩壊しております。</a:t>
            </a:r>
            <a:endParaRPr kumimoji="1" lang="en-US" altLang="ja-JP" dirty="0"/>
          </a:p>
          <a:p>
            <a:endParaRPr lang="en-US" altLang="ja-JP" dirty="0"/>
          </a:p>
          <a:p>
            <a:r>
              <a:rPr kumimoji="1" lang="ja-JP" altLang="en-US" dirty="0"/>
              <a:t>この災害復旧および法面対策工事です。</a:t>
            </a:r>
            <a:endParaRPr kumimoji="1" lang="en-US" altLang="ja-JP" dirty="0"/>
          </a:p>
          <a:p>
            <a:endParaRPr lang="en-US" altLang="ja-JP" dirty="0"/>
          </a:p>
          <a:p>
            <a:r>
              <a:rPr lang="ja-JP" altLang="en-US" dirty="0"/>
              <a:t>現在は一期工事として赤色の箇所を、中段から上方向に３分勾配の順巻きで施工</a:t>
            </a:r>
            <a:endParaRPr lang="en-US" altLang="ja-JP" dirty="0"/>
          </a:p>
          <a:p>
            <a:endParaRPr lang="en-US" altLang="ja-JP" dirty="0"/>
          </a:p>
          <a:p>
            <a:r>
              <a:rPr lang="ja-JP" altLang="en-US" dirty="0"/>
              <a:t>を行いました。</a:t>
            </a:r>
            <a:endParaRPr lang="en-US" altLang="ja-JP" dirty="0"/>
          </a:p>
          <a:p>
            <a:endParaRPr lang="en-US" altLang="ja-JP" dirty="0"/>
          </a:p>
          <a:p>
            <a:r>
              <a:rPr lang="ja-JP" altLang="en-US" dirty="0"/>
              <a:t>今後、発注される予定の二期工事は、現状の足場から下方向に１．２分勾配の逆</a:t>
            </a:r>
            <a:endParaRPr lang="en-US" altLang="ja-JP" dirty="0"/>
          </a:p>
          <a:p>
            <a:endParaRPr lang="en-US" altLang="ja-JP" dirty="0"/>
          </a:p>
          <a:p>
            <a:r>
              <a:rPr lang="ja-JP" altLang="en-US" dirty="0"/>
              <a:t>巻きで施工を行います。その際に、現状の擁壁・斜面を削り下部道路用地の拡幅</a:t>
            </a:r>
            <a:endParaRPr lang="en-US" altLang="ja-JP" dirty="0"/>
          </a:p>
          <a:p>
            <a:endParaRPr lang="en-US" altLang="ja-JP" dirty="0"/>
          </a:p>
          <a:p>
            <a:r>
              <a:rPr lang="ja-JP" altLang="en-US" dirty="0"/>
              <a:t>をはかり歩道を拡幅します。</a:t>
            </a:r>
            <a:endParaRPr kumimoji="1" lang="en-US" altLang="ja-JP" dirty="0"/>
          </a:p>
          <a:p>
            <a:endParaRPr lang="en-US" altLang="ja-JP" dirty="0"/>
          </a:p>
        </p:txBody>
      </p:sp>
    </p:spTree>
    <p:extLst>
      <p:ext uri="{BB962C8B-B14F-4D97-AF65-F5344CB8AC3E}">
        <p14:creationId xmlns:p14="http://schemas.microsoft.com/office/powerpoint/2010/main" val="2751356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左上の写真が着工前の状況です。</a:t>
            </a:r>
            <a:endParaRPr kumimoji="1" lang="en-US" altLang="ja-JP" dirty="0"/>
          </a:p>
          <a:p>
            <a:endParaRPr lang="en-US" altLang="ja-JP" dirty="0"/>
          </a:p>
          <a:p>
            <a:r>
              <a:rPr lang="ja-JP" altLang="en-US" dirty="0"/>
              <a:t>右上と左下の写真の様に、仮設足場の設置を行い基準段のＲＢＰパネルを設置を行いました</a:t>
            </a:r>
            <a:r>
              <a:rPr kumimoji="1" lang="ja-JP" altLang="en-US" dirty="0"/>
              <a:t>。</a:t>
            </a:r>
            <a:endParaRPr kumimoji="1" lang="en-US" altLang="ja-JP" dirty="0"/>
          </a:p>
          <a:p>
            <a:endParaRPr lang="en-US" altLang="ja-JP" dirty="0"/>
          </a:p>
          <a:p>
            <a:r>
              <a:rPr kumimoji="1" lang="ja-JP" altLang="en-US" dirty="0"/>
              <a:t>その後、右下の写真の様に仮設足場を上方に設置しながら、パネルを上方に延伸しています。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左下の写真のとおり、一期工事は今年１月に完成しました。</a:t>
            </a:r>
            <a:endParaRPr kumimoji="1" lang="en-US" altLang="ja-JP" dirty="0"/>
          </a:p>
          <a:p>
            <a:endParaRPr lang="en-US" altLang="ja-JP" dirty="0"/>
          </a:p>
          <a:p>
            <a:r>
              <a:rPr kumimoji="1" lang="ja-JP" altLang="en-US" dirty="0"/>
              <a:t>下</a:t>
            </a:r>
            <a:r>
              <a:rPr lang="ja-JP" altLang="en-US" dirty="0"/>
              <a:t>の写真は</a:t>
            </a:r>
            <a:r>
              <a:rPr kumimoji="1" lang="ja-JP" altLang="en-US" dirty="0"/>
              <a:t>完成予想のＣＧです。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947408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続いて長崎新幹線の建設現場での採用事例です。</a:t>
            </a:r>
            <a:endParaRPr kumimoji="1" lang="en-US" altLang="ja-JP" dirty="0"/>
          </a:p>
          <a:p>
            <a:endParaRPr lang="en-US" altLang="ja-JP" dirty="0"/>
          </a:p>
          <a:p>
            <a:r>
              <a:rPr lang="ja-JP" altLang="en-US" dirty="0"/>
              <a:t>長崎駅に近いところで施工を行いました。新幹線は青線のとおり予定されています。</a:t>
            </a:r>
            <a:endParaRPr lang="en-US" altLang="ja-JP" dirty="0"/>
          </a:p>
        </p:txBody>
      </p:sp>
    </p:spTree>
    <p:extLst>
      <p:ext uri="{BB962C8B-B14F-4D97-AF65-F5344CB8AC3E}">
        <p14:creationId xmlns:p14="http://schemas.microsoft.com/office/powerpoint/2010/main" val="242520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左の</a:t>
            </a:r>
            <a:r>
              <a:rPr lang="ja-JP" altLang="en-US" dirty="0"/>
              <a:t>写真後方のクレーンの辺りがトンネル坑口になります。</a:t>
            </a:r>
            <a:endParaRPr lang="en-US" altLang="ja-JP" dirty="0"/>
          </a:p>
          <a:p>
            <a:endParaRPr kumimoji="1" lang="en-US" altLang="ja-JP" dirty="0"/>
          </a:p>
          <a:p>
            <a:r>
              <a:rPr lang="ja-JP" altLang="en-US" dirty="0"/>
              <a:t>当初計画はもたれ擁壁でしたが、もたれ擁壁では</a:t>
            </a:r>
            <a:r>
              <a:rPr kumimoji="1" lang="ja-JP" altLang="en-US" dirty="0"/>
              <a:t>斜面掘削を完了して下部から擁</a:t>
            </a:r>
            <a:endParaRPr kumimoji="1" lang="en-US" altLang="ja-JP" dirty="0"/>
          </a:p>
          <a:p>
            <a:endParaRPr lang="en-US" altLang="ja-JP" dirty="0"/>
          </a:p>
          <a:p>
            <a:r>
              <a:rPr kumimoji="1" lang="ja-JP" altLang="en-US" dirty="0"/>
              <a:t>壁を設置するため、上部民家への影響を考慮して逆巻き施工のＲＢＰウォール工</a:t>
            </a:r>
            <a:endParaRPr kumimoji="1" lang="en-US" altLang="ja-JP" dirty="0"/>
          </a:p>
          <a:p>
            <a:endParaRPr lang="en-US" altLang="ja-JP" dirty="0"/>
          </a:p>
          <a:p>
            <a:r>
              <a:rPr kumimoji="1" lang="ja-JP" altLang="en-US" dirty="0"/>
              <a:t>法が採用されました。</a:t>
            </a:r>
            <a:endParaRPr kumimoji="1" lang="en-US" altLang="ja-JP" dirty="0"/>
          </a:p>
          <a:p>
            <a:endParaRPr lang="en-US" altLang="ja-JP" dirty="0"/>
          </a:p>
          <a:p>
            <a:r>
              <a:rPr lang="ja-JP" altLang="en-US" dirty="0"/>
              <a:t>法高は１０ｍです。</a:t>
            </a:r>
            <a:endParaRPr kumimoji="1" lang="ja-JP" altLang="en-US" dirty="0"/>
          </a:p>
        </p:txBody>
      </p:sp>
    </p:spTree>
    <p:extLst>
      <p:ext uri="{BB962C8B-B14F-4D97-AF65-F5344CB8AC3E}">
        <p14:creationId xmlns:p14="http://schemas.microsoft.com/office/powerpoint/2010/main" val="177996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01330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目的別の施工事例を紹介します。</a:t>
            </a:r>
            <a:endParaRPr kumimoji="1" lang="en-US" altLang="ja-JP" dirty="0"/>
          </a:p>
          <a:p>
            <a:endParaRPr lang="en-US" altLang="ja-JP" dirty="0"/>
          </a:p>
          <a:p>
            <a:r>
              <a:rPr kumimoji="1" lang="ja-JP" altLang="en-US" dirty="0"/>
              <a:t>既設構造物補強対策工事です。</a:t>
            </a:r>
            <a:endParaRPr kumimoji="1" lang="en-US" altLang="ja-JP" dirty="0"/>
          </a:p>
          <a:p>
            <a:endParaRPr lang="en-US" altLang="ja-JP" dirty="0"/>
          </a:p>
          <a:p>
            <a:r>
              <a:rPr kumimoji="1" lang="ja-JP" altLang="en-US" dirty="0"/>
              <a:t>施工前の写真で分かるように、既設の積ブロック擁壁が劣化しております。</a:t>
            </a:r>
            <a:endParaRPr kumimoji="1" lang="en-US" altLang="ja-JP" dirty="0"/>
          </a:p>
          <a:p>
            <a:endParaRPr lang="en-US" altLang="ja-JP" dirty="0"/>
          </a:p>
          <a:p>
            <a:r>
              <a:rPr kumimoji="1" lang="ja-JP" altLang="en-US" dirty="0"/>
              <a:t>そこでＲＢＰウォール工法で補強を行った事例です。</a:t>
            </a:r>
            <a:endParaRPr kumimoji="1" lang="en-US" altLang="ja-JP" dirty="0"/>
          </a:p>
          <a:p>
            <a:endParaRPr lang="en-US" altLang="ja-JP" dirty="0"/>
          </a:p>
          <a:p>
            <a:r>
              <a:rPr kumimoji="1" lang="ja-JP" altLang="en-US" dirty="0"/>
              <a:t>既設擁壁に重ねて施工を行うため、下からＲＢＰパネルを積み上げる順巻き施工で</a:t>
            </a:r>
            <a:endParaRPr kumimoji="1" lang="en-US" altLang="ja-JP" dirty="0"/>
          </a:p>
          <a:p>
            <a:endParaRPr lang="en-US" altLang="ja-JP" dirty="0"/>
          </a:p>
          <a:p>
            <a:r>
              <a:rPr kumimoji="1" lang="ja-JP" altLang="en-US" dirty="0"/>
              <a:t>行</a:t>
            </a:r>
            <a:r>
              <a:rPr lang="ja-JP" altLang="en-US" dirty="0"/>
              <a:t>いました。</a:t>
            </a:r>
            <a:endParaRPr lang="en-US" altLang="ja-JP" dirty="0"/>
          </a:p>
          <a:p>
            <a:endParaRPr lang="en-US" altLang="ja-JP" dirty="0"/>
          </a:p>
          <a:p>
            <a:r>
              <a:rPr lang="ja-JP" altLang="en-US" dirty="0"/>
              <a:t>法高は６</a:t>
            </a:r>
            <a:r>
              <a:rPr lang="en-US" altLang="ja-JP" dirty="0"/>
              <a:t>.</a:t>
            </a:r>
            <a:r>
              <a:rPr lang="ja-JP" altLang="en-US" dirty="0"/>
              <a:t>５ｍです。</a:t>
            </a:r>
          </a:p>
          <a:p>
            <a:endParaRPr kumimoji="1" lang="ja-JP"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崩壊対策</a:t>
            </a:r>
            <a:r>
              <a:rPr kumimoji="1" lang="ja-JP" altLang="en-US" dirty="0"/>
              <a:t>工事の施工事例です。</a:t>
            </a:r>
            <a:endParaRPr kumimoji="1" lang="en-US" altLang="ja-JP" dirty="0"/>
          </a:p>
          <a:p>
            <a:endParaRPr lang="en-US" altLang="ja-JP" dirty="0"/>
          </a:p>
          <a:p>
            <a:r>
              <a:rPr kumimoji="1" lang="ja-JP" altLang="en-US" dirty="0"/>
              <a:t>河川の護岸整備工事です。護岸は道路に使用されており、崩壊対策工事にＲＢＰ</a:t>
            </a:r>
            <a:endParaRPr kumimoji="1" lang="en-US" altLang="ja-JP" dirty="0"/>
          </a:p>
          <a:p>
            <a:endParaRPr lang="en-US" altLang="ja-JP" dirty="0"/>
          </a:p>
          <a:p>
            <a:r>
              <a:rPr kumimoji="1" lang="ja-JP" altLang="en-US" dirty="0"/>
              <a:t>ウォール工法が採用されました。</a:t>
            </a:r>
            <a:endParaRPr kumimoji="1" lang="en-US" altLang="ja-JP" dirty="0"/>
          </a:p>
          <a:p>
            <a:endParaRPr lang="en-US" altLang="ja-JP" dirty="0"/>
          </a:p>
          <a:p>
            <a:r>
              <a:rPr kumimoji="1" lang="ja-JP" altLang="en-US" dirty="0"/>
              <a:t>この工事は斜面の切土・ＲＢＰパネル設置・鉄筋挿入を</a:t>
            </a:r>
            <a:r>
              <a:rPr lang="ja-JP" altLang="en-US" dirty="0"/>
              <a:t>行う</a:t>
            </a:r>
            <a:r>
              <a:rPr kumimoji="1" lang="ja-JP" altLang="en-US" dirty="0"/>
              <a:t>、逆巻き施工で行いま</a:t>
            </a:r>
            <a:endParaRPr kumimoji="1" lang="en-US" altLang="ja-JP" dirty="0"/>
          </a:p>
          <a:p>
            <a:endParaRPr lang="en-US" altLang="ja-JP" dirty="0"/>
          </a:p>
          <a:p>
            <a:r>
              <a:rPr kumimoji="1" lang="ja-JP" altLang="en-US" dirty="0"/>
              <a:t>した。</a:t>
            </a:r>
            <a:endParaRPr kumimoji="1" lang="en-US" altLang="ja-JP" dirty="0"/>
          </a:p>
          <a:p>
            <a:endParaRPr lang="en-US" altLang="ja-JP" dirty="0"/>
          </a:p>
          <a:p>
            <a:r>
              <a:rPr kumimoji="1" lang="ja-JP" altLang="en-US" dirty="0"/>
              <a:t>法高は１３</a:t>
            </a:r>
            <a:r>
              <a:rPr kumimoji="1" lang="en-US" altLang="ja-JP" dirty="0"/>
              <a:t>.</a:t>
            </a:r>
            <a:r>
              <a:rPr kumimoji="1" lang="ja-JP" altLang="en-US" dirty="0"/>
              <a:t>５ｍです。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ＲＢＰウォール工法の適用範囲は、急勾配１分～緩勾配、法長２０ｍの施工に適用可能です。</a:t>
            </a:r>
            <a:endParaRPr lang="en-US" altLang="ja-JP" dirty="0"/>
          </a:p>
          <a:p>
            <a:endParaRPr lang="en-US" altLang="ja-JP" dirty="0"/>
          </a:p>
          <a:p>
            <a:r>
              <a:rPr lang="ja-JP" altLang="en-US" dirty="0"/>
              <a:t>写真のリバースボルトパネル（ＲＢＰパネル）版と鉄筋挿入工との組み合わせにより、切土法面及び法面地山の安定化による崩壊防止として、地山応力の小さな地山や、用地に余裕のない場所、構造物に隣接した切り土箇所等での道路拡幅や宅地造成、既設構造物の補強、災害復旧・河川護岸工事、急傾斜対策工事、墜落対策工の受け台、斜面安定工などに適用します。</a:t>
            </a:r>
            <a:endParaRPr lang="en-US" altLang="ja-JP" dirty="0"/>
          </a:p>
          <a:p>
            <a:endParaRPr lang="en-US" altLang="ja-JP" dirty="0"/>
          </a:p>
          <a:p>
            <a:r>
              <a:rPr lang="ja-JP" altLang="en-US" dirty="0"/>
              <a:t>地山の掘削は法面上端から、ＲＢＰパネルで法面を固定しながら切り下げていく逆</a:t>
            </a:r>
            <a:endParaRPr lang="en-US" altLang="ja-JP" dirty="0"/>
          </a:p>
          <a:p>
            <a:r>
              <a:rPr lang="ja-JP" altLang="en-US" dirty="0"/>
              <a:t>巻き工法です。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崩壊対策</a:t>
            </a:r>
            <a:r>
              <a:rPr kumimoji="1" lang="ja-JP" altLang="en-US" dirty="0"/>
              <a:t>工事の施工事例です。</a:t>
            </a:r>
            <a:endParaRPr kumimoji="1" lang="en-US" altLang="ja-JP" dirty="0"/>
          </a:p>
          <a:p>
            <a:endParaRPr lang="en-US" altLang="ja-JP" dirty="0"/>
          </a:p>
          <a:p>
            <a:r>
              <a:rPr kumimoji="1" lang="ja-JP" altLang="en-US" dirty="0"/>
              <a:t>河川の護岸整備工事です。護岸は道路に使用されており、崩壊対策工事にＲＢＰ</a:t>
            </a:r>
            <a:endParaRPr kumimoji="1" lang="en-US" altLang="ja-JP" dirty="0"/>
          </a:p>
          <a:p>
            <a:endParaRPr lang="en-US" altLang="ja-JP" dirty="0"/>
          </a:p>
          <a:p>
            <a:r>
              <a:rPr kumimoji="1" lang="ja-JP" altLang="en-US" dirty="0"/>
              <a:t>ウォール工法が採用されました。</a:t>
            </a:r>
            <a:endParaRPr kumimoji="1" lang="en-US" altLang="ja-JP" dirty="0"/>
          </a:p>
          <a:p>
            <a:endParaRPr lang="en-US" altLang="ja-JP" dirty="0"/>
          </a:p>
          <a:p>
            <a:r>
              <a:rPr kumimoji="1" lang="ja-JP" altLang="en-US" dirty="0"/>
              <a:t>この工事は斜面の切土・ＲＢＰパネル設置・鉄筋挿入を</a:t>
            </a:r>
            <a:r>
              <a:rPr lang="ja-JP" altLang="en-US" dirty="0"/>
              <a:t>行う</a:t>
            </a:r>
            <a:r>
              <a:rPr kumimoji="1" lang="ja-JP" altLang="en-US" dirty="0"/>
              <a:t>、逆巻き施工で行いま</a:t>
            </a:r>
            <a:endParaRPr kumimoji="1" lang="en-US" altLang="ja-JP" dirty="0"/>
          </a:p>
          <a:p>
            <a:endParaRPr lang="en-US" altLang="ja-JP" dirty="0"/>
          </a:p>
          <a:p>
            <a:r>
              <a:rPr kumimoji="1" lang="ja-JP" altLang="en-US" dirty="0"/>
              <a:t>した。</a:t>
            </a:r>
            <a:endParaRPr kumimoji="1" lang="en-US" altLang="ja-JP" dirty="0"/>
          </a:p>
          <a:p>
            <a:endParaRPr lang="en-US" altLang="ja-JP" dirty="0"/>
          </a:p>
          <a:p>
            <a:r>
              <a:rPr kumimoji="1" lang="ja-JP" altLang="en-US" dirty="0"/>
              <a:t>法高は１３</a:t>
            </a:r>
            <a:r>
              <a:rPr kumimoji="1" lang="en-US" altLang="ja-JP" dirty="0"/>
              <a:t>.</a:t>
            </a:r>
            <a:r>
              <a:rPr kumimoji="1" lang="ja-JP" altLang="en-US" dirty="0"/>
              <a:t>５ｍです。</a:t>
            </a:r>
          </a:p>
        </p:txBody>
      </p:sp>
    </p:spTree>
    <p:extLst>
      <p:ext uri="{BB962C8B-B14F-4D97-AF65-F5344CB8AC3E}">
        <p14:creationId xmlns:p14="http://schemas.microsoft.com/office/powerpoint/2010/main" val="3890489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先程紹介した現場に近接する箇所で施工した、河川の水流による護岸基礎浸食</a:t>
            </a:r>
            <a:endParaRPr lang="en-US" altLang="ja-JP" dirty="0"/>
          </a:p>
          <a:p>
            <a:endParaRPr lang="en-US" altLang="ja-JP" dirty="0"/>
          </a:p>
          <a:p>
            <a:r>
              <a:rPr lang="ja-JP" altLang="en-US" dirty="0"/>
              <a:t>対策</a:t>
            </a:r>
            <a:r>
              <a:rPr kumimoji="1" lang="ja-JP" altLang="en-US" dirty="0"/>
              <a:t>工事の施工事例です。</a:t>
            </a:r>
            <a:endParaRPr kumimoji="1" lang="en-US" altLang="ja-JP" dirty="0"/>
          </a:p>
          <a:p>
            <a:endParaRPr lang="en-US" altLang="ja-JP" dirty="0"/>
          </a:p>
          <a:p>
            <a:r>
              <a:rPr kumimoji="1" lang="ja-JP" altLang="en-US" dirty="0"/>
              <a:t>既存護岸下部に接続するように施工を行いました。</a:t>
            </a:r>
            <a:endParaRPr kumimoji="1" lang="en-US" altLang="ja-JP" dirty="0"/>
          </a:p>
          <a:p>
            <a:endParaRPr lang="en-US" altLang="ja-JP" dirty="0"/>
          </a:p>
          <a:p>
            <a:r>
              <a:rPr kumimoji="1" lang="ja-JP" altLang="en-US" dirty="0"/>
              <a:t>ＲＢＰウォールで施工した、法高は４ｍです。</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法面崩壊復旧対策</a:t>
            </a:r>
            <a:r>
              <a:rPr kumimoji="1" lang="ja-JP" altLang="en-US" dirty="0"/>
              <a:t>工事の施工事例です。</a:t>
            </a:r>
            <a:endParaRPr kumimoji="1" lang="en-US" altLang="ja-JP" dirty="0"/>
          </a:p>
          <a:p>
            <a:endParaRPr lang="en-US" altLang="ja-JP" dirty="0"/>
          </a:p>
          <a:p>
            <a:r>
              <a:rPr kumimoji="1" lang="ja-JP" altLang="en-US" dirty="0"/>
              <a:t>平成２３年８月の台風１２号による紀伊半島</a:t>
            </a:r>
            <a:r>
              <a:rPr lang="ja-JP" altLang="en-US" dirty="0"/>
              <a:t>豪雨により崩壊した、熊野川の護岸復</a:t>
            </a:r>
            <a:endParaRPr lang="en-US" altLang="ja-JP" dirty="0"/>
          </a:p>
          <a:p>
            <a:endParaRPr lang="en-US" altLang="ja-JP" dirty="0"/>
          </a:p>
          <a:p>
            <a:r>
              <a:rPr lang="ja-JP" altLang="en-US" dirty="0"/>
              <a:t>旧工事です。</a:t>
            </a:r>
            <a:endParaRPr lang="en-US" altLang="ja-JP" dirty="0"/>
          </a:p>
          <a:p>
            <a:endParaRPr lang="en-US" altLang="ja-JP" dirty="0"/>
          </a:p>
          <a:p>
            <a:r>
              <a:rPr lang="ja-JP" altLang="en-US" dirty="0"/>
              <a:t>護岸は道路に使用されており、復旧対策工事にＲＢＰウォール工法が採用されまし</a:t>
            </a:r>
            <a:endParaRPr lang="en-US" altLang="ja-JP" dirty="0"/>
          </a:p>
          <a:p>
            <a:endParaRPr lang="en-US" altLang="ja-JP" dirty="0"/>
          </a:p>
          <a:p>
            <a:r>
              <a:rPr lang="ja-JP" altLang="en-US" dirty="0"/>
              <a:t>た。</a:t>
            </a:r>
            <a:endParaRPr lang="en-US" altLang="ja-JP" dirty="0"/>
          </a:p>
          <a:p>
            <a:endParaRPr lang="en-US" altLang="ja-JP" dirty="0"/>
          </a:p>
          <a:p>
            <a:r>
              <a:rPr lang="ja-JP" altLang="en-US" dirty="0"/>
              <a:t>この工事は下から上にＲＢＰパネルを積み上げる、順巻き施工で行いました。</a:t>
            </a:r>
            <a:endParaRPr lang="en-US" altLang="ja-JP" dirty="0"/>
          </a:p>
          <a:p>
            <a:endParaRPr lang="en-US" altLang="ja-JP" dirty="0"/>
          </a:p>
          <a:p>
            <a:r>
              <a:rPr lang="ja-JP" altLang="en-US" dirty="0"/>
              <a:t>法高は８ｍです。</a:t>
            </a:r>
          </a:p>
          <a:p>
            <a:endParaRPr lang="en-US" altLang="ja-JP" dirty="0"/>
          </a:p>
          <a:p>
            <a:endParaRPr kumimoji="1" lang="en-US" altLang="ja-JP" dirty="0"/>
          </a:p>
          <a:p>
            <a:endParaRPr kumimoji="1" lang="ja-JP"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以上でＲＢＰウォール工法の説明を終わります。</a:t>
            </a:r>
            <a:endParaRPr kumimoji="1" lang="en-US" altLang="ja-JP" dirty="0"/>
          </a:p>
          <a:p>
            <a:endParaRPr lang="en-US" altLang="ja-JP" dirty="0"/>
          </a:p>
          <a:p>
            <a:r>
              <a:rPr kumimoji="1" lang="ja-JP" altLang="en-US" dirty="0"/>
              <a:t>ご清聴有難うございました。</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ＲＢＰウォール工法の概念図です。</a:t>
            </a:r>
            <a:endParaRPr kumimoji="1" lang="en-US" altLang="ja-JP" dirty="0"/>
          </a:p>
          <a:p>
            <a:endParaRPr kumimoji="1" lang="en-US" altLang="ja-JP" dirty="0"/>
          </a:p>
          <a:p>
            <a:r>
              <a:rPr kumimoji="1" lang="ja-JP" altLang="en-US" dirty="0"/>
              <a:t>ＲＢＰパネル版は、横方向は凸凹状で接合させ、</a:t>
            </a:r>
            <a:endParaRPr kumimoji="1" lang="en-US" altLang="ja-JP" dirty="0"/>
          </a:p>
          <a:p>
            <a:endParaRPr kumimoji="1" lang="en-US" altLang="ja-JP" dirty="0"/>
          </a:p>
          <a:p>
            <a:r>
              <a:rPr kumimoji="1" lang="ja-JP" altLang="en-US" dirty="0"/>
              <a:t>縦方向はＰＣ鋼棒で緊張連結するため法面全体の安定性を高めることが出来ます。</a:t>
            </a:r>
            <a:endParaRPr kumimoji="1" lang="en-US" altLang="ja-JP" dirty="0"/>
          </a:p>
          <a:p>
            <a:endParaRPr lang="en-US" altLang="ja-JP" dirty="0"/>
          </a:p>
          <a:p>
            <a:endParaRPr kumimoji="1" lang="ja-JP"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lang="ja-JP" altLang="en-US" dirty="0"/>
              <a:t>ＲＢＰ</a:t>
            </a:r>
            <a:r>
              <a:rPr kumimoji="1" lang="ja-JP" altLang="en-US" dirty="0"/>
              <a:t>パネルの仕様です。</a:t>
            </a:r>
            <a:endParaRPr kumimoji="1" lang="en-US" altLang="ja-JP" dirty="0"/>
          </a:p>
          <a:p>
            <a:endParaRPr lang="en-US" altLang="ja-JP" dirty="0"/>
          </a:p>
          <a:p>
            <a:r>
              <a:rPr kumimoji="1" lang="ja-JP" altLang="en-US" dirty="0"/>
              <a:t>大きさは、１ｍ</a:t>
            </a:r>
            <a:r>
              <a:rPr kumimoji="1" lang="en-US" altLang="ja-JP" dirty="0"/>
              <a:t>×</a:t>
            </a:r>
            <a:r>
              <a:rPr kumimoji="1" lang="ja-JP" altLang="en-US" dirty="0"/>
              <a:t>２ｍ＝２㎡が標準です。</a:t>
            </a:r>
            <a:endParaRPr kumimoji="1" lang="en-US" altLang="ja-JP" dirty="0"/>
          </a:p>
          <a:p>
            <a:endParaRPr lang="en-US" altLang="ja-JP" dirty="0"/>
          </a:p>
          <a:p>
            <a:r>
              <a:rPr kumimoji="1" lang="ja-JP" altLang="en-US" dirty="0"/>
              <a:t>鉄筋挿入が１本の１穴パネルと２本の２穴パネルがあります。</a:t>
            </a:r>
            <a:endParaRPr kumimoji="1" lang="en-US" altLang="ja-JP" dirty="0"/>
          </a:p>
          <a:p>
            <a:endParaRPr lang="en-US" altLang="ja-JP" dirty="0"/>
          </a:p>
          <a:p>
            <a:r>
              <a:rPr kumimoji="1" lang="ja-JP" altLang="en-US" dirty="0"/>
              <a:t>補強材頭部にキャッププレートで蓋をする構造になっているため、景観性に優れています。</a:t>
            </a:r>
            <a:endParaRPr kumimoji="1" lang="en-US" altLang="ja-JP" dirty="0"/>
          </a:p>
          <a:p>
            <a:endParaRPr lang="en-US" altLang="ja-JP" dirty="0"/>
          </a:p>
          <a:p>
            <a:r>
              <a:rPr kumimoji="1" lang="ja-JP" altLang="en-US" dirty="0"/>
              <a:t>１穴パネルの許容荷重は</a:t>
            </a:r>
            <a:r>
              <a:rPr kumimoji="1" lang="en-US" altLang="ja-JP" dirty="0"/>
              <a:t>127</a:t>
            </a:r>
            <a:r>
              <a:rPr kumimoji="1" lang="ja-JP" altLang="en-US" dirty="0"/>
              <a:t>ＫＮと大きいため、荷重が大きい場合は鉄筋の太さ・長さを変更するのみで、本数を増やす必要がないため経済的に有利となります。</a:t>
            </a:r>
            <a:endParaRPr kumimoji="1" lang="en-US" altLang="ja-JP" dirty="0"/>
          </a:p>
          <a:p>
            <a:endParaRPr lang="en-US" altLang="ja-JP" dirty="0"/>
          </a:p>
          <a:p>
            <a:r>
              <a:rPr lang="ja-JP" altLang="en-US" dirty="0"/>
              <a:t>また補強鉄筋は、異形棒鋼</a:t>
            </a:r>
            <a:r>
              <a:rPr lang="en-US" altLang="ja-JP" dirty="0"/>
              <a:t>D</a:t>
            </a:r>
            <a:r>
              <a:rPr lang="ja-JP" altLang="en-US" dirty="0"/>
              <a:t>１９～３５の使用が可能と種類が多く、長さも一般的に２～１０ｍと選択の余地が広いので、逆に荷重が小さい時に経済的に有利となる。</a:t>
            </a:r>
            <a:endParaRPr lang="en-US" altLang="ja-JP" dirty="0"/>
          </a:p>
          <a:p>
            <a:endParaRPr lang="en-US" altLang="ja-JP" dirty="0"/>
          </a:p>
          <a:p>
            <a:endParaRPr lang="en-US" altLang="ja-JP" dirty="0"/>
          </a:p>
          <a:p>
            <a:endParaRPr lang="en-US" altLang="ja-JP" dirty="0"/>
          </a:p>
          <a:p>
            <a:r>
              <a:rPr lang="ja-JP" altLang="en-US" dirty="0"/>
              <a:t>厚さが２６５㎜（</a:t>
            </a:r>
            <a:r>
              <a:rPr lang="en-US" altLang="ja-JP" dirty="0"/>
              <a:t>PANWALL</a:t>
            </a:r>
            <a:r>
              <a:rPr lang="ja-JP" altLang="en-US" dirty="0"/>
              <a:t>　１２０㎜）と厚いので、</a:t>
            </a:r>
            <a:r>
              <a:rPr kumimoji="1" lang="ja-JP" altLang="en-US" dirty="0"/>
              <a:t>パネル許容荷重は１５５ＫＮ（</a:t>
            </a:r>
            <a:r>
              <a:rPr kumimoji="1" lang="en-US" altLang="ja-JP" dirty="0"/>
              <a:t>PANWALL</a:t>
            </a:r>
            <a:r>
              <a:rPr kumimoji="1" lang="ja-JP" altLang="en-US" dirty="0"/>
              <a:t>　７８</a:t>
            </a:r>
            <a:r>
              <a:rPr kumimoji="1" lang="en-US" altLang="ja-JP" dirty="0"/>
              <a:t>.</a:t>
            </a:r>
            <a:r>
              <a:rPr kumimoji="1" lang="ja-JP" altLang="en-US" dirty="0"/>
              <a:t>６</a:t>
            </a:r>
            <a:r>
              <a:rPr kumimoji="1" lang="en-US" altLang="ja-JP" dirty="0"/>
              <a:t>KN</a:t>
            </a:r>
            <a:r>
              <a:rPr kumimoji="1" lang="ja-JP" altLang="en-US" dirty="0"/>
              <a:t>）と大きくなっている。</a:t>
            </a:r>
            <a:endParaRPr kumimoji="1" lang="en-US" altLang="ja-JP" dirty="0"/>
          </a:p>
          <a:p>
            <a:r>
              <a:rPr lang="ja-JP" altLang="en-US" dirty="0"/>
              <a:t>その分設置枚数が１４枚／日（</a:t>
            </a:r>
            <a:r>
              <a:rPr lang="en-US" altLang="ja-JP" dirty="0"/>
              <a:t>PANWALL</a:t>
            </a:r>
            <a:r>
              <a:rPr lang="ja-JP" altLang="en-US" dirty="0"/>
              <a:t>　１６枚／日）と少ない。</a:t>
            </a:r>
            <a:endParaRPr kumimoji="1" lang="en-US" altLang="ja-JP" dirty="0"/>
          </a:p>
          <a:p>
            <a:endParaRPr lang="en-US" altLang="ja-JP" dirty="0"/>
          </a:p>
          <a:p>
            <a:r>
              <a:rPr lang="ja-JP" altLang="en-US" dirty="0"/>
              <a:t>鉄筋、</a:t>
            </a:r>
            <a:r>
              <a:rPr lang="en-US" altLang="ja-JP" dirty="0"/>
              <a:t>PANWALL</a:t>
            </a:r>
            <a:r>
              <a:rPr lang="ja-JP" altLang="en-US" dirty="0"/>
              <a:t>はＤ２５・２９・３２の３種類で、３～１０ｍ。</a:t>
            </a:r>
            <a:endParaRPr lang="en-US" altLang="ja-JP" dirty="0"/>
          </a:p>
          <a:p>
            <a:endParaRPr lang="en-US" altLang="ja-JP" dirty="0"/>
          </a:p>
          <a:p>
            <a:endParaRPr kumimoji="1" lang="ja-JP"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pPr>
              <a:buNone/>
            </a:pPr>
            <a:r>
              <a:rPr lang="ja-JP" altLang="en-US" dirty="0"/>
              <a:t>工法の特長は、</a:t>
            </a:r>
            <a:endParaRPr lang="en-US" altLang="ja-JP" dirty="0"/>
          </a:p>
          <a:p>
            <a:pPr>
              <a:buNone/>
            </a:pPr>
            <a:endParaRPr lang="en-US" altLang="ja-JP" dirty="0"/>
          </a:p>
          <a:p>
            <a:pPr>
              <a:buNone/>
            </a:pPr>
            <a:r>
              <a:rPr lang="ja-JP" altLang="en-US" dirty="0"/>
              <a:t>耐震性　パネルは上下方向に緊結されていますので、地震などの地山挙動に対し</a:t>
            </a:r>
            <a:endParaRPr lang="en-US" altLang="ja-JP" dirty="0"/>
          </a:p>
          <a:p>
            <a:pPr>
              <a:buNone/>
            </a:pPr>
            <a:r>
              <a:rPr lang="ja-JP" altLang="en-US" dirty="0"/>
              <a:t>　　　　　　大きな抵抗力を有しています。</a:t>
            </a:r>
            <a:endParaRPr lang="en-US" altLang="ja-JP" dirty="0"/>
          </a:p>
          <a:p>
            <a:pPr>
              <a:buNone/>
            </a:pPr>
            <a:endParaRPr lang="en-US" altLang="ja-JP" dirty="0"/>
          </a:p>
          <a:p>
            <a:pPr>
              <a:buNone/>
            </a:pPr>
            <a:r>
              <a:rPr lang="ja-JP" altLang="en-US" dirty="0"/>
              <a:t>施工性　基本は上端から切下げる逆巻き工法で行いますが、現場状況により下か</a:t>
            </a:r>
            <a:endParaRPr lang="en-US" altLang="ja-JP" dirty="0"/>
          </a:p>
          <a:p>
            <a:pPr>
              <a:buNone/>
            </a:pPr>
            <a:r>
              <a:rPr lang="ja-JP" altLang="en-US" dirty="0"/>
              <a:t>　　　　　　ら上に積みあげる順巻き工法でも施工できます。パネルを上下方向に緊</a:t>
            </a:r>
            <a:endParaRPr lang="en-US" altLang="ja-JP" dirty="0"/>
          </a:p>
          <a:p>
            <a:pPr>
              <a:buNone/>
            </a:pPr>
            <a:r>
              <a:rPr lang="ja-JP" altLang="en-US" dirty="0"/>
              <a:t>　　　　　　結出来るため、現地・地盤状況により２段施工も可能です。</a:t>
            </a:r>
            <a:endParaRPr lang="en-US" altLang="ja-JP" dirty="0"/>
          </a:p>
          <a:p>
            <a:pPr>
              <a:buNone/>
            </a:pPr>
            <a:endParaRPr lang="en-US" altLang="ja-JP" dirty="0"/>
          </a:p>
          <a:p>
            <a:pPr>
              <a:buNone/>
            </a:pPr>
            <a:r>
              <a:rPr lang="ja-JP" altLang="en-US" dirty="0"/>
              <a:t>安全性　計算により求められた切土高さまで掘削し、直ちに鉄筋挿入工を行うため、</a:t>
            </a:r>
            <a:endParaRPr lang="en-US" altLang="ja-JP" dirty="0"/>
          </a:p>
          <a:p>
            <a:pPr>
              <a:buNone/>
            </a:pPr>
            <a:r>
              <a:rPr lang="ja-JP" altLang="en-US" dirty="0"/>
              <a:t>　　　　　　常に斜面の安定が確保できます。</a:t>
            </a:r>
            <a:endParaRPr kumimoji="1" lang="ja-JP"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pPr>
              <a:buNone/>
            </a:pPr>
            <a:r>
              <a:rPr lang="ja-JP" altLang="en-US" dirty="0"/>
              <a:t>期待できる効果として、</a:t>
            </a:r>
            <a:endParaRPr lang="en-US" altLang="ja-JP" dirty="0"/>
          </a:p>
          <a:p>
            <a:pPr>
              <a:buNone/>
            </a:pPr>
            <a:endParaRPr lang="en-US" altLang="ja-JP" dirty="0"/>
          </a:p>
          <a:p>
            <a:pPr>
              <a:buNone/>
            </a:pPr>
            <a:r>
              <a:rPr lang="ja-JP" altLang="en-US" dirty="0"/>
              <a:t>①法面勾配を立てることで、近接構造物からの離隔の確保が容易となります。</a:t>
            </a:r>
            <a:endParaRPr lang="en-US" altLang="ja-JP" dirty="0"/>
          </a:p>
          <a:p>
            <a:pPr>
              <a:buNone/>
            </a:pPr>
            <a:endParaRPr lang="en-US" altLang="ja-JP" dirty="0"/>
          </a:p>
          <a:p>
            <a:pPr>
              <a:buNone/>
            </a:pPr>
            <a:r>
              <a:rPr lang="ja-JP" altLang="en-US" dirty="0"/>
              <a:t>②下の図で点線に示す標準設計による切土のり面ですと、森林の伐採と大量の土砂撤去が必要となり環境の負荷が大きくなりますが、ＲＢＰウォール工法では環境負荷が低減できます。</a:t>
            </a:r>
            <a:endParaRPr lang="en-US" altLang="ja-JP" dirty="0"/>
          </a:p>
          <a:p>
            <a:pPr>
              <a:buNone/>
            </a:pPr>
            <a:endParaRPr lang="en-US" altLang="ja-JP" dirty="0"/>
          </a:p>
          <a:p>
            <a:pPr>
              <a:buNone/>
            </a:pPr>
            <a:r>
              <a:rPr lang="ja-JP" altLang="en-US" dirty="0"/>
              <a:t>③地震に強い安定した構造物とすることができます。</a:t>
            </a:r>
            <a:endParaRPr lang="en-US" altLang="ja-JP" dirty="0"/>
          </a:p>
          <a:p>
            <a:pPr>
              <a:buNone/>
            </a:pPr>
            <a:endParaRPr lang="en-US" altLang="ja-JP" dirty="0"/>
          </a:p>
          <a:p>
            <a:pPr>
              <a:buNone/>
            </a:pPr>
            <a:r>
              <a:rPr lang="ja-JP" altLang="en-US" dirty="0"/>
              <a:t>④ＲＢＰパネル版は、工場で生産されるため品質に優れ、景観に合わせたデザインが多数用意されているため、周辺環境にもマッチします。</a:t>
            </a:r>
            <a:endParaRPr kumimoji="1" lang="ja-JP"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ＲＢＰウォール工法の逆巻き施工は、この図のように現況地山上端にＲＢＰパネル</a:t>
            </a:r>
            <a:r>
              <a:rPr kumimoji="1" lang="en-US" altLang="ja-JP" dirty="0"/>
              <a:t>(</a:t>
            </a:r>
            <a:r>
              <a:rPr kumimoji="1" lang="ja-JP" altLang="en-US" dirty="0"/>
              <a:t>基準段パネル</a:t>
            </a:r>
            <a:r>
              <a:rPr kumimoji="1" lang="en-US" altLang="ja-JP" dirty="0"/>
              <a:t>)</a:t>
            </a:r>
            <a:r>
              <a:rPr kumimoji="1" lang="ja-JP" altLang="en-US" dirty="0"/>
              <a:t>を設置し、</a:t>
            </a:r>
            <a:endParaRPr kumimoji="1" lang="en-US" altLang="ja-JP" dirty="0"/>
          </a:p>
          <a:p>
            <a:endParaRPr kumimoji="1" lang="en-US" altLang="ja-JP" dirty="0"/>
          </a:p>
          <a:p>
            <a:r>
              <a:rPr kumimoji="1" lang="ja-JP" altLang="en-US" dirty="0"/>
              <a:t>ＲＢＰパネルとアンカー補強鉄筋の組合せによって、各段毎に地山を補強することによって地山の緩みを抑え、</a:t>
            </a:r>
            <a:endParaRPr kumimoji="1" lang="en-US" altLang="ja-JP" dirty="0"/>
          </a:p>
          <a:p>
            <a:endParaRPr kumimoji="1" lang="en-US" altLang="ja-JP" dirty="0"/>
          </a:p>
          <a:p>
            <a:r>
              <a:rPr kumimoji="1" lang="ja-JP" altLang="en-US" dirty="0"/>
              <a:t>上から順に地山を切り下げて急勾配法面を構築していきます。</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ＲＢＰウォール工法の順巻き施工は、この図は既設道路を拡幅する場合ですが、現況地山下端部にＲＢＰパネル</a:t>
            </a:r>
            <a:r>
              <a:rPr kumimoji="1" lang="en-US" altLang="ja-JP" dirty="0"/>
              <a:t>(</a:t>
            </a:r>
            <a:r>
              <a:rPr kumimoji="1" lang="ja-JP" altLang="en-US" dirty="0"/>
              <a:t>基準段パネル</a:t>
            </a:r>
            <a:r>
              <a:rPr kumimoji="1" lang="en-US" altLang="ja-JP" dirty="0"/>
              <a:t>)</a:t>
            </a:r>
          </a:p>
          <a:p>
            <a:endParaRPr kumimoji="1" lang="en-US" altLang="ja-JP" dirty="0"/>
          </a:p>
          <a:p>
            <a:r>
              <a:rPr kumimoji="1" lang="ja-JP" altLang="en-US" dirty="0"/>
              <a:t>を設置し、パネル背面の盛土、アンカー補強鉄筋工を繰り返し上方に向けて急勾配法面を構築していきます。</a:t>
            </a:r>
          </a:p>
          <a:p>
            <a:endParaRPr lang="en-US" altLang="ja-JP" dirty="0"/>
          </a:p>
          <a:p>
            <a:endParaRPr kumimoji="1" lang="en-US" altLang="ja-JP" dirty="0"/>
          </a:p>
          <a:p>
            <a:endParaRPr kumimoji="1" lang="en-US" altLang="ja-JP" dirty="0"/>
          </a:p>
          <a:p>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F713A407-747B-45B7-A955-1D7139221C3B}" type="datetime1">
              <a:rPr kumimoji="1" lang="ja-JP" altLang="en-US" smtClean="0"/>
              <a:pPr/>
              <a:t>2020/9/14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2400">
                <a:solidFill>
                  <a:srgbClr val="FF0000"/>
                </a:solidFill>
                <a:latin typeface="+mn-ea"/>
                <a:ea typeface="+mn-ea"/>
              </a:defRPr>
            </a:lvl1pPr>
          </a:lstStyle>
          <a:p>
            <a:fld id="{8911969B-8DE9-4ED9-AD83-1A792DC0FFF6}" type="slidenum">
              <a:rPr lang="ja-JP" altLang="en-US" smtClean="0"/>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46A6A6B-B136-4976-8A18-FC92D66232FD}" type="datetime1">
              <a:rPr kumimoji="1" lang="ja-JP" altLang="en-US" smtClean="0"/>
              <a:pPr/>
              <a:t>2020/9/14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505498D-53E4-493D-BE9C-B499139B3D45}" type="datetime1">
              <a:rPr kumimoji="1" lang="ja-JP" altLang="en-US" smtClean="0"/>
              <a:pPr/>
              <a:t>2020/9/14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FC5A83E-DC9B-4601-A031-15CDC5329866}" type="datetime1">
              <a:rPr kumimoji="1" lang="ja-JP" altLang="en-US" smtClean="0"/>
              <a:pPr/>
              <a:t>2020/9/14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2000"/>
            </a:lvl1pPr>
          </a:lstStyle>
          <a:p>
            <a:fld id="{8911969B-8DE9-4ED9-AD83-1A792DC0FFF6}" type="slidenum">
              <a:rPr lang="ja-JP" altLang="en-US" smtClean="0"/>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901A117A-06CA-4B47-AF5A-95C9CC9A3E70}" type="datetime1">
              <a:rPr kumimoji="1" lang="ja-JP" altLang="en-US" smtClean="0"/>
              <a:pPr/>
              <a:t>2020/9/14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B71B40DB-EECA-4D6F-B5F3-E9E5BB23B56A}" type="datetime1">
              <a:rPr kumimoji="1" lang="ja-JP" altLang="en-US" smtClean="0"/>
              <a:pPr/>
              <a:t>2020/9/14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7FDCC0C5-474B-49FE-97E7-FC3E39A9374B}" type="datetime1">
              <a:rPr kumimoji="1" lang="ja-JP" altLang="en-US" smtClean="0"/>
              <a:pPr/>
              <a:t>2020/9/14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017F7511-9A9C-40F4-924C-188FA7AC044E}" type="datetime1">
              <a:rPr kumimoji="1" lang="ja-JP" altLang="en-US" smtClean="0"/>
              <a:pPr/>
              <a:t>2020/9/14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lvl1pPr>
              <a:defRPr sz="2000"/>
            </a:lvl1pPr>
          </a:lstStyle>
          <a:p>
            <a:fld id="{8911969B-8DE9-4ED9-AD83-1A792DC0FFF6}" type="slidenum">
              <a:rPr lang="ja-JP" altLang="en-US" smtClean="0"/>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31AC85E-382C-4727-936A-DD1BC9109580}" type="datetime1">
              <a:rPr kumimoji="1" lang="ja-JP" altLang="en-US" smtClean="0"/>
              <a:pPr/>
              <a:t>2020/9/14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lvl1pPr>
              <a:defRPr sz="2000"/>
            </a:lvl1pPr>
          </a:lstStyle>
          <a:p>
            <a:fld id="{8911969B-8DE9-4ED9-AD83-1A792DC0FFF6}" type="slidenum">
              <a:rPr lang="ja-JP" altLang="en-US" smtClean="0"/>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3B900E31-3203-41EB-B8FB-F231D6037D60}" type="datetime1">
              <a:rPr kumimoji="1" lang="ja-JP" altLang="en-US" smtClean="0"/>
              <a:pPr/>
              <a:t>2020/9/14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CF001C8-5B00-4357-8FC7-0AB96748CC84}" type="datetime1">
              <a:rPr kumimoji="1" lang="ja-JP" altLang="en-US" smtClean="0"/>
              <a:pPr/>
              <a:t>2020/9/14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911969B-8DE9-4ED9-AD83-1A792DC0FFF6}"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370EF-4DAF-4BD9-9068-BA95AFFE6994}" type="datetime1">
              <a:rPr kumimoji="1" lang="ja-JP" altLang="en-US" smtClean="0"/>
              <a:pPr/>
              <a:t>2020/9/14</a:t>
            </a:fld>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1969B-8DE9-4ED9-AD83-1A792DC0FFF6}"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3.JP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6888" y="1631970"/>
            <a:ext cx="8229600" cy="720080"/>
          </a:xfrm>
        </p:spPr>
        <p:txBody>
          <a:bodyPr>
            <a:normAutofit/>
          </a:bodyPr>
          <a:lstStyle/>
          <a:p>
            <a:r>
              <a:rPr lang="ja-JP" altLang="en-US" sz="3200" dirty="0">
                <a:ln w="0"/>
                <a:effectLst>
                  <a:glow rad="139700">
                    <a:schemeClr val="accent1">
                      <a:satMod val="175000"/>
                      <a:alpha val="40000"/>
                    </a:schemeClr>
                  </a:glow>
                </a:effectLst>
                <a:latin typeface="ＭＳ Ｐゴシック"/>
              </a:rPr>
              <a:t>Ｒ Ｂ Ｐ ウ ォ </a:t>
            </a:r>
            <a:r>
              <a:rPr lang="ja-JP" altLang="en-US" sz="3200" dirty="0" err="1">
                <a:ln w="0"/>
                <a:effectLst>
                  <a:glow rad="139700">
                    <a:schemeClr val="accent1">
                      <a:satMod val="175000"/>
                      <a:alpha val="40000"/>
                    </a:schemeClr>
                  </a:glow>
                </a:effectLst>
                <a:latin typeface="ＭＳ Ｐゴシック"/>
              </a:rPr>
              <a:t>ー</a:t>
            </a:r>
            <a:r>
              <a:rPr lang="ja-JP" altLang="en-US" sz="3200" dirty="0">
                <a:ln w="0"/>
                <a:effectLst>
                  <a:glow rad="139700">
                    <a:schemeClr val="accent1">
                      <a:satMod val="175000"/>
                      <a:alpha val="40000"/>
                    </a:schemeClr>
                  </a:glow>
                </a:effectLst>
                <a:latin typeface="ＭＳ Ｐゴシック"/>
              </a:rPr>
              <a:t> ル 工 法</a:t>
            </a:r>
            <a:endParaRPr lang="ja-JP" altLang="en-US" sz="3200" dirty="0"/>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1</a:t>
            </a:fld>
            <a:endParaRPr lang="ja-JP" altLang="en-US" dirty="0"/>
          </a:p>
        </p:txBody>
      </p:sp>
      <p:sp>
        <p:nvSpPr>
          <p:cNvPr id="7" name="正方形/長方形 6"/>
          <p:cNvSpPr/>
          <p:nvPr/>
        </p:nvSpPr>
        <p:spPr>
          <a:xfrm>
            <a:off x="230028" y="2377810"/>
            <a:ext cx="3975768" cy="461665"/>
          </a:xfrm>
          <a:prstGeom prst="rect">
            <a:avLst/>
          </a:prstGeom>
        </p:spPr>
        <p:txBody>
          <a:bodyPr wrap="none">
            <a:spAutoFit/>
          </a:bodyPr>
          <a:lstStyle/>
          <a:p>
            <a:r>
              <a:rPr lang="en-US" altLang="ja-JP" sz="2400" b="1" dirty="0">
                <a:solidFill>
                  <a:srgbClr val="FF0000"/>
                </a:solidFill>
                <a:effectLst>
                  <a:outerShdw blurRad="38100" dist="38100" dir="2700000" algn="tl">
                    <a:srgbClr val="000000">
                      <a:alpha val="43137"/>
                    </a:srgbClr>
                  </a:outerShdw>
                </a:effectLst>
              </a:rPr>
              <a:t>NETIS</a:t>
            </a:r>
            <a:r>
              <a:rPr lang="ja-JP" altLang="en-US" sz="2400" b="1" dirty="0">
                <a:solidFill>
                  <a:srgbClr val="FF0000"/>
                </a:solidFill>
                <a:effectLst>
                  <a:outerShdw blurRad="38100" dist="38100" dir="2700000" algn="tl">
                    <a:srgbClr val="000000">
                      <a:alpha val="43137"/>
                    </a:srgbClr>
                  </a:outerShdw>
                </a:effectLst>
              </a:rPr>
              <a:t>登録番号：</a:t>
            </a:r>
            <a:r>
              <a:rPr lang="en-US" altLang="ja-JP" sz="2400" b="1" dirty="0">
                <a:solidFill>
                  <a:srgbClr val="FF0000"/>
                </a:solidFill>
                <a:effectLst>
                  <a:outerShdw blurRad="38100" dist="38100" dir="2700000" algn="tl">
                    <a:srgbClr val="000000">
                      <a:alpha val="43137"/>
                    </a:srgbClr>
                  </a:outerShdw>
                </a:effectLst>
              </a:rPr>
              <a:t>QS-160035-A</a:t>
            </a:r>
          </a:p>
        </p:txBody>
      </p:sp>
      <p:sp>
        <p:nvSpPr>
          <p:cNvPr id="10" name="正方形/長方形 9"/>
          <p:cNvSpPr/>
          <p:nvPr/>
        </p:nvSpPr>
        <p:spPr>
          <a:xfrm>
            <a:off x="0" y="1308679"/>
            <a:ext cx="2337499" cy="400110"/>
          </a:xfrm>
          <a:prstGeom prst="rect">
            <a:avLst/>
          </a:prstGeom>
        </p:spPr>
        <p:txBody>
          <a:bodyPr wrap="none">
            <a:spAutoFit/>
          </a:bodyPr>
          <a:lstStyle/>
          <a:p>
            <a:pPr algn="ctr"/>
            <a:r>
              <a:rPr lang="ja-JP" altLang="en-US" sz="2000" b="1" dirty="0">
                <a:solidFill>
                  <a:srgbClr val="92D050"/>
                </a:solidFill>
              </a:rPr>
              <a:t>切 土 補 強 土 工 法</a:t>
            </a:r>
          </a:p>
        </p:txBody>
      </p:sp>
      <p:sp>
        <p:nvSpPr>
          <p:cNvPr id="4" name="テキスト ボックス 3">
            <a:extLst>
              <a:ext uri="{FF2B5EF4-FFF2-40B4-BE49-F238E27FC236}">
                <a16:creationId xmlns:a16="http://schemas.microsoft.com/office/drawing/2014/main" id="{93AEE57D-2F43-4EF9-ADD6-FF9F08DD8AF1}"/>
              </a:ext>
            </a:extLst>
          </p:cNvPr>
          <p:cNvSpPr txBox="1"/>
          <p:nvPr/>
        </p:nvSpPr>
        <p:spPr>
          <a:xfrm>
            <a:off x="113017" y="5330396"/>
            <a:ext cx="4209788" cy="1384995"/>
          </a:xfrm>
          <a:prstGeom prst="rect">
            <a:avLst/>
          </a:prstGeom>
          <a:noFill/>
        </p:spPr>
        <p:txBody>
          <a:bodyPr wrap="square" rtlCol="0">
            <a:spAutoFit/>
          </a:bodyPr>
          <a:lstStyle/>
          <a:p>
            <a:pPr algn="ctr"/>
            <a:r>
              <a:rPr kumimoji="1" lang="ja-JP" altLang="en-US" sz="2400" b="1" dirty="0">
                <a:effectLst>
                  <a:outerShdw blurRad="38100" dist="38100" dir="2700000" algn="tl">
                    <a:srgbClr val="000000">
                      <a:alpha val="43137"/>
                    </a:srgbClr>
                  </a:outerShdw>
                </a:effectLst>
              </a:rPr>
              <a:t>　ＲＢＰウォール工法協会</a:t>
            </a:r>
            <a:endParaRPr kumimoji="1" lang="en-US" altLang="ja-JP" sz="2400" b="1" dirty="0">
              <a:effectLst>
                <a:outerShdw blurRad="38100" dist="38100" dir="2700000" algn="tl">
                  <a:srgbClr val="000000">
                    <a:alpha val="43137"/>
                  </a:srgbClr>
                </a:outerShdw>
              </a:effectLst>
            </a:endParaRPr>
          </a:p>
          <a:p>
            <a:pPr algn="ctr"/>
            <a:r>
              <a:rPr kumimoji="1" lang="ja-JP" altLang="en-US" sz="2400" b="1" dirty="0">
                <a:effectLst>
                  <a:outerShdw blurRad="38100" dist="38100" dir="2700000" algn="tl">
                    <a:srgbClr val="000000">
                      <a:alpha val="43137"/>
                    </a:srgbClr>
                  </a:outerShdw>
                </a:effectLst>
              </a:rPr>
              <a:t>　</a:t>
            </a:r>
            <a:r>
              <a:rPr kumimoji="1" lang="ja-JP" altLang="en-US" dirty="0"/>
              <a:t>福岡市博多区金の隈</a:t>
            </a:r>
            <a:r>
              <a:rPr kumimoji="1" lang="en-US" altLang="ja-JP" dirty="0"/>
              <a:t>1</a:t>
            </a:r>
            <a:r>
              <a:rPr kumimoji="1" lang="ja-JP" altLang="en-US" dirty="0"/>
              <a:t>丁目</a:t>
            </a:r>
            <a:r>
              <a:rPr kumimoji="1" lang="en-US" altLang="ja-JP" dirty="0"/>
              <a:t>22-8</a:t>
            </a:r>
          </a:p>
          <a:p>
            <a:pPr algn="ctr"/>
            <a:r>
              <a:rPr lang="en-US" altLang="ja-JP" dirty="0"/>
              <a:t>TEL</a:t>
            </a:r>
            <a:r>
              <a:rPr lang="ja-JP" altLang="en-US" dirty="0"/>
              <a:t>　</a:t>
            </a:r>
            <a:r>
              <a:rPr lang="en-US" altLang="ja-JP" dirty="0"/>
              <a:t>092-504-2208</a:t>
            </a:r>
          </a:p>
          <a:p>
            <a:pPr algn="ctr"/>
            <a:r>
              <a:rPr kumimoji="1" lang="en-US" altLang="ja-JP" dirty="0"/>
              <a:t>FAX</a:t>
            </a:r>
            <a:r>
              <a:rPr kumimoji="1" lang="ja-JP" altLang="en-US" dirty="0"/>
              <a:t>　</a:t>
            </a:r>
            <a:r>
              <a:rPr kumimoji="1" lang="en-US" altLang="ja-JP" dirty="0"/>
              <a:t>092-504-5616</a:t>
            </a:r>
            <a:endParaRPr kumimoji="1" lang="ja-JP" altLang="en-US" dirty="0"/>
          </a:p>
        </p:txBody>
      </p:sp>
      <p:pic>
        <p:nvPicPr>
          <p:cNvPr id="6" name="図 5" descr="建物, 屋外, 電車, レンガ が含まれている画像&#10;&#10;自動的に生成された説明">
            <a:extLst>
              <a:ext uri="{FF2B5EF4-FFF2-40B4-BE49-F238E27FC236}">
                <a16:creationId xmlns:a16="http://schemas.microsoft.com/office/drawing/2014/main" id="{D95BACA6-4F53-4421-928D-2EF9894C0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821" y="1268278"/>
            <a:ext cx="6768752" cy="43376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10</a:t>
            </a:fld>
            <a:endParaRPr lang="ja-JP" altLang="en-US" dirty="0"/>
          </a:p>
        </p:txBody>
      </p:sp>
      <p:sp>
        <p:nvSpPr>
          <p:cNvPr id="5" name="正方形/長方形 4"/>
          <p:cNvSpPr/>
          <p:nvPr/>
        </p:nvSpPr>
        <p:spPr>
          <a:xfrm>
            <a:off x="5231905" y="188641"/>
            <a:ext cx="2084225" cy="584775"/>
          </a:xfrm>
          <a:prstGeom prst="rect">
            <a:avLst/>
          </a:prstGeom>
        </p:spPr>
        <p:txBody>
          <a:bodyPr wrap="none">
            <a:spAutoFit/>
          </a:bodyPr>
          <a:lstStyle/>
          <a:p>
            <a:r>
              <a:rPr lang="ja-JP" altLang="en-US" sz="3200" dirty="0"/>
              <a:t>施工フロー</a:t>
            </a:r>
          </a:p>
        </p:txBody>
      </p:sp>
      <p:pic>
        <p:nvPicPr>
          <p:cNvPr id="6" name="図 5" descr="20171005082605-0001.tif"/>
          <p:cNvPicPr>
            <a:picLocks noChangeAspect="1"/>
          </p:cNvPicPr>
          <p:nvPr/>
        </p:nvPicPr>
        <p:blipFill>
          <a:blip r:embed="rId3" cstate="print"/>
          <a:stretch>
            <a:fillRect/>
          </a:stretch>
        </p:blipFill>
        <p:spPr>
          <a:xfrm>
            <a:off x="2495600" y="781792"/>
            <a:ext cx="7344816" cy="5939684"/>
          </a:xfrm>
          <a:prstGeom prst="rect">
            <a:avLst/>
          </a:prstGeom>
        </p:spPr>
      </p:pic>
      <p:sp>
        <p:nvSpPr>
          <p:cNvPr id="7" name="正方形/長方形 6"/>
          <p:cNvSpPr/>
          <p:nvPr/>
        </p:nvSpPr>
        <p:spPr>
          <a:xfrm>
            <a:off x="4727848" y="6365255"/>
            <a:ext cx="216024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print"/>
          <a:srcRect/>
          <a:stretch>
            <a:fillRect/>
          </a:stretch>
        </p:blipFill>
        <p:spPr bwMode="auto">
          <a:xfrm>
            <a:off x="2321792" y="4437112"/>
            <a:ext cx="3371951" cy="2420888"/>
          </a:xfrm>
          <a:prstGeom prst="rect">
            <a:avLst/>
          </a:prstGeom>
          <a:noFill/>
          <a:ln w="9525">
            <a:noFill/>
            <a:miter lim="800000"/>
            <a:headEnd/>
            <a:tailEnd/>
          </a:ln>
        </p:spPr>
      </p:pic>
      <p:sp>
        <p:nvSpPr>
          <p:cNvPr id="2" name="タイトル 1"/>
          <p:cNvSpPr>
            <a:spLocks noGrp="1"/>
          </p:cNvSpPr>
          <p:nvPr>
            <p:ph type="title"/>
          </p:nvPr>
        </p:nvSpPr>
        <p:spPr>
          <a:xfrm>
            <a:off x="609600" y="274638"/>
            <a:ext cx="10972800" cy="738664"/>
          </a:xfrm>
        </p:spPr>
        <p:txBody>
          <a:bodyPr>
            <a:normAutofit/>
          </a:bodyPr>
          <a:lstStyle/>
          <a:p>
            <a:r>
              <a:rPr lang="ja-JP" altLang="en-US" sz="3200" dirty="0"/>
              <a:t>施工手順</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11</a:t>
            </a:fld>
            <a:endParaRPr lang="ja-JP" altLang="en-US" dirty="0"/>
          </a:p>
        </p:txBody>
      </p:sp>
      <p:pic>
        <p:nvPicPr>
          <p:cNvPr id="5" name="Picture 4" descr="R0017861"/>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3502" r="4869" b="36411"/>
          <a:stretch/>
        </p:blipFill>
        <p:spPr bwMode="auto">
          <a:xfrm>
            <a:off x="6312023" y="3908078"/>
            <a:ext cx="4233811" cy="2617265"/>
          </a:xfrm>
          <a:prstGeom prst="rect">
            <a:avLst/>
          </a:prstGeom>
          <a:noFill/>
          <a:ln>
            <a:noFill/>
          </a:ln>
          <a:extLst>
            <a:ext uri="{53640926-AAD7-44D8-BBD7-CCE9431645EC}">
              <a14:shadowObscured xmlns:a14="http://schemas.microsoft.com/office/drawing/2010/main"/>
            </a:ext>
          </a:extLst>
        </p:spPr>
      </p:pic>
      <p:sp>
        <p:nvSpPr>
          <p:cNvPr id="7" name="テキスト ボックス 6"/>
          <p:cNvSpPr txBox="1"/>
          <p:nvPr/>
        </p:nvSpPr>
        <p:spPr>
          <a:xfrm>
            <a:off x="1549965" y="1451571"/>
            <a:ext cx="3168352" cy="369332"/>
          </a:xfrm>
          <a:prstGeom prst="rect">
            <a:avLst/>
          </a:prstGeom>
          <a:noFill/>
        </p:spPr>
        <p:txBody>
          <a:bodyPr wrap="square" rtlCol="0">
            <a:spAutoFit/>
          </a:bodyPr>
          <a:lstStyle/>
          <a:p>
            <a:r>
              <a:rPr lang="ja-JP" altLang="en-US" b="1" dirty="0">
                <a:latin typeface="+mn-ea"/>
              </a:rPr>
              <a:t>１</a:t>
            </a:r>
            <a:r>
              <a:rPr lang="en-US" altLang="ja-JP" b="1" dirty="0">
                <a:latin typeface="+mn-ea"/>
              </a:rPr>
              <a:t>.</a:t>
            </a:r>
            <a:r>
              <a:rPr lang="ja-JP" altLang="en-US" b="1" dirty="0">
                <a:latin typeface="+mn-ea"/>
              </a:rPr>
              <a:t>掘削・法面整形・仮基盤設置</a:t>
            </a:r>
          </a:p>
        </p:txBody>
      </p:sp>
      <p:sp>
        <p:nvSpPr>
          <p:cNvPr id="8" name="テキスト ボックス 7"/>
          <p:cNvSpPr txBox="1"/>
          <p:nvPr/>
        </p:nvSpPr>
        <p:spPr>
          <a:xfrm>
            <a:off x="1549965" y="3698907"/>
            <a:ext cx="3240360" cy="369332"/>
          </a:xfrm>
          <a:prstGeom prst="rect">
            <a:avLst/>
          </a:prstGeom>
          <a:noFill/>
        </p:spPr>
        <p:txBody>
          <a:bodyPr wrap="square" rtlCol="0">
            <a:spAutoFit/>
          </a:bodyPr>
          <a:lstStyle/>
          <a:p>
            <a:r>
              <a:rPr lang="ja-JP" altLang="en-US" b="1" dirty="0">
                <a:latin typeface="+mn-ea"/>
              </a:rPr>
              <a:t>２</a:t>
            </a:r>
            <a:r>
              <a:rPr lang="en-US" altLang="ja-JP" b="1" dirty="0">
                <a:latin typeface="+mn-ea"/>
              </a:rPr>
              <a:t>.</a:t>
            </a:r>
            <a:r>
              <a:rPr lang="ja-JP" altLang="en-US" b="1" dirty="0">
                <a:latin typeface="+mn-ea"/>
              </a:rPr>
              <a:t>ＲＢＰパネルの据付</a:t>
            </a:r>
          </a:p>
        </p:txBody>
      </p:sp>
      <p:pic>
        <p:nvPicPr>
          <p:cNvPr id="9" name="図 8"/>
          <p:cNvPicPr>
            <a:picLocks noChangeAspect="1"/>
          </p:cNvPicPr>
          <p:nvPr/>
        </p:nvPicPr>
        <p:blipFill>
          <a:blip r:embed="rId5" cstate="print"/>
          <a:srcRect/>
          <a:stretch>
            <a:fillRect/>
          </a:stretch>
        </p:blipFill>
        <p:spPr bwMode="auto">
          <a:xfrm>
            <a:off x="5879975" y="1013302"/>
            <a:ext cx="4506217" cy="2703730"/>
          </a:xfrm>
          <a:prstGeom prst="rect">
            <a:avLst/>
          </a:prstGeom>
          <a:noFill/>
          <a:ln w="9525">
            <a:noFill/>
            <a:miter lim="800000"/>
            <a:headEnd/>
            <a:tailEnd/>
          </a:ln>
        </p:spPr>
      </p:pic>
      <p:sp>
        <p:nvSpPr>
          <p:cNvPr id="10" name="テキスト ボックス 9"/>
          <p:cNvSpPr txBox="1"/>
          <p:nvPr/>
        </p:nvSpPr>
        <p:spPr>
          <a:xfrm>
            <a:off x="1805808" y="2015189"/>
            <a:ext cx="3786136" cy="523220"/>
          </a:xfrm>
          <a:prstGeom prst="rect">
            <a:avLst/>
          </a:prstGeom>
          <a:noFill/>
        </p:spPr>
        <p:txBody>
          <a:bodyPr wrap="square" rtlCol="0">
            <a:spAutoFit/>
          </a:bodyPr>
          <a:lstStyle/>
          <a:p>
            <a:r>
              <a:rPr lang="ja-JP" altLang="en-US" sz="1400" dirty="0"/>
              <a:t>計画勾配でパネル１枚と、仮基盤分</a:t>
            </a:r>
            <a:endParaRPr lang="en-US" altLang="ja-JP" sz="1400" dirty="0"/>
          </a:p>
          <a:p>
            <a:r>
              <a:rPr lang="ja-JP" altLang="en-US" sz="1400" dirty="0"/>
              <a:t>約１</a:t>
            </a:r>
            <a:r>
              <a:rPr lang="en-US" altLang="ja-JP" sz="1400" dirty="0"/>
              <a:t>.</a:t>
            </a:r>
            <a:r>
              <a:rPr lang="ja-JP" altLang="en-US" sz="1400" dirty="0"/>
              <a:t>３０ｍの高さまで掘削・法面整形を行う。</a:t>
            </a:r>
          </a:p>
        </p:txBody>
      </p:sp>
      <p:sp>
        <p:nvSpPr>
          <p:cNvPr id="12" name="テキスト ボックス 11"/>
          <p:cNvSpPr txBox="1"/>
          <p:nvPr/>
        </p:nvSpPr>
        <p:spPr>
          <a:xfrm>
            <a:off x="2495600" y="4005064"/>
            <a:ext cx="3024336" cy="523220"/>
          </a:xfrm>
          <a:prstGeom prst="rect">
            <a:avLst/>
          </a:prstGeom>
          <a:noFill/>
        </p:spPr>
        <p:txBody>
          <a:bodyPr wrap="square" rtlCol="0">
            <a:spAutoFit/>
          </a:bodyPr>
          <a:lstStyle/>
          <a:p>
            <a:r>
              <a:rPr lang="ja-JP" altLang="en-US" sz="1400" dirty="0"/>
              <a:t>吊り金具を使用して、仮基礎上の所定位置にＲＢＰパネルを設置する。</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cstate="print"/>
          <a:srcRect/>
          <a:stretch>
            <a:fillRect/>
          </a:stretch>
        </p:blipFill>
        <p:spPr bwMode="auto">
          <a:xfrm>
            <a:off x="1415480" y="4534763"/>
            <a:ext cx="3993444" cy="2309461"/>
          </a:xfrm>
          <a:prstGeom prst="rect">
            <a:avLst/>
          </a:prstGeom>
          <a:noFill/>
          <a:ln w="9525">
            <a:noFill/>
            <a:miter lim="800000"/>
            <a:headEnd/>
            <a:tailEnd/>
          </a:ln>
        </p:spPr>
      </p:pic>
      <p:pic>
        <p:nvPicPr>
          <p:cNvPr id="14" name="図 13"/>
          <p:cNvPicPr>
            <a:picLocks noChangeAspect="1"/>
          </p:cNvPicPr>
          <p:nvPr/>
        </p:nvPicPr>
        <p:blipFill>
          <a:blip r:embed="rId4" cstate="print"/>
          <a:srcRect/>
          <a:stretch>
            <a:fillRect/>
          </a:stretch>
        </p:blipFill>
        <p:spPr bwMode="auto">
          <a:xfrm>
            <a:off x="1415480" y="1647561"/>
            <a:ext cx="3611860" cy="2249492"/>
          </a:xfrm>
          <a:prstGeom prst="rect">
            <a:avLst/>
          </a:prstGeom>
          <a:noFill/>
          <a:ln w="9525">
            <a:noFill/>
            <a:miter lim="800000"/>
            <a:headEnd/>
            <a:tailEnd/>
          </a:ln>
        </p:spPr>
      </p:pic>
      <p:sp>
        <p:nvSpPr>
          <p:cNvPr id="2" name="タイトル 1"/>
          <p:cNvSpPr>
            <a:spLocks noGrp="1"/>
          </p:cNvSpPr>
          <p:nvPr>
            <p:ph type="title"/>
          </p:nvPr>
        </p:nvSpPr>
        <p:spPr>
          <a:xfrm>
            <a:off x="609600" y="274638"/>
            <a:ext cx="10972800" cy="523220"/>
          </a:xfrm>
        </p:spPr>
        <p:txBody>
          <a:bodyPr>
            <a:normAutofit fontScale="90000"/>
          </a:bodyPr>
          <a:lstStyle/>
          <a:p>
            <a:r>
              <a:rPr lang="ja-JP" altLang="en-US" sz="3200" dirty="0"/>
              <a:t>施工手順</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12</a:t>
            </a:fld>
            <a:endParaRPr lang="ja-JP" altLang="en-US" dirty="0"/>
          </a:p>
        </p:txBody>
      </p:sp>
      <p:pic>
        <p:nvPicPr>
          <p:cNvPr id="6" name="Picture 4" descr="R0017937"/>
          <p:cNvPicPr>
            <a:picLocks noChangeAspect="1"/>
          </p:cNvPicPr>
          <p:nvPr/>
        </p:nvPicPr>
        <p:blipFill rotWithShape="1">
          <a:blip r:embed="rId5" cstate="print">
            <a:extLst>
              <a:ext uri="{28A0092B-C50C-407E-A947-70E740481C1C}">
                <a14:useLocalDpi xmlns:a14="http://schemas.microsoft.com/office/drawing/2010/main" val="0"/>
              </a:ext>
            </a:extLst>
          </a:blip>
          <a:srcRect r="13907" b="23553"/>
          <a:stretch/>
        </p:blipFill>
        <p:spPr bwMode="auto">
          <a:xfrm>
            <a:off x="6023991" y="908720"/>
            <a:ext cx="4667813" cy="2736304"/>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7" name="テキスト ボックス 6"/>
          <p:cNvSpPr txBox="1"/>
          <p:nvPr/>
        </p:nvSpPr>
        <p:spPr>
          <a:xfrm>
            <a:off x="1421210" y="1079478"/>
            <a:ext cx="2736304" cy="369332"/>
          </a:xfrm>
          <a:prstGeom prst="rect">
            <a:avLst/>
          </a:prstGeom>
          <a:noFill/>
        </p:spPr>
        <p:txBody>
          <a:bodyPr wrap="square" rtlCol="0">
            <a:spAutoFit/>
          </a:bodyPr>
          <a:lstStyle/>
          <a:p>
            <a:r>
              <a:rPr lang="ja-JP" altLang="en-US" b="1" dirty="0">
                <a:latin typeface="+mn-ea"/>
              </a:rPr>
              <a:t>３</a:t>
            </a:r>
            <a:r>
              <a:rPr lang="en-US" altLang="ja-JP" b="1" dirty="0">
                <a:latin typeface="+mn-ea"/>
              </a:rPr>
              <a:t>.</a:t>
            </a:r>
            <a:r>
              <a:rPr lang="ja-JP" altLang="en-US" b="1" dirty="0">
                <a:latin typeface="+mn-ea"/>
              </a:rPr>
              <a:t>裏込モルタル注入</a:t>
            </a:r>
          </a:p>
        </p:txBody>
      </p:sp>
      <p:sp>
        <p:nvSpPr>
          <p:cNvPr id="8" name="正方形/長方形 7"/>
          <p:cNvSpPr/>
          <p:nvPr/>
        </p:nvSpPr>
        <p:spPr>
          <a:xfrm>
            <a:off x="1415480" y="3772638"/>
            <a:ext cx="3024336" cy="646331"/>
          </a:xfrm>
          <a:prstGeom prst="rect">
            <a:avLst/>
          </a:prstGeom>
        </p:spPr>
        <p:txBody>
          <a:bodyPr wrap="square">
            <a:spAutoFit/>
          </a:bodyPr>
          <a:lstStyle/>
          <a:p>
            <a:r>
              <a:rPr lang="ja-JP" altLang="en-US" b="1" dirty="0">
                <a:latin typeface="+mn-ea"/>
              </a:rPr>
              <a:t>４</a:t>
            </a:r>
            <a:r>
              <a:rPr lang="en-US" altLang="ja-JP" b="1" dirty="0">
                <a:latin typeface="+mn-ea"/>
              </a:rPr>
              <a:t>.</a:t>
            </a:r>
            <a:r>
              <a:rPr lang="ja-JP" altLang="en-US" b="1" dirty="0">
                <a:latin typeface="+mn-ea"/>
              </a:rPr>
              <a:t>補強材設置・グラウト注入</a:t>
            </a:r>
            <a:endParaRPr lang="en-US" altLang="ja-JP" b="1" dirty="0">
              <a:latin typeface="+mn-ea"/>
            </a:endParaRPr>
          </a:p>
          <a:p>
            <a:r>
              <a:rPr lang="ja-JP" altLang="en-US" b="1" dirty="0">
                <a:latin typeface="+mn-ea"/>
              </a:rPr>
              <a:t>　</a:t>
            </a:r>
            <a:endParaRPr lang="ja-JP" altLang="en-US" dirty="0"/>
          </a:p>
        </p:txBody>
      </p:sp>
      <p:pic>
        <p:nvPicPr>
          <p:cNvPr id="9" name="Picture 4" descr="2012_0616_110544-IMGP0431"/>
          <p:cNvPicPr>
            <a:picLocks noChangeAspect="1"/>
          </p:cNvPicPr>
          <p:nvPr/>
        </p:nvPicPr>
        <p:blipFill rotWithShape="1">
          <a:blip r:embed="rId6" cstate="print">
            <a:extLst>
              <a:ext uri="{28A0092B-C50C-407E-A947-70E740481C1C}">
                <a14:useLocalDpi xmlns:a14="http://schemas.microsoft.com/office/drawing/2010/main" val="0"/>
              </a:ext>
            </a:extLst>
          </a:blip>
          <a:srcRect l="13576" t="3835" r="5961" b="22349"/>
          <a:stretch/>
        </p:blipFill>
        <p:spPr bwMode="auto">
          <a:xfrm>
            <a:off x="6023992" y="3789040"/>
            <a:ext cx="4680520" cy="2824452"/>
          </a:xfrm>
          <a:prstGeom prst="rect">
            <a:avLst/>
          </a:prstGeom>
          <a:noFill/>
          <a:ln>
            <a:noFill/>
          </a:ln>
          <a:extLst>
            <a:ext uri="{53640926-AAD7-44D8-BBD7-CCE9431645EC}">
              <a14:shadowObscured xmlns:a14="http://schemas.microsoft.com/office/drawing/2010/main"/>
            </a:ext>
          </a:extLst>
        </p:spPr>
      </p:pic>
      <p:sp>
        <p:nvSpPr>
          <p:cNvPr id="11" name="テキスト ボックス 10"/>
          <p:cNvSpPr txBox="1"/>
          <p:nvPr/>
        </p:nvSpPr>
        <p:spPr>
          <a:xfrm>
            <a:off x="1415480" y="1412776"/>
            <a:ext cx="3888432" cy="307777"/>
          </a:xfrm>
          <a:prstGeom prst="rect">
            <a:avLst/>
          </a:prstGeom>
          <a:noFill/>
        </p:spPr>
        <p:txBody>
          <a:bodyPr wrap="square" rtlCol="0">
            <a:spAutoFit/>
          </a:bodyPr>
          <a:lstStyle/>
          <a:p>
            <a:r>
              <a:rPr lang="ja-JP" altLang="en-US" sz="1400" dirty="0"/>
              <a:t>ＲＢＰパネルと地山との間隙に裏込め注入を行う。</a:t>
            </a:r>
          </a:p>
        </p:txBody>
      </p:sp>
      <p:sp>
        <p:nvSpPr>
          <p:cNvPr id="12" name="テキスト ボックス 11"/>
          <p:cNvSpPr txBox="1"/>
          <p:nvPr/>
        </p:nvSpPr>
        <p:spPr>
          <a:xfrm>
            <a:off x="1415480" y="4131838"/>
            <a:ext cx="4176464" cy="307777"/>
          </a:xfrm>
          <a:prstGeom prst="rect">
            <a:avLst/>
          </a:prstGeom>
          <a:noFill/>
        </p:spPr>
        <p:txBody>
          <a:bodyPr wrap="square" rtlCol="0">
            <a:spAutoFit/>
          </a:bodyPr>
          <a:lstStyle/>
          <a:p>
            <a:r>
              <a:rPr lang="ja-JP" altLang="en-US" sz="1400" dirty="0"/>
              <a:t>削孔を行い、補強鉄筋の挿入・グラウト注入を行う。</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cstate="print"/>
          <a:srcRect/>
          <a:stretch>
            <a:fillRect/>
          </a:stretch>
        </p:blipFill>
        <p:spPr bwMode="auto">
          <a:xfrm>
            <a:off x="1703512" y="4558834"/>
            <a:ext cx="3108807" cy="2185083"/>
          </a:xfrm>
          <a:prstGeom prst="rect">
            <a:avLst/>
          </a:prstGeom>
          <a:noFill/>
          <a:ln w="9525">
            <a:noFill/>
            <a:miter lim="800000"/>
            <a:headEnd/>
            <a:tailEnd/>
          </a:ln>
        </p:spPr>
      </p:pic>
      <p:sp>
        <p:nvSpPr>
          <p:cNvPr id="2" name="タイトル 1"/>
          <p:cNvSpPr>
            <a:spLocks noGrp="1"/>
          </p:cNvSpPr>
          <p:nvPr>
            <p:ph type="title"/>
          </p:nvPr>
        </p:nvSpPr>
        <p:spPr>
          <a:xfrm>
            <a:off x="609600" y="274638"/>
            <a:ext cx="10972800" cy="523220"/>
          </a:xfrm>
        </p:spPr>
        <p:txBody>
          <a:bodyPr>
            <a:normAutofit fontScale="90000"/>
          </a:bodyPr>
          <a:lstStyle/>
          <a:p>
            <a:r>
              <a:rPr lang="ja-JP" altLang="en-US" sz="3200" dirty="0"/>
              <a:t>施工手順</a:t>
            </a:r>
          </a:p>
        </p:txBody>
      </p:sp>
      <p:sp>
        <p:nvSpPr>
          <p:cNvPr id="4" name="スライド番号プレースホルダ 3"/>
          <p:cNvSpPr>
            <a:spLocks noGrp="1"/>
          </p:cNvSpPr>
          <p:nvPr>
            <p:ph type="sldNum" sz="quarter" idx="12"/>
          </p:nvPr>
        </p:nvSpPr>
        <p:spPr>
          <a:xfrm>
            <a:off x="9421688" y="6400799"/>
            <a:ext cx="2133600" cy="365125"/>
          </a:xfrm>
        </p:spPr>
        <p:txBody>
          <a:bodyPr/>
          <a:lstStyle/>
          <a:p>
            <a:fld id="{8911969B-8DE9-4ED9-AD83-1A792DC0FFF6}" type="slidenum">
              <a:rPr lang="ja-JP" altLang="en-US" smtClean="0"/>
              <a:pPr/>
              <a:t>13</a:t>
            </a:fld>
            <a:endParaRPr lang="ja-JP" altLang="en-US" dirty="0"/>
          </a:p>
        </p:txBody>
      </p:sp>
      <p:sp>
        <p:nvSpPr>
          <p:cNvPr id="7" name="テキスト ボックス 6"/>
          <p:cNvSpPr txBox="1"/>
          <p:nvPr/>
        </p:nvSpPr>
        <p:spPr>
          <a:xfrm>
            <a:off x="1554695" y="1220614"/>
            <a:ext cx="2952328" cy="369332"/>
          </a:xfrm>
          <a:prstGeom prst="rect">
            <a:avLst/>
          </a:prstGeom>
          <a:noFill/>
        </p:spPr>
        <p:txBody>
          <a:bodyPr wrap="square" rtlCol="0">
            <a:spAutoFit/>
          </a:bodyPr>
          <a:lstStyle/>
          <a:p>
            <a:r>
              <a:rPr lang="ja-JP" altLang="en-US" b="1" dirty="0"/>
              <a:t>５</a:t>
            </a:r>
            <a:r>
              <a:rPr lang="en-US" altLang="ja-JP" b="1" dirty="0"/>
              <a:t>.</a:t>
            </a:r>
            <a:r>
              <a:rPr lang="ja-JP" altLang="en-US" b="1" dirty="0"/>
              <a:t>補強材頭部定着</a:t>
            </a:r>
          </a:p>
        </p:txBody>
      </p:sp>
      <p:sp>
        <p:nvSpPr>
          <p:cNvPr id="12" name="テキスト ボックス 11"/>
          <p:cNvSpPr txBox="1"/>
          <p:nvPr/>
        </p:nvSpPr>
        <p:spPr>
          <a:xfrm>
            <a:off x="1554695" y="1628800"/>
            <a:ext cx="3965241" cy="738664"/>
          </a:xfrm>
          <a:prstGeom prst="rect">
            <a:avLst/>
          </a:prstGeom>
          <a:noFill/>
        </p:spPr>
        <p:txBody>
          <a:bodyPr wrap="square" rtlCol="0">
            <a:spAutoFit/>
          </a:bodyPr>
          <a:lstStyle/>
          <a:p>
            <a:r>
              <a:rPr lang="ja-JP" altLang="en-US" sz="1400" dirty="0"/>
              <a:t>注入を行ってから３日の養生をおき、トルクレンチにより補強材頭部を定着し、その後キャッププレートを装着する。</a:t>
            </a:r>
          </a:p>
        </p:txBody>
      </p:sp>
      <p:sp>
        <p:nvSpPr>
          <p:cNvPr id="15" name="テキスト ボックス 14"/>
          <p:cNvSpPr txBox="1"/>
          <p:nvPr/>
        </p:nvSpPr>
        <p:spPr>
          <a:xfrm>
            <a:off x="1554695" y="3717032"/>
            <a:ext cx="2808312" cy="369332"/>
          </a:xfrm>
          <a:prstGeom prst="rect">
            <a:avLst/>
          </a:prstGeom>
          <a:noFill/>
        </p:spPr>
        <p:txBody>
          <a:bodyPr wrap="square" rtlCol="0">
            <a:spAutoFit/>
          </a:bodyPr>
          <a:lstStyle/>
          <a:p>
            <a:r>
              <a:rPr lang="ja-JP" altLang="en-US" b="1" dirty="0"/>
              <a:t>６</a:t>
            </a:r>
            <a:r>
              <a:rPr lang="en-US" altLang="ja-JP" b="1" dirty="0"/>
              <a:t>.</a:t>
            </a:r>
            <a:r>
              <a:rPr lang="ja-JP" altLang="en-US" b="1" dirty="0"/>
              <a:t>掘削・法面整形</a:t>
            </a:r>
          </a:p>
        </p:txBody>
      </p:sp>
      <p:sp>
        <p:nvSpPr>
          <p:cNvPr id="16" name="正方形/長方形 15"/>
          <p:cNvSpPr/>
          <p:nvPr/>
        </p:nvSpPr>
        <p:spPr>
          <a:xfrm>
            <a:off x="1554695" y="4005064"/>
            <a:ext cx="4269315" cy="523220"/>
          </a:xfrm>
          <a:prstGeom prst="rect">
            <a:avLst/>
          </a:prstGeom>
        </p:spPr>
        <p:txBody>
          <a:bodyPr wrap="square">
            <a:spAutoFit/>
          </a:bodyPr>
          <a:lstStyle/>
          <a:p>
            <a:r>
              <a:rPr lang="ja-JP" altLang="en-US" sz="1400" dirty="0"/>
              <a:t>順次、以降は１～５の繰り返し作業となる。</a:t>
            </a:r>
            <a:endParaRPr lang="en-US" altLang="ja-JP" sz="1400" dirty="0"/>
          </a:p>
          <a:p>
            <a:r>
              <a:rPr lang="ja-JP" altLang="en-US" sz="1400" dirty="0"/>
              <a:t>掘削・整形後に排水材を設置（２段毎）する。</a:t>
            </a:r>
          </a:p>
        </p:txBody>
      </p:sp>
      <p:pic>
        <p:nvPicPr>
          <p:cNvPr id="17" name="図 16" descr="C:\Users\takagi\Documents\各種工法\Ｎ-ＳＰＣ工法\施工写真\２段目\DSCF0781.JPG"/>
          <p:cNvPicPr>
            <a:picLocks noChangeAspect="1"/>
          </p:cNvPicPr>
          <p:nvPr/>
        </p:nvPicPr>
        <p:blipFill rotWithShape="1">
          <a:blip r:embed="rId4" cstate="print">
            <a:extLst>
              <a:ext uri="{28A0092B-C50C-407E-A947-70E740481C1C}">
                <a14:useLocalDpi xmlns:a14="http://schemas.microsoft.com/office/drawing/2010/main" val="0"/>
              </a:ext>
            </a:extLst>
          </a:blip>
          <a:srcRect l="747" t="10448" r="2239" b="11443"/>
          <a:stretch/>
        </p:blipFill>
        <p:spPr bwMode="auto">
          <a:xfrm>
            <a:off x="5807968" y="4005064"/>
            <a:ext cx="3960440" cy="2376264"/>
          </a:xfrm>
          <a:prstGeom prst="rect">
            <a:avLst/>
          </a:prstGeom>
          <a:noFill/>
          <a:ln>
            <a:noFill/>
          </a:ln>
          <a:extLst>
            <a:ext uri="{53640926-AAD7-44D8-BBD7-CCE9431645EC}">
              <a14:shadowObscured xmlns:a14="http://schemas.microsoft.com/office/drawing/2010/main"/>
            </a:ext>
          </a:extLst>
        </p:spPr>
      </p:pic>
      <p:pic>
        <p:nvPicPr>
          <p:cNvPr id="13" name="図 12"/>
          <p:cNvPicPr>
            <a:picLocks noChangeAspect="1"/>
          </p:cNvPicPr>
          <p:nvPr/>
        </p:nvPicPr>
        <p:blipFill>
          <a:blip r:embed="rId5" cstate="print"/>
          <a:srcRect/>
          <a:stretch>
            <a:fillRect/>
          </a:stretch>
        </p:blipFill>
        <p:spPr bwMode="auto">
          <a:xfrm>
            <a:off x="5807969" y="1196752"/>
            <a:ext cx="3965241" cy="252028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施工手順</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14</a:t>
            </a:fld>
            <a:endParaRPr lang="ja-JP" altLang="en-US" dirty="0"/>
          </a:p>
        </p:txBody>
      </p:sp>
      <p:pic>
        <p:nvPicPr>
          <p:cNvPr id="6" name="Picture 4" descr="R0017903"/>
          <p:cNvPicPr>
            <a:picLocks noChangeAspect="1"/>
          </p:cNvPicPr>
          <p:nvPr/>
        </p:nvPicPr>
        <p:blipFill>
          <a:blip r:embed="rId3" cstate="print">
            <a:extLst>
              <a:ext uri="{28A0092B-C50C-407E-A947-70E740481C1C}">
                <a14:useLocalDpi xmlns:a14="http://schemas.microsoft.com/office/drawing/2010/main" val="0"/>
              </a:ext>
            </a:extLst>
          </a:blip>
          <a:srcRect b="26514"/>
          <a:stretch>
            <a:fillRect/>
          </a:stretch>
        </p:blipFill>
        <p:spPr bwMode="auto">
          <a:xfrm>
            <a:off x="5951984" y="1196752"/>
            <a:ext cx="3888432" cy="2376264"/>
          </a:xfrm>
          <a:prstGeom prst="rect">
            <a:avLst/>
          </a:prstGeom>
          <a:noFill/>
          <a:ln>
            <a:noFill/>
          </a:ln>
        </p:spPr>
      </p:pic>
      <p:sp>
        <p:nvSpPr>
          <p:cNvPr id="8" name="テキスト ボックス 7"/>
          <p:cNvSpPr txBox="1"/>
          <p:nvPr/>
        </p:nvSpPr>
        <p:spPr>
          <a:xfrm>
            <a:off x="983432" y="1493054"/>
            <a:ext cx="4860540" cy="369332"/>
          </a:xfrm>
          <a:prstGeom prst="rect">
            <a:avLst/>
          </a:prstGeom>
          <a:noFill/>
        </p:spPr>
        <p:txBody>
          <a:bodyPr wrap="square" rtlCol="0">
            <a:spAutoFit/>
          </a:bodyPr>
          <a:lstStyle/>
          <a:p>
            <a:r>
              <a:rPr lang="ja-JP" altLang="en-US" b="1" dirty="0">
                <a:latin typeface="+mn-ea"/>
              </a:rPr>
              <a:t>７</a:t>
            </a:r>
            <a:r>
              <a:rPr lang="en-US" altLang="ja-JP" b="1" dirty="0">
                <a:latin typeface="+mn-ea"/>
              </a:rPr>
              <a:t>.</a:t>
            </a:r>
            <a:r>
              <a:rPr lang="ja-JP" altLang="en-US" b="1" dirty="0">
                <a:latin typeface="+mn-ea"/>
              </a:rPr>
              <a:t>２段目以降のパネルの設置・　緊張力の導入</a:t>
            </a:r>
          </a:p>
        </p:txBody>
      </p:sp>
      <p:sp>
        <p:nvSpPr>
          <p:cNvPr id="9" name="テキスト ボックス 8"/>
          <p:cNvSpPr txBox="1"/>
          <p:nvPr/>
        </p:nvSpPr>
        <p:spPr>
          <a:xfrm>
            <a:off x="983432" y="2276872"/>
            <a:ext cx="4752528" cy="1815882"/>
          </a:xfrm>
          <a:prstGeom prst="rect">
            <a:avLst/>
          </a:prstGeom>
          <a:noFill/>
        </p:spPr>
        <p:txBody>
          <a:bodyPr wrap="square" rtlCol="0">
            <a:spAutoFit/>
          </a:bodyPr>
          <a:lstStyle/>
          <a:p>
            <a:r>
              <a:rPr lang="ja-JP" altLang="en-US" sz="1400" dirty="0"/>
              <a:t>・２段目パネルに事前にＰＣ鋼棒を装着（カップラーで仮止め）してクレーンで吊り込む。</a:t>
            </a:r>
            <a:endParaRPr lang="en-US" altLang="ja-JP" sz="1400" dirty="0"/>
          </a:p>
          <a:p>
            <a:r>
              <a:rPr lang="ja-JP" altLang="en-US" sz="1400" dirty="0"/>
              <a:t>・先に設置した上段パネルのカップラ</a:t>
            </a:r>
            <a:r>
              <a:rPr lang="en-US" altLang="ja-JP" sz="1400" dirty="0"/>
              <a:t>―</a:t>
            </a:r>
            <a:r>
              <a:rPr lang="ja-JP" altLang="en-US" sz="1400" dirty="0"/>
              <a:t>に吊り込んだパネル内のＰＣ鋼棒を取り付ける。</a:t>
            </a:r>
            <a:endParaRPr lang="en-US" altLang="ja-JP" sz="1400" dirty="0"/>
          </a:p>
          <a:p>
            <a:r>
              <a:rPr lang="ja-JP" altLang="en-US" sz="1400" dirty="0"/>
              <a:t>・ＰＣ鋼棒が接続したら、プレキャストパネルを所定の位置まで上げて設置し、プレート、ワッシャーカップラーを取り付け、トルクレンチ（</a:t>
            </a:r>
            <a:r>
              <a:rPr lang="en-US" altLang="ja-JP" sz="1400" dirty="0"/>
              <a:t>455N</a:t>
            </a:r>
            <a:r>
              <a:rPr lang="ja-JP" altLang="en-US" sz="1400" dirty="0"/>
              <a:t>・</a:t>
            </a:r>
            <a:r>
              <a:rPr lang="en-US" altLang="ja-JP" sz="1400" dirty="0"/>
              <a:t>m</a:t>
            </a:r>
            <a:r>
              <a:rPr lang="ja-JP" altLang="en-US" sz="1400" dirty="0"/>
              <a:t>）で緊張力を導入、パネルの位置、勾配等を確認しながら設置固定する。</a:t>
            </a:r>
          </a:p>
        </p:txBody>
      </p:sp>
      <p:pic>
        <p:nvPicPr>
          <p:cNvPr id="10" name="図 9"/>
          <p:cNvPicPr>
            <a:picLocks noChangeAspect="1"/>
          </p:cNvPicPr>
          <p:nvPr/>
        </p:nvPicPr>
        <p:blipFill rotWithShape="1">
          <a:blip r:embed="rId4" cstate="print"/>
          <a:srcRect b="17287"/>
          <a:stretch/>
        </p:blipFill>
        <p:spPr bwMode="auto">
          <a:xfrm>
            <a:off x="5951985" y="3717032"/>
            <a:ext cx="4203785" cy="2448272"/>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9536" y="332656"/>
            <a:ext cx="8229600" cy="638780"/>
          </a:xfrm>
        </p:spPr>
        <p:txBody>
          <a:bodyPr>
            <a:normAutofit/>
          </a:bodyPr>
          <a:lstStyle/>
          <a:p>
            <a:r>
              <a:rPr lang="ja-JP" altLang="en-US" sz="3200" dirty="0"/>
              <a:t>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15</a:t>
            </a:fld>
            <a:endParaRPr lang="ja-JP" altLang="en-US" dirty="0"/>
          </a:p>
        </p:txBody>
      </p:sp>
      <p:sp>
        <p:nvSpPr>
          <p:cNvPr id="4" name="テキスト ボックス 3"/>
          <p:cNvSpPr txBox="1"/>
          <p:nvPr/>
        </p:nvSpPr>
        <p:spPr>
          <a:xfrm>
            <a:off x="1709144" y="1260184"/>
            <a:ext cx="8208912" cy="923330"/>
          </a:xfrm>
          <a:prstGeom prst="rect">
            <a:avLst/>
          </a:prstGeom>
          <a:noFill/>
        </p:spPr>
        <p:txBody>
          <a:bodyPr wrap="square" rtlCol="0">
            <a:spAutoFit/>
          </a:bodyPr>
          <a:lstStyle/>
          <a:p>
            <a:r>
              <a:rPr lang="ja-JP" altLang="en-US" dirty="0"/>
              <a:t>発　注　者：九州旅客鉄道株式会社（ＪＲ九州）</a:t>
            </a:r>
            <a:endParaRPr lang="en-US" altLang="ja-JP" dirty="0"/>
          </a:p>
          <a:p>
            <a:r>
              <a:rPr lang="ja-JP" altLang="en-US" dirty="0"/>
              <a:t>工事件名 ：ＪＲ折尾駅高架４工区（起点側）拡幅工事</a:t>
            </a:r>
            <a:endParaRPr lang="en-US" altLang="ja-JP" dirty="0"/>
          </a:p>
          <a:p>
            <a:r>
              <a:rPr lang="ja-JP" altLang="en-US" dirty="0"/>
              <a:t>工事場所</a:t>
            </a:r>
            <a:r>
              <a:rPr lang="en-US" altLang="ja-JP" dirty="0"/>
              <a:t> </a:t>
            </a:r>
            <a:r>
              <a:rPr lang="ja-JP" altLang="en-US" dirty="0"/>
              <a:t>：北九州市八幡西区折尾地内</a:t>
            </a:r>
            <a:endParaRPr lang="en-US" altLang="ja-JP" dirty="0"/>
          </a:p>
        </p:txBody>
      </p:sp>
      <p:pic>
        <p:nvPicPr>
          <p:cNvPr id="5" name="図 4"/>
          <p:cNvPicPr>
            <a:picLocks noChangeAspect="1"/>
          </p:cNvPicPr>
          <p:nvPr/>
        </p:nvPicPr>
        <p:blipFill rotWithShape="1">
          <a:blip r:embed="rId3"/>
          <a:srcRect l="30793" t="21752" r="3207" b="14248"/>
          <a:stretch/>
        </p:blipFill>
        <p:spPr>
          <a:xfrm>
            <a:off x="388347" y="2348880"/>
            <a:ext cx="5676631" cy="3096344"/>
          </a:xfrm>
          <a:prstGeom prst="rect">
            <a:avLst/>
          </a:prstGeom>
        </p:spPr>
      </p:pic>
      <p:pic>
        <p:nvPicPr>
          <p:cNvPr id="6" name="図 5"/>
          <p:cNvPicPr>
            <a:picLocks noChangeAspect="1"/>
          </p:cNvPicPr>
          <p:nvPr/>
        </p:nvPicPr>
        <p:blipFill rotWithShape="1">
          <a:blip r:embed="rId4"/>
          <a:srcRect l="30557" t="20249" r="5352" b="15834"/>
          <a:stretch/>
        </p:blipFill>
        <p:spPr>
          <a:xfrm>
            <a:off x="6168008" y="2348880"/>
            <a:ext cx="5519570" cy="3096344"/>
          </a:xfrm>
          <a:prstGeom prst="rect">
            <a:avLst/>
          </a:prstGeom>
        </p:spPr>
      </p:pic>
      <p:sp>
        <p:nvSpPr>
          <p:cNvPr id="7" name="楕円 6"/>
          <p:cNvSpPr/>
          <p:nvPr/>
        </p:nvSpPr>
        <p:spPr>
          <a:xfrm>
            <a:off x="983432" y="4293096"/>
            <a:ext cx="288032" cy="2880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608168" y="4077072"/>
            <a:ext cx="360040" cy="360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9536" y="332656"/>
            <a:ext cx="8229600" cy="638780"/>
          </a:xfrm>
        </p:spPr>
        <p:txBody>
          <a:bodyPr>
            <a:normAutofit/>
          </a:bodyPr>
          <a:lstStyle/>
          <a:p>
            <a:r>
              <a:rPr lang="ja-JP" altLang="en-US" sz="3200" dirty="0"/>
              <a:t>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16</a:t>
            </a:fld>
            <a:endParaRPr lang="ja-JP" altLang="en-US" dirty="0"/>
          </a:p>
        </p:txBody>
      </p:sp>
      <p:pic>
        <p:nvPicPr>
          <p:cNvPr id="10" name="Picture 4" descr="P91201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2" y="1988840"/>
            <a:ext cx="5108889" cy="34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A1704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4336" y="1988840"/>
            <a:ext cx="5946995" cy="3427082"/>
          </a:xfrm>
          <a:prstGeom prst="rect">
            <a:avLst/>
          </a:prstGeom>
          <a:noFill/>
          <a:ln>
            <a:noFill/>
          </a:ln>
        </p:spPr>
      </p:pic>
      <p:sp>
        <p:nvSpPr>
          <p:cNvPr id="12" name="テキスト ボックス 11"/>
          <p:cNvSpPr txBox="1"/>
          <p:nvPr/>
        </p:nvSpPr>
        <p:spPr>
          <a:xfrm>
            <a:off x="1773680" y="5517232"/>
            <a:ext cx="2808312" cy="369332"/>
          </a:xfrm>
          <a:prstGeom prst="rect">
            <a:avLst/>
          </a:prstGeom>
          <a:noFill/>
        </p:spPr>
        <p:txBody>
          <a:bodyPr wrap="square" rtlCol="0">
            <a:spAutoFit/>
          </a:bodyPr>
          <a:lstStyle/>
          <a:p>
            <a:pPr algn="ctr"/>
            <a:r>
              <a:rPr lang="ja-JP" altLang="en-US" dirty="0"/>
              <a:t>着手前</a:t>
            </a:r>
          </a:p>
        </p:txBody>
      </p:sp>
      <p:sp>
        <p:nvSpPr>
          <p:cNvPr id="13" name="テキスト ボックス 12"/>
          <p:cNvSpPr txBox="1"/>
          <p:nvPr/>
        </p:nvSpPr>
        <p:spPr>
          <a:xfrm>
            <a:off x="7603677" y="5517232"/>
            <a:ext cx="2808312" cy="369332"/>
          </a:xfrm>
          <a:prstGeom prst="rect">
            <a:avLst/>
          </a:prstGeom>
          <a:noFill/>
        </p:spPr>
        <p:txBody>
          <a:bodyPr wrap="square" rtlCol="0">
            <a:spAutoFit/>
          </a:bodyPr>
          <a:lstStyle/>
          <a:p>
            <a:pPr algn="ctr"/>
            <a:r>
              <a:rPr lang="ja-JP" altLang="en-US" dirty="0"/>
              <a:t>完成状況</a:t>
            </a:r>
          </a:p>
        </p:txBody>
      </p:sp>
      <p:sp>
        <p:nvSpPr>
          <p:cNvPr id="14" name="円/楕円 13"/>
          <p:cNvSpPr/>
          <p:nvPr/>
        </p:nvSpPr>
        <p:spPr>
          <a:xfrm>
            <a:off x="1487488" y="2780928"/>
            <a:ext cx="2160240" cy="1656184"/>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066723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706090"/>
          </a:xfrm>
        </p:spPr>
        <p:txBody>
          <a:bodyPr>
            <a:normAutofit/>
          </a:bodyPr>
          <a:lstStyle/>
          <a:p>
            <a:r>
              <a:rPr lang="ja-JP" altLang="en-US" sz="3200" dirty="0"/>
              <a:t>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17</a:t>
            </a:fld>
            <a:endParaRPr lang="ja-JP" altLang="en-US" dirty="0"/>
          </a:p>
        </p:txBody>
      </p:sp>
      <p:sp>
        <p:nvSpPr>
          <p:cNvPr id="4" name="テキスト ボックス 3"/>
          <p:cNvSpPr txBox="1"/>
          <p:nvPr/>
        </p:nvSpPr>
        <p:spPr>
          <a:xfrm>
            <a:off x="2135560" y="1087577"/>
            <a:ext cx="8208912" cy="1477328"/>
          </a:xfrm>
          <a:prstGeom prst="rect">
            <a:avLst/>
          </a:prstGeom>
          <a:noFill/>
        </p:spPr>
        <p:txBody>
          <a:bodyPr wrap="square" rtlCol="0">
            <a:spAutoFit/>
          </a:bodyPr>
          <a:lstStyle/>
          <a:p>
            <a:r>
              <a:rPr lang="ja-JP" altLang="en-US" dirty="0"/>
              <a:t>発　注　者：沖縄県南部広域行政組合</a:t>
            </a:r>
            <a:endParaRPr lang="en-US" altLang="ja-JP" dirty="0"/>
          </a:p>
          <a:p>
            <a:r>
              <a:rPr lang="ja-JP" altLang="en-US" dirty="0"/>
              <a:t>工事件名 ：被覆型一般廃棄物最終処分場建設工事（第１工区）</a:t>
            </a:r>
            <a:endParaRPr lang="en-US" altLang="ja-JP" dirty="0"/>
          </a:p>
          <a:p>
            <a:r>
              <a:rPr lang="ja-JP" altLang="en-US" dirty="0"/>
              <a:t>工事場所</a:t>
            </a:r>
            <a:r>
              <a:rPr lang="en-US" altLang="ja-JP" dirty="0"/>
              <a:t> </a:t>
            </a:r>
            <a:r>
              <a:rPr lang="ja-JP" altLang="en-US" dirty="0"/>
              <a:t>：沖縄県南城市玉城町奥武</a:t>
            </a:r>
            <a:endParaRPr lang="en-US" altLang="ja-JP" dirty="0"/>
          </a:p>
          <a:p>
            <a:r>
              <a:rPr lang="ja-JP" altLang="en-US" dirty="0"/>
              <a:t>施工規模 ： 平面６３ｍ</a:t>
            </a:r>
            <a:r>
              <a:rPr lang="en-US" altLang="ja-JP" dirty="0"/>
              <a:t>×</a:t>
            </a:r>
            <a:r>
              <a:rPr lang="ja-JP" altLang="en-US" dirty="0"/>
              <a:t>４３ｍ　深さ１５ｍ</a:t>
            </a:r>
            <a:endParaRPr lang="en-US" altLang="ja-JP" dirty="0"/>
          </a:p>
          <a:p>
            <a:r>
              <a:rPr lang="ja-JP" altLang="en-US" dirty="0"/>
              <a:t>法  勾  配  ： １：０</a:t>
            </a:r>
            <a:r>
              <a:rPr lang="en-US" altLang="ja-JP" dirty="0"/>
              <a:t>.</a:t>
            </a:r>
            <a:r>
              <a:rPr lang="ja-JP" altLang="en-US" dirty="0"/>
              <a:t>２</a:t>
            </a:r>
          </a:p>
        </p:txBody>
      </p:sp>
      <p:sp>
        <p:nvSpPr>
          <p:cNvPr id="7" name="テキスト ボックス 6"/>
          <p:cNvSpPr txBox="1"/>
          <p:nvPr/>
        </p:nvSpPr>
        <p:spPr>
          <a:xfrm>
            <a:off x="1847528" y="4581128"/>
            <a:ext cx="2664296" cy="369332"/>
          </a:xfrm>
          <a:prstGeom prst="rect">
            <a:avLst/>
          </a:prstGeom>
          <a:noFill/>
        </p:spPr>
        <p:txBody>
          <a:bodyPr wrap="square" rtlCol="0">
            <a:spAutoFit/>
          </a:bodyPr>
          <a:lstStyle/>
          <a:p>
            <a:pPr algn="ctr"/>
            <a:r>
              <a:rPr lang="ja-JP" altLang="en-US" dirty="0"/>
              <a:t>完成予想図</a:t>
            </a:r>
          </a:p>
        </p:txBody>
      </p:sp>
      <p:pic>
        <p:nvPicPr>
          <p:cNvPr id="9" name="図 8"/>
          <p:cNvPicPr>
            <a:picLocks noChangeAspect="1"/>
          </p:cNvPicPr>
          <p:nvPr/>
        </p:nvPicPr>
        <p:blipFill>
          <a:blip r:embed="rId3" cstate="print"/>
          <a:srcRect/>
          <a:stretch>
            <a:fillRect/>
          </a:stretch>
        </p:blipFill>
        <p:spPr bwMode="auto">
          <a:xfrm>
            <a:off x="4223792" y="2564905"/>
            <a:ext cx="5544616" cy="4138635"/>
          </a:xfrm>
          <a:prstGeom prst="rect">
            <a:avLst/>
          </a:prstGeom>
          <a:noFill/>
          <a:ln w="9525">
            <a:noFill/>
            <a:miter lim="800000"/>
            <a:headEnd/>
            <a:tailEnd/>
          </a:ln>
        </p:spPr>
      </p:pic>
      <p:sp>
        <p:nvSpPr>
          <p:cNvPr id="10" name="円/楕円 9"/>
          <p:cNvSpPr/>
          <p:nvPr/>
        </p:nvSpPr>
        <p:spPr>
          <a:xfrm>
            <a:off x="4583832" y="3717032"/>
            <a:ext cx="2592288" cy="158417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18</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9" y="476672"/>
            <a:ext cx="3407379" cy="2582434"/>
          </a:xfrm>
          <a:prstGeom prst="rect">
            <a:avLst/>
          </a:prstGeom>
        </p:spPr>
      </p:pic>
      <p:pic>
        <p:nvPicPr>
          <p:cNvPr id="1026" name="Picture 2" descr="C:\Users\六鹿　敏也\Pictures\iCloud Photos\Downloads\IMG_1176.JPG"/>
          <p:cNvPicPr>
            <a:picLocks noChangeAspect="1" noChangeArrowheads="1"/>
          </p:cNvPicPr>
          <p:nvPr/>
        </p:nvPicPr>
        <p:blipFill>
          <a:blip r:embed="rId4" cstate="print"/>
          <a:srcRect/>
          <a:stretch>
            <a:fillRect/>
          </a:stretch>
        </p:blipFill>
        <p:spPr bwMode="auto">
          <a:xfrm>
            <a:off x="6528048" y="3573016"/>
            <a:ext cx="3384376" cy="2538282"/>
          </a:xfrm>
          <a:prstGeom prst="rect">
            <a:avLst/>
          </a:prstGeom>
          <a:noFill/>
        </p:spPr>
      </p:pic>
      <p:sp>
        <p:nvSpPr>
          <p:cNvPr id="7" name="テキスト ボックス 6"/>
          <p:cNvSpPr txBox="1"/>
          <p:nvPr/>
        </p:nvSpPr>
        <p:spPr>
          <a:xfrm>
            <a:off x="4799856" y="3140968"/>
            <a:ext cx="2664296" cy="369332"/>
          </a:xfrm>
          <a:prstGeom prst="rect">
            <a:avLst/>
          </a:prstGeom>
          <a:noFill/>
        </p:spPr>
        <p:txBody>
          <a:bodyPr wrap="square" rtlCol="0">
            <a:spAutoFit/>
          </a:bodyPr>
          <a:lstStyle/>
          <a:p>
            <a:pPr algn="ctr"/>
            <a:r>
              <a:rPr lang="ja-JP" altLang="en-US" dirty="0"/>
              <a:t>施 工 状 況</a:t>
            </a:r>
          </a:p>
        </p:txBody>
      </p:sp>
      <p:pic>
        <p:nvPicPr>
          <p:cNvPr id="10" name="図 9"/>
          <p:cNvPicPr>
            <a:picLocks noChangeAspect="1"/>
          </p:cNvPicPr>
          <p:nvPr/>
        </p:nvPicPr>
        <p:blipFill>
          <a:blip r:embed="rId5" cstate="print"/>
          <a:srcRect/>
          <a:stretch>
            <a:fillRect/>
          </a:stretch>
        </p:blipFill>
        <p:spPr bwMode="auto">
          <a:xfrm>
            <a:off x="2423593" y="476672"/>
            <a:ext cx="3449887" cy="2592288"/>
          </a:xfrm>
          <a:prstGeom prst="rect">
            <a:avLst/>
          </a:prstGeom>
          <a:noFill/>
          <a:ln w="9525">
            <a:noFill/>
            <a:miter lim="800000"/>
            <a:headEnd/>
            <a:tailEnd/>
          </a:ln>
        </p:spPr>
      </p:pic>
      <p:pic>
        <p:nvPicPr>
          <p:cNvPr id="11" name="図 10"/>
          <p:cNvPicPr>
            <a:picLocks noChangeAspect="1"/>
          </p:cNvPicPr>
          <p:nvPr/>
        </p:nvPicPr>
        <p:blipFill>
          <a:blip r:embed="rId6" cstate="print"/>
          <a:srcRect/>
          <a:stretch>
            <a:fillRect/>
          </a:stretch>
        </p:blipFill>
        <p:spPr bwMode="auto">
          <a:xfrm>
            <a:off x="2567609" y="3573016"/>
            <a:ext cx="3338685" cy="250637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19</a:t>
            </a:fld>
            <a:endParaRPr lang="ja-JP" altLang="en-US" dirty="0"/>
          </a:p>
        </p:txBody>
      </p:sp>
      <p:sp>
        <p:nvSpPr>
          <p:cNvPr id="7" name="テキスト ボックス 6"/>
          <p:cNvSpPr txBox="1"/>
          <p:nvPr/>
        </p:nvSpPr>
        <p:spPr>
          <a:xfrm>
            <a:off x="4799856" y="3140968"/>
            <a:ext cx="2664296" cy="369332"/>
          </a:xfrm>
          <a:prstGeom prst="rect">
            <a:avLst/>
          </a:prstGeom>
          <a:noFill/>
        </p:spPr>
        <p:txBody>
          <a:bodyPr wrap="square" rtlCol="0">
            <a:spAutoFit/>
          </a:bodyPr>
          <a:lstStyle/>
          <a:p>
            <a:pPr algn="ctr"/>
            <a:r>
              <a:rPr lang="ja-JP" altLang="en-US" dirty="0"/>
              <a:t>施 工 状 況</a:t>
            </a:r>
          </a:p>
        </p:txBody>
      </p:sp>
      <p:sp>
        <p:nvSpPr>
          <p:cNvPr id="8" name="テキスト ボックス 7"/>
          <p:cNvSpPr txBox="1"/>
          <p:nvPr/>
        </p:nvSpPr>
        <p:spPr>
          <a:xfrm>
            <a:off x="4871864" y="6237312"/>
            <a:ext cx="2664296" cy="369332"/>
          </a:xfrm>
          <a:prstGeom prst="rect">
            <a:avLst/>
          </a:prstGeom>
          <a:noFill/>
        </p:spPr>
        <p:txBody>
          <a:bodyPr wrap="square" rtlCol="0">
            <a:spAutoFit/>
          </a:bodyPr>
          <a:lstStyle/>
          <a:p>
            <a:pPr algn="ctr"/>
            <a:r>
              <a:rPr lang="ja-JP" altLang="en-US" dirty="0"/>
              <a:t>完 成 状 況</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115021"/>
            <a:ext cx="4034596" cy="302594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7217" y="3618402"/>
            <a:ext cx="4655841" cy="2618910"/>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680" y="3618402"/>
            <a:ext cx="4655840" cy="2618910"/>
          </a:xfrm>
          <a:prstGeom prst="rect">
            <a:avLst/>
          </a:prstGeom>
        </p:spPr>
      </p:pic>
    </p:spTree>
    <p:extLst>
      <p:ext uri="{BB962C8B-B14F-4D97-AF65-F5344CB8AC3E}">
        <p14:creationId xmlns:p14="http://schemas.microsoft.com/office/powerpoint/2010/main" val="76341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a:t>
            </a:fld>
            <a:endParaRPr lang="ja-JP" altLang="en-US" dirty="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2283"/>
          <a:stretch/>
        </p:blipFill>
        <p:spPr bwMode="auto">
          <a:xfrm rot="21600000">
            <a:off x="983432" y="91610"/>
            <a:ext cx="9939782" cy="6760508"/>
          </a:xfrm>
          <a:prstGeom prst="rect">
            <a:avLst/>
          </a:prstGeom>
          <a:ln>
            <a:noFill/>
          </a:ln>
          <a:extLst>
            <a:ext uri="{53640926-AAD7-44D8-BBD7-CCE9431645EC}">
              <a14:shadowObscured xmlns:a14="http://schemas.microsoft.com/office/drawing/2010/main"/>
            </a:ext>
          </a:extLst>
        </p:spPr>
      </p:pic>
      <p:sp>
        <p:nvSpPr>
          <p:cNvPr id="5" name="正方形/長方形 4"/>
          <p:cNvSpPr/>
          <p:nvPr/>
        </p:nvSpPr>
        <p:spPr>
          <a:xfrm>
            <a:off x="4799856" y="188640"/>
            <a:ext cx="72008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548680"/>
            <a:ext cx="8229600" cy="634082"/>
          </a:xfrm>
        </p:spPr>
        <p:txBody>
          <a:bodyPr>
            <a:normAutofit/>
          </a:bodyPr>
          <a:lstStyle/>
          <a:p>
            <a:r>
              <a:rPr lang="ja-JP" altLang="en-US" sz="3200" dirty="0"/>
              <a:t>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20</a:t>
            </a:fld>
            <a:endParaRPr lang="ja-JP" altLang="en-US" dirty="0"/>
          </a:p>
        </p:txBody>
      </p:sp>
      <p:sp>
        <p:nvSpPr>
          <p:cNvPr id="4" name="テキスト ボックス 3"/>
          <p:cNvSpPr txBox="1"/>
          <p:nvPr/>
        </p:nvSpPr>
        <p:spPr>
          <a:xfrm>
            <a:off x="2063552" y="1340768"/>
            <a:ext cx="8208912" cy="923330"/>
          </a:xfrm>
          <a:prstGeom prst="rect">
            <a:avLst/>
          </a:prstGeom>
          <a:noFill/>
        </p:spPr>
        <p:txBody>
          <a:bodyPr wrap="square" rtlCol="0">
            <a:spAutoFit/>
          </a:bodyPr>
          <a:lstStyle/>
          <a:p>
            <a:r>
              <a:rPr lang="ja-JP" altLang="en-US" dirty="0"/>
              <a:t>発　注　者：熊本市</a:t>
            </a:r>
            <a:endParaRPr lang="en-US" altLang="ja-JP" dirty="0"/>
          </a:p>
          <a:p>
            <a:r>
              <a:rPr lang="ja-JP" altLang="en-US" dirty="0"/>
              <a:t>工事件名 ：主要地方道熊本玉名線（京町１丁目工区）法面災害復旧及び対策工事</a:t>
            </a:r>
            <a:endParaRPr lang="en-US" altLang="ja-JP" dirty="0"/>
          </a:p>
          <a:p>
            <a:r>
              <a:rPr lang="ja-JP" altLang="en-US" dirty="0"/>
              <a:t>工事場所</a:t>
            </a:r>
            <a:r>
              <a:rPr lang="en-US" altLang="ja-JP" dirty="0"/>
              <a:t> </a:t>
            </a:r>
            <a:r>
              <a:rPr lang="ja-JP" altLang="en-US" dirty="0"/>
              <a:t>：熊本市中央区京町１丁目地内</a:t>
            </a:r>
          </a:p>
        </p:txBody>
      </p:sp>
      <p:pic>
        <p:nvPicPr>
          <p:cNvPr id="5" name="図 4">
            <a:extLst>
              <a:ext uri="{FF2B5EF4-FFF2-40B4-BE49-F238E27FC236}">
                <a16:creationId xmlns:a16="http://schemas.microsoft.com/office/drawing/2014/main" id="{DE89A031-2D52-4255-8F11-7DFAB15D5D6B}"/>
              </a:ext>
            </a:extLst>
          </p:cNvPr>
          <p:cNvPicPr>
            <a:picLocks noChangeAspect="1"/>
          </p:cNvPicPr>
          <p:nvPr/>
        </p:nvPicPr>
        <p:blipFill rotWithShape="1">
          <a:blip r:embed="rId3"/>
          <a:srcRect l="39959" t="17246" b="7315"/>
          <a:stretch/>
        </p:blipFill>
        <p:spPr>
          <a:xfrm>
            <a:off x="3434185" y="2404181"/>
            <a:ext cx="5591944" cy="3952170"/>
          </a:xfrm>
          <a:prstGeom prst="rect">
            <a:avLst/>
          </a:prstGeom>
        </p:spPr>
      </p:pic>
      <p:sp>
        <p:nvSpPr>
          <p:cNvPr id="7" name="楕円 6">
            <a:extLst>
              <a:ext uri="{FF2B5EF4-FFF2-40B4-BE49-F238E27FC236}">
                <a16:creationId xmlns:a16="http://schemas.microsoft.com/office/drawing/2014/main" id="{90C1111B-5419-4EB2-A0D5-078D18AFA05D}"/>
              </a:ext>
            </a:extLst>
          </p:cNvPr>
          <p:cNvSpPr/>
          <p:nvPr/>
        </p:nvSpPr>
        <p:spPr>
          <a:xfrm>
            <a:off x="6168008" y="2852936"/>
            <a:ext cx="504056" cy="216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5C3634F4-F927-4EF5-B43F-CA274874564B}"/>
              </a:ext>
            </a:extLst>
          </p:cNvPr>
          <p:cNvCxnSpPr/>
          <p:nvPr/>
        </p:nvCxnSpPr>
        <p:spPr>
          <a:xfrm flipH="1" flipV="1">
            <a:off x="6672064" y="2996952"/>
            <a:ext cx="2880320" cy="15841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FF8F27B0-F601-4CC8-B899-64FF5E7E46E5}"/>
              </a:ext>
            </a:extLst>
          </p:cNvPr>
          <p:cNvSpPr txBox="1"/>
          <p:nvPr/>
        </p:nvSpPr>
        <p:spPr>
          <a:xfrm>
            <a:off x="9530185" y="4409237"/>
            <a:ext cx="1886000" cy="369332"/>
          </a:xfrm>
          <a:prstGeom prst="rect">
            <a:avLst/>
          </a:prstGeom>
          <a:noFill/>
        </p:spPr>
        <p:txBody>
          <a:bodyPr wrap="square" rtlCol="0">
            <a:spAutoFit/>
          </a:bodyPr>
          <a:lstStyle/>
          <a:p>
            <a:r>
              <a:rPr kumimoji="1" lang="ja-JP" altLang="en-US" dirty="0"/>
              <a:t>施工位置</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a:xfrm>
            <a:off x="8737600" y="6356351"/>
            <a:ext cx="2844800" cy="365125"/>
          </a:xfrm>
        </p:spPr>
        <p:txBody>
          <a:bodyPr/>
          <a:lstStyle/>
          <a:p>
            <a:fld id="{8911969B-8DE9-4ED9-AD83-1A792DC0FFF6}" type="slidenum">
              <a:rPr lang="ja-JP" altLang="en-US" smtClean="0"/>
              <a:pPr/>
              <a:t>21</a:t>
            </a:fld>
            <a:endParaRPr lang="ja-JP" altLang="en-US" dirty="0"/>
          </a:p>
        </p:txBody>
      </p:sp>
      <p:pic>
        <p:nvPicPr>
          <p:cNvPr id="6" name="Picture 2"/>
          <p:cNvPicPr>
            <a:picLocks noChangeAspect="1" noChangeArrowheads="1"/>
          </p:cNvPicPr>
          <p:nvPr/>
        </p:nvPicPr>
        <p:blipFill>
          <a:blip r:embed="rId3" cstate="print"/>
          <a:srcRect l="4224" t="15935" r="4259" b="12356"/>
          <a:stretch>
            <a:fillRect/>
          </a:stretch>
        </p:blipFill>
        <p:spPr bwMode="auto">
          <a:xfrm>
            <a:off x="263352" y="1772816"/>
            <a:ext cx="5980664" cy="3312368"/>
          </a:xfrm>
          <a:prstGeom prst="rect">
            <a:avLst/>
          </a:prstGeom>
          <a:noFill/>
          <a:ln w="9525">
            <a:noFill/>
            <a:miter lim="800000"/>
            <a:headEnd/>
            <a:tailEnd/>
          </a:ln>
        </p:spPr>
      </p:pic>
      <p:sp>
        <p:nvSpPr>
          <p:cNvPr id="10" name="テキスト ボックス 9"/>
          <p:cNvSpPr txBox="1"/>
          <p:nvPr/>
        </p:nvSpPr>
        <p:spPr>
          <a:xfrm>
            <a:off x="2605612" y="5229200"/>
            <a:ext cx="1296144" cy="369332"/>
          </a:xfrm>
          <a:prstGeom prst="rect">
            <a:avLst/>
          </a:prstGeom>
          <a:noFill/>
        </p:spPr>
        <p:txBody>
          <a:bodyPr wrap="square" rtlCol="0">
            <a:spAutoFit/>
          </a:bodyPr>
          <a:lstStyle/>
          <a:p>
            <a:pPr algn="ctr"/>
            <a:r>
              <a:rPr lang="ja-JP" altLang="en-US" dirty="0"/>
              <a:t>着手前</a:t>
            </a:r>
          </a:p>
        </p:txBody>
      </p:sp>
      <p:sp>
        <p:nvSpPr>
          <p:cNvPr id="12" name="テキスト ボックス 11"/>
          <p:cNvSpPr txBox="1"/>
          <p:nvPr/>
        </p:nvSpPr>
        <p:spPr>
          <a:xfrm>
            <a:off x="8737600" y="5229200"/>
            <a:ext cx="1584176" cy="369332"/>
          </a:xfrm>
          <a:prstGeom prst="rect">
            <a:avLst/>
          </a:prstGeom>
          <a:noFill/>
        </p:spPr>
        <p:txBody>
          <a:bodyPr wrap="square" rtlCol="0">
            <a:spAutoFit/>
          </a:bodyPr>
          <a:lstStyle/>
          <a:p>
            <a:pPr algn="ctr"/>
            <a:r>
              <a:rPr lang="ja-JP" altLang="en-US" dirty="0"/>
              <a:t>構造断面図</a:t>
            </a:r>
          </a:p>
        </p:txBody>
      </p:sp>
      <p:pic>
        <p:nvPicPr>
          <p:cNvPr id="13" name="図 12"/>
          <p:cNvPicPr>
            <a:picLocks noChangeAspect="1"/>
          </p:cNvPicPr>
          <p:nvPr/>
        </p:nvPicPr>
        <p:blipFill>
          <a:blip r:embed="rId4" cstate="print"/>
          <a:srcRect/>
          <a:stretch>
            <a:fillRect/>
          </a:stretch>
        </p:blipFill>
        <p:spPr bwMode="auto">
          <a:xfrm>
            <a:off x="6625705" y="1772816"/>
            <a:ext cx="4956695" cy="3312368"/>
          </a:xfrm>
          <a:prstGeom prst="rect">
            <a:avLst/>
          </a:prstGeom>
          <a:noFill/>
          <a:ln w="9525">
            <a:noFill/>
            <a:miter lim="800000"/>
            <a:headEnd/>
            <a:tailEnd/>
          </a:ln>
        </p:spPr>
      </p:pic>
    </p:spTree>
    <p:extLst>
      <p:ext uri="{BB962C8B-B14F-4D97-AF65-F5344CB8AC3E}">
        <p14:creationId xmlns:p14="http://schemas.microsoft.com/office/powerpoint/2010/main" val="380166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22</a:t>
            </a:fld>
            <a:endParaRPr lang="ja-JP" altLang="en-US" dirty="0"/>
          </a:p>
        </p:txBody>
      </p:sp>
      <p:sp>
        <p:nvSpPr>
          <p:cNvPr id="10" name="テキスト ボックス 9"/>
          <p:cNvSpPr txBox="1"/>
          <p:nvPr/>
        </p:nvSpPr>
        <p:spPr>
          <a:xfrm>
            <a:off x="3215680" y="3284984"/>
            <a:ext cx="2016224" cy="369332"/>
          </a:xfrm>
          <a:prstGeom prst="rect">
            <a:avLst/>
          </a:prstGeom>
          <a:noFill/>
        </p:spPr>
        <p:txBody>
          <a:bodyPr wrap="square" rtlCol="0">
            <a:spAutoFit/>
          </a:bodyPr>
          <a:lstStyle/>
          <a:p>
            <a:r>
              <a:rPr lang="ja-JP" altLang="en-US" dirty="0"/>
              <a:t>着工前（</a:t>
            </a:r>
            <a:r>
              <a:rPr lang="en-US" altLang="ja-JP" dirty="0"/>
              <a:t>H29.4.4</a:t>
            </a:r>
            <a:r>
              <a:rPr lang="ja-JP" altLang="en-US" dirty="0"/>
              <a:t>）</a:t>
            </a:r>
          </a:p>
        </p:txBody>
      </p:sp>
      <p:pic>
        <p:nvPicPr>
          <p:cNvPr id="15" name="図 14"/>
          <p:cNvPicPr>
            <a:picLocks noChangeAspect="1"/>
          </p:cNvPicPr>
          <p:nvPr/>
        </p:nvPicPr>
        <p:blipFill>
          <a:blip r:embed="rId3" cstate="print"/>
          <a:srcRect/>
          <a:stretch>
            <a:fillRect/>
          </a:stretch>
        </p:blipFill>
        <p:spPr bwMode="auto">
          <a:xfrm>
            <a:off x="2495600" y="620688"/>
            <a:ext cx="3456384" cy="2567600"/>
          </a:xfrm>
          <a:prstGeom prst="rect">
            <a:avLst/>
          </a:prstGeom>
          <a:noFill/>
          <a:ln w="9525">
            <a:noFill/>
            <a:miter lim="800000"/>
            <a:headEnd/>
            <a:tailEnd/>
          </a:ln>
        </p:spPr>
      </p:pic>
      <p:pic>
        <p:nvPicPr>
          <p:cNvPr id="16" name="図 15"/>
          <p:cNvPicPr>
            <a:picLocks noChangeAspect="1"/>
          </p:cNvPicPr>
          <p:nvPr/>
        </p:nvPicPr>
        <p:blipFill>
          <a:blip r:embed="rId4" cstate="print"/>
          <a:srcRect/>
          <a:stretch>
            <a:fillRect/>
          </a:stretch>
        </p:blipFill>
        <p:spPr bwMode="auto">
          <a:xfrm>
            <a:off x="2495601" y="3717032"/>
            <a:ext cx="3457575" cy="2476500"/>
          </a:xfrm>
          <a:prstGeom prst="rect">
            <a:avLst/>
          </a:prstGeom>
          <a:noFill/>
          <a:ln w="9525">
            <a:noFill/>
            <a:miter lim="800000"/>
            <a:headEnd/>
            <a:tailEnd/>
          </a:ln>
        </p:spPr>
      </p:pic>
      <p:sp>
        <p:nvSpPr>
          <p:cNvPr id="14" name="正方形/長方形 13"/>
          <p:cNvSpPr/>
          <p:nvPr/>
        </p:nvSpPr>
        <p:spPr>
          <a:xfrm>
            <a:off x="6672065" y="3284984"/>
            <a:ext cx="3106941" cy="369332"/>
          </a:xfrm>
          <a:prstGeom prst="rect">
            <a:avLst/>
          </a:prstGeom>
        </p:spPr>
        <p:txBody>
          <a:bodyPr wrap="none">
            <a:spAutoFit/>
          </a:bodyPr>
          <a:lstStyle/>
          <a:p>
            <a:r>
              <a:rPr lang="ja-JP" altLang="en-US" dirty="0"/>
              <a:t>基準段の施工全景（</a:t>
            </a:r>
            <a:r>
              <a:rPr lang="en-US" altLang="ja-JP" dirty="0"/>
              <a:t>H29.8.31</a:t>
            </a:r>
            <a:r>
              <a:rPr lang="ja-JP" altLang="en-US" dirty="0"/>
              <a:t>）</a:t>
            </a:r>
          </a:p>
        </p:txBody>
      </p:sp>
      <p:pic>
        <p:nvPicPr>
          <p:cNvPr id="17" name="図 16" descr="DSCF0716.JPG"/>
          <p:cNvPicPr>
            <a:picLocks noChangeAspect="1"/>
          </p:cNvPicPr>
          <p:nvPr/>
        </p:nvPicPr>
        <p:blipFill>
          <a:blip r:embed="rId5" cstate="print"/>
          <a:stretch>
            <a:fillRect/>
          </a:stretch>
        </p:blipFill>
        <p:spPr>
          <a:xfrm>
            <a:off x="6600056" y="620689"/>
            <a:ext cx="3384376" cy="2538283"/>
          </a:xfrm>
          <a:prstGeom prst="rect">
            <a:avLst/>
          </a:prstGeom>
        </p:spPr>
      </p:pic>
      <p:sp>
        <p:nvSpPr>
          <p:cNvPr id="18" name="正方形/長方形 17"/>
          <p:cNvSpPr/>
          <p:nvPr/>
        </p:nvSpPr>
        <p:spPr>
          <a:xfrm>
            <a:off x="2999656" y="6309320"/>
            <a:ext cx="2645276" cy="369332"/>
          </a:xfrm>
          <a:prstGeom prst="rect">
            <a:avLst/>
          </a:prstGeom>
        </p:spPr>
        <p:txBody>
          <a:bodyPr wrap="none">
            <a:spAutoFit/>
          </a:bodyPr>
          <a:lstStyle/>
          <a:p>
            <a:r>
              <a:rPr lang="ja-JP" altLang="en-US" dirty="0"/>
              <a:t>基準段の施工（</a:t>
            </a:r>
            <a:r>
              <a:rPr lang="en-US" altLang="ja-JP" dirty="0"/>
              <a:t>H29.8.31</a:t>
            </a:r>
            <a:r>
              <a:rPr lang="ja-JP" altLang="en-US" dirty="0"/>
              <a:t>）</a:t>
            </a:r>
          </a:p>
        </p:txBody>
      </p:sp>
      <p:sp>
        <p:nvSpPr>
          <p:cNvPr id="19" name="正方形/長方形 18"/>
          <p:cNvSpPr/>
          <p:nvPr/>
        </p:nvSpPr>
        <p:spPr>
          <a:xfrm>
            <a:off x="6888089" y="6309320"/>
            <a:ext cx="2762295" cy="369332"/>
          </a:xfrm>
          <a:prstGeom prst="rect">
            <a:avLst/>
          </a:prstGeom>
        </p:spPr>
        <p:txBody>
          <a:bodyPr wrap="none">
            <a:spAutoFit/>
          </a:bodyPr>
          <a:lstStyle/>
          <a:p>
            <a:r>
              <a:rPr lang="ja-JP" altLang="en-US" dirty="0"/>
              <a:t>上方へ延伸中（</a:t>
            </a:r>
            <a:r>
              <a:rPr lang="en-US" altLang="ja-JP" dirty="0"/>
              <a:t>H29.10.12</a:t>
            </a:r>
            <a:r>
              <a:rPr lang="ja-JP" altLang="en-US" dirty="0"/>
              <a:t>）</a:t>
            </a: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rcRect r="8707" b="5853"/>
          <a:stretch>
            <a:fillRect/>
          </a:stretch>
        </p:blipFill>
        <p:spPr bwMode="auto">
          <a:xfrm>
            <a:off x="6600056" y="3690266"/>
            <a:ext cx="33813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23</a:t>
            </a:fld>
            <a:endParaRPr lang="ja-JP" altLang="en-US" dirty="0"/>
          </a:p>
        </p:txBody>
      </p:sp>
      <p:sp>
        <p:nvSpPr>
          <p:cNvPr id="12" name="テキスト ボックス 11"/>
          <p:cNvSpPr txBox="1"/>
          <p:nvPr/>
        </p:nvSpPr>
        <p:spPr>
          <a:xfrm>
            <a:off x="2495600" y="2996952"/>
            <a:ext cx="3240360" cy="369332"/>
          </a:xfrm>
          <a:prstGeom prst="rect">
            <a:avLst/>
          </a:prstGeom>
          <a:noFill/>
        </p:spPr>
        <p:txBody>
          <a:bodyPr wrap="square" rtlCol="0">
            <a:spAutoFit/>
          </a:bodyPr>
          <a:lstStyle/>
          <a:p>
            <a:r>
              <a:rPr lang="ja-JP" altLang="en-US" dirty="0"/>
              <a:t>背面側ｺﾝｸﾘｰﾄ打設（</a:t>
            </a:r>
            <a:r>
              <a:rPr lang="en-US" altLang="ja-JP" dirty="0"/>
              <a:t>H29.11.7</a:t>
            </a:r>
            <a:r>
              <a:rPr lang="ja-JP" altLang="en-US" dirty="0"/>
              <a:t>）</a:t>
            </a:r>
          </a:p>
        </p:txBody>
      </p:sp>
      <p:pic>
        <p:nvPicPr>
          <p:cNvPr id="17" name="図 16"/>
          <p:cNvPicPr>
            <a:picLocks noChangeAspect="1"/>
          </p:cNvPicPr>
          <p:nvPr/>
        </p:nvPicPr>
        <p:blipFill>
          <a:blip r:embed="rId3" cstate="print"/>
          <a:srcRect t="33723" r="43318" b="11401"/>
          <a:stretch>
            <a:fillRect/>
          </a:stretch>
        </p:blipFill>
        <p:spPr bwMode="auto">
          <a:xfrm>
            <a:off x="2423592" y="404665"/>
            <a:ext cx="3448050" cy="2505075"/>
          </a:xfrm>
          <a:prstGeom prst="rect">
            <a:avLst/>
          </a:prstGeom>
          <a:noFill/>
          <a:ln w="9525">
            <a:noFill/>
            <a:miter lim="800000"/>
            <a:headEnd/>
            <a:tailEnd/>
          </a:ln>
        </p:spPr>
      </p:pic>
      <p:pic>
        <p:nvPicPr>
          <p:cNvPr id="7" name="図 6" descr="IMG_1748.JPG"/>
          <p:cNvPicPr>
            <a:picLocks noChangeAspect="1"/>
          </p:cNvPicPr>
          <p:nvPr/>
        </p:nvPicPr>
        <p:blipFill>
          <a:blip r:embed="rId4" cstate="print">
            <a:lum bright="15000"/>
          </a:blip>
          <a:stretch>
            <a:fillRect/>
          </a:stretch>
        </p:blipFill>
        <p:spPr>
          <a:xfrm>
            <a:off x="7176120" y="375143"/>
            <a:ext cx="3360373" cy="2520280"/>
          </a:xfrm>
          <a:prstGeom prst="rect">
            <a:avLst/>
          </a:prstGeom>
        </p:spPr>
      </p:pic>
      <p:sp>
        <p:nvSpPr>
          <p:cNvPr id="8" name="正方形/長方形 7"/>
          <p:cNvSpPr/>
          <p:nvPr/>
        </p:nvSpPr>
        <p:spPr>
          <a:xfrm>
            <a:off x="7705991" y="2951461"/>
            <a:ext cx="2300630" cy="369332"/>
          </a:xfrm>
          <a:prstGeom prst="rect">
            <a:avLst/>
          </a:prstGeom>
        </p:spPr>
        <p:txBody>
          <a:bodyPr wrap="none">
            <a:spAutoFit/>
          </a:bodyPr>
          <a:lstStyle/>
          <a:p>
            <a:r>
              <a:rPr lang="ja-JP" altLang="en-US" dirty="0"/>
              <a:t>施工全景（</a:t>
            </a:r>
            <a:r>
              <a:rPr lang="en-US" altLang="ja-JP" dirty="0"/>
              <a:t>H29.11.14</a:t>
            </a:r>
            <a:r>
              <a:rPr lang="ja-JP" altLang="en-US" dirty="0"/>
              <a:t>）</a:t>
            </a:r>
          </a:p>
        </p:txBody>
      </p:sp>
      <p:pic>
        <p:nvPicPr>
          <p:cNvPr id="5" name="図 4" descr="道, 道路, 光景, 屋外 が含まれている画像&#10;&#10;非常に高い精度で生成された説明">
            <a:extLst>
              <a:ext uri="{FF2B5EF4-FFF2-40B4-BE49-F238E27FC236}">
                <a16:creationId xmlns:a16="http://schemas.microsoft.com/office/drawing/2014/main" id="{C96AB97C-0AA7-41F0-90C4-2531711E8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856" y="3580924"/>
            <a:ext cx="3448050" cy="2586038"/>
          </a:xfrm>
          <a:prstGeom prst="rect">
            <a:avLst/>
          </a:prstGeom>
        </p:spPr>
      </p:pic>
      <p:sp>
        <p:nvSpPr>
          <p:cNvPr id="6" name="正方形/長方形 5">
            <a:extLst>
              <a:ext uri="{FF2B5EF4-FFF2-40B4-BE49-F238E27FC236}">
                <a16:creationId xmlns:a16="http://schemas.microsoft.com/office/drawing/2014/main" id="{43CB2490-BF7D-4092-BCB6-4D22CD3A06D7}"/>
              </a:ext>
            </a:extLst>
          </p:cNvPr>
          <p:cNvSpPr/>
          <p:nvPr/>
        </p:nvSpPr>
        <p:spPr>
          <a:xfrm>
            <a:off x="5859883" y="6242427"/>
            <a:ext cx="1569660" cy="369332"/>
          </a:xfrm>
          <a:prstGeom prst="rect">
            <a:avLst/>
          </a:prstGeom>
        </p:spPr>
        <p:txBody>
          <a:bodyPr wrap="none">
            <a:spAutoFit/>
          </a:bodyPr>
          <a:lstStyle/>
          <a:p>
            <a:r>
              <a:rPr lang="en-US" altLang="ja-JP" dirty="0"/>
              <a:t>Ⅰ</a:t>
            </a:r>
            <a:r>
              <a:rPr lang="ja-JP" altLang="en-US" dirty="0"/>
              <a:t>期工事完成</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24</a:t>
            </a:fld>
            <a:endParaRPr lang="ja-JP" altLang="en-US" dirty="0"/>
          </a:p>
        </p:txBody>
      </p:sp>
      <p:sp>
        <p:nvSpPr>
          <p:cNvPr id="11" name="テキスト ボックス 10"/>
          <p:cNvSpPr txBox="1"/>
          <p:nvPr/>
        </p:nvSpPr>
        <p:spPr>
          <a:xfrm>
            <a:off x="8053524" y="6352144"/>
            <a:ext cx="1368152" cy="369332"/>
          </a:xfrm>
          <a:prstGeom prst="rect">
            <a:avLst/>
          </a:prstGeom>
          <a:noFill/>
        </p:spPr>
        <p:txBody>
          <a:bodyPr wrap="square" rtlCol="0">
            <a:spAutoFit/>
          </a:bodyPr>
          <a:lstStyle/>
          <a:p>
            <a:r>
              <a:rPr lang="ja-JP" altLang="en-US" dirty="0"/>
              <a:t>完　成</a:t>
            </a:r>
          </a:p>
        </p:txBody>
      </p:sp>
      <p:sp>
        <p:nvSpPr>
          <p:cNvPr id="12" name="テキスト ボックス 11"/>
          <p:cNvSpPr txBox="1"/>
          <p:nvPr/>
        </p:nvSpPr>
        <p:spPr>
          <a:xfrm>
            <a:off x="4667164" y="3025777"/>
            <a:ext cx="3240360" cy="369332"/>
          </a:xfrm>
          <a:prstGeom prst="rect">
            <a:avLst/>
          </a:prstGeom>
          <a:noFill/>
        </p:spPr>
        <p:txBody>
          <a:bodyPr wrap="square" rtlCol="0">
            <a:spAutoFit/>
          </a:bodyPr>
          <a:lstStyle/>
          <a:p>
            <a:pPr algn="ctr"/>
            <a:r>
              <a:rPr lang="en-US" altLang="ja-JP" dirty="0"/>
              <a:t>Ⅱ</a:t>
            </a:r>
            <a:r>
              <a:rPr lang="ja-JP" altLang="en-US" dirty="0"/>
              <a:t>期工事施工状況（</a:t>
            </a:r>
            <a:r>
              <a:rPr lang="en-US" altLang="ja-JP" dirty="0"/>
              <a:t>H30.10.23</a:t>
            </a:r>
            <a:r>
              <a:rPr lang="ja-JP" altLang="en-US" dirty="0"/>
              <a:t>）</a:t>
            </a:r>
          </a:p>
        </p:txBody>
      </p:sp>
      <p:sp>
        <p:nvSpPr>
          <p:cNvPr id="6" name="正方形/長方形 5">
            <a:extLst>
              <a:ext uri="{FF2B5EF4-FFF2-40B4-BE49-F238E27FC236}">
                <a16:creationId xmlns:a16="http://schemas.microsoft.com/office/drawing/2014/main" id="{43CB2490-BF7D-4092-BCB6-4D22CD3A06D7}"/>
              </a:ext>
            </a:extLst>
          </p:cNvPr>
          <p:cNvSpPr/>
          <p:nvPr/>
        </p:nvSpPr>
        <p:spPr>
          <a:xfrm>
            <a:off x="2462860" y="6352144"/>
            <a:ext cx="2993127" cy="369332"/>
          </a:xfrm>
          <a:prstGeom prst="rect">
            <a:avLst/>
          </a:prstGeom>
        </p:spPr>
        <p:txBody>
          <a:bodyPr wrap="none">
            <a:spAutoFit/>
          </a:bodyPr>
          <a:lstStyle/>
          <a:p>
            <a:r>
              <a:rPr lang="en-US" altLang="ja-JP" dirty="0"/>
              <a:t>Ⅱ</a:t>
            </a:r>
            <a:r>
              <a:rPr lang="ja-JP" altLang="en-US" dirty="0"/>
              <a:t>期工事施工中（</a:t>
            </a:r>
            <a:r>
              <a:rPr lang="en-US" altLang="ja-JP" dirty="0"/>
              <a:t>H30.10.23</a:t>
            </a:r>
            <a:r>
              <a:rPr lang="ja-JP" altLang="en-US" dirty="0"/>
              <a:t>）</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264860"/>
            <a:ext cx="4655840" cy="261891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327" y="265331"/>
            <a:ext cx="4655840" cy="261891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504" y="3620052"/>
            <a:ext cx="4655840" cy="2618910"/>
          </a:xfrm>
          <a:prstGeom prst="rect">
            <a:avLst/>
          </a:prstGeom>
        </p:spPr>
      </p:pic>
      <p:pic>
        <p:nvPicPr>
          <p:cNvPr id="7" name="図 6" descr="建物, 道, 屋外, 光景 が含まれている画像&#10;&#10;自動的に生成された説明">
            <a:extLst>
              <a:ext uri="{FF2B5EF4-FFF2-40B4-BE49-F238E27FC236}">
                <a16:creationId xmlns:a16="http://schemas.microsoft.com/office/drawing/2014/main" id="{C6931585-BC31-4A32-B8A1-F7CDDD0F27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7359" y="3640882"/>
            <a:ext cx="4618808" cy="2598080"/>
          </a:xfrm>
          <a:prstGeom prst="rect">
            <a:avLst/>
          </a:prstGeom>
        </p:spPr>
      </p:pic>
    </p:spTree>
    <p:extLst>
      <p:ext uri="{BB962C8B-B14F-4D97-AF65-F5344CB8AC3E}">
        <p14:creationId xmlns:p14="http://schemas.microsoft.com/office/powerpoint/2010/main" val="682947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548680"/>
            <a:ext cx="8229600" cy="634082"/>
          </a:xfrm>
        </p:spPr>
        <p:txBody>
          <a:bodyPr>
            <a:normAutofit/>
          </a:bodyPr>
          <a:lstStyle/>
          <a:p>
            <a:r>
              <a:rPr lang="ja-JP" altLang="en-US" sz="3200" dirty="0"/>
              <a:t>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25</a:t>
            </a:fld>
            <a:endParaRPr lang="ja-JP" altLang="en-US" dirty="0"/>
          </a:p>
        </p:txBody>
      </p:sp>
      <p:sp>
        <p:nvSpPr>
          <p:cNvPr id="4" name="テキスト ボックス 3"/>
          <p:cNvSpPr txBox="1"/>
          <p:nvPr/>
        </p:nvSpPr>
        <p:spPr>
          <a:xfrm>
            <a:off x="1951088" y="1448964"/>
            <a:ext cx="8208912" cy="923330"/>
          </a:xfrm>
          <a:prstGeom prst="rect">
            <a:avLst/>
          </a:prstGeom>
          <a:noFill/>
        </p:spPr>
        <p:txBody>
          <a:bodyPr wrap="square" rtlCol="0">
            <a:spAutoFit/>
          </a:bodyPr>
          <a:lstStyle/>
          <a:p>
            <a:r>
              <a:rPr lang="ja-JP" altLang="en-US" dirty="0"/>
              <a:t>発　注　者：独立行政法人　鉄道建設・運輸施設整備支援機構</a:t>
            </a:r>
            <a:endParaRPr lang="en-US" altLang="ja-JP" dirty="0"/>
          </a:p>
          <a:p>
            <a:r>
              <a:rPr lang="ja-JP" altLang="en-US" dirty="0"/>
              <a:t>工事件名 ：九州新幹線（西九州）長崎駅高架橋外工事</a:t>
            </a:r>
            <a:endParaRPr lang="en-US" altLang="ja-JP" dirty="0"/>
          </a:p>
          <a:p>
            <a:r>
              <a:rPr lang="ja-JP" altLang="en-US" dirty="0"/>
              <a:t>工事場所</a:t>
            </a:r>
            <a:r>
              <a:rPr lang="en-US" altLang="ja-JP" dirty="0"/>
              <a:t> </a:t>
            </a:r>
            <a:r>
              <a:rPr lang="ja-JP" altLang="en-US" dirty="0"/>
              <a:t>：長崎市天神町</a:t>
            </a:r>
          </a:p>
        </p:txBody>
      </p:sp>
      <p:sp>
        <p:nvSpPr>
          <p:cNvPr id="15" name="テキスト ボックス 14">
            <a:extLst>
              <a:ext uri="{FF2B5EF4-FFF2-40B4-BE49-F238E27FC236}">
                <a16:creationId xmlns:a16="http://schemas.microsoft.com/office/drawing/2014/main" id="{FF8F27B0-F601-4CC8-B899-64FF5E7E46E5}"/>
              </a:ext>
            </a:extLst>
          </p:cNvPr>
          <p:cNvSpPr txBox="1"/>
          <p:nvPr/>
        </p:nvSpPr>
        <p:spPr>
          <a:xfrm>
            <a:off x="10560496" y="5116542"/>
            <a:ext cx="1886000" cy="369332"/>
          </a:xfrm>
          <a:prstGeom prst="rect">
            <a:avLst/>
          </a:prstGeom>
          <a:noFill/>
        </p:spPr>
        <p:txBody>
          <a:bodyPr wrap="square" rtlCol="0">
            <a:spAutoFit/>
          </a:bodyPr>
          <a:lstStyle/>
          <a:p>
            <a:r>
              <a:rPr kumimoji="1" lang="ja-JP" altLang="en-US" dirty="0"/>
              <a:t>施工位置</a:t>
            </a:r>
          </a:p>
        </p:txBody>
      </p:sp>
      <p:pic>
        <p:nvPicPr>
          <p:cNvPr id="9" name="図 8">
            <a:extLst>
              <a:ext uri="{FF2B5EF4-FFF2-40B4-BE49-F238E27FC236}">
                <a16:creationId xmlns:a16="http://schemas.microsoft.com/office/drawing/2014/main" id="{1B04DF45-F954-4E6D-AFE1-C1A9827E680D}"/>
              </a:ext>
            </a:extLst>
          </p:cNvPr>
          <p:cNvPicPr>
            <a:picLocks noChangeAspect="1"/>
          </p:cNvPicPr>
          <p:nvPr/>
        </p:nvPicPr>
        <p:blipFill rotWithShape="1">
          <a:blip r:embed="rId3"/>
          <a:srcRect l="10079" t="19381" r="1109" b="7220"/>
          <a:stretch/>
        </p:blipFill>
        <p:spPr>
          <a:xfrm>
            <a:off x="1955540" y="2611583"/>
            <a:ext cx="8424935" cy="3916561"/>
          </a:xfrm>
          <a:prstGeom prst="rect">
            <a:avLst/>
          </a:prstGeom>
        </p:spPr>
      </p:pic>
      <p:sp>
        <p:nvSpPr>
          <p:cNvPr id="6" name="楕円 5">
            <a:extLst>
              <a:ext uri="{FF2B5EF4-FFF2-40B4-BE49-F238E27FC236}">
                <a16:creationId xmlns:a16="http://schemas.microsoft.com/office/drawing/2014/main" id="{F42A53E2-9659-4EF6-A015-4A4E770533A0}"/>
              </a:ext>
            </a:extLst>
          </p:cNvPr>
          <p:cNvSpPr/>
          <p:nvPr/>
        </p:nvSpPr>
        <p:spPr>
          <a:xfrm>
            <a:off x="6744072" y="4005064"/>
            <a:ext cx="144016" cy="14401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517755D3-57F2-4D37-BEDB-172E3AACF2B7}"/>
              </a:ext>
            </a:extLst>
          </p:cNvPr>
          <p:cNvCxnSpPr>
            <a:endCxn id="6" idx="5"/>
          </p:cNvCxnSpPr>
          <p:nvPr/>
        </p:nvCxnSpPr>
        <p:spPr>
          <a:xfrm flipH="1" flipV="1">
            <a:off x="6866997" y="4127989"/>
            <a:ext cx="3765507" cy="11732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フリーフォーム: 図形 6">
            <a:extLst>
              <a:ext uri="{FF2B5EF4-FFF2-40B4-BE49-F238E27FC236}">
                <a16:creationId xmlns:a16="http://schemas.microsoft.com/office/drawing/2014/main" id="{C0C3D05B-DEB0-4A0D-A567-87B64BBB2AF6}"/>
              </a:ext>
            </a:extLst>
          </p:cNvPr>
          <p:cNvSpPr/>
          <p:nvPr/>
        </p:nvSpPr>
        <p:spPr>
          <a:xfrm>
            <a:off x="6744072" y="2638497"/>
            <a:ext cx="288032" cy="3354800"/>
          </a:xfrm>
          <a:custGeom>
            <a:avLst/>
            <a:gdLst>
              <a:gd name="connsiteX0" fmla="*/ 230109 w 329501"/>
              <a:gd name="connsiteY0" fmla="*/ 0 h 3120887"/>
              <a:gd name="connsiteX1" fmla="*/ 1509 w 329501"/>
              <a:gd name="connsiteY1" fmla="*/ 1421295 h 3120887"/>
              <a:gd name="connsiteX2" fmla="*/ 329501 w 329501"/>
              <a:gd name="connsiteY2" fmla="*/ 3120887 h 3120887"/>
            </a:gdLst>
            <a:ahLst/>
            <a:cxnLst>
              <a:cxn ang="0">
                <a:pos x="connsiteX0" y="connsiteY0"/>
              </a:cxn>
              <a:cxn ang="0">
                <a:pos x="connsiteX1" y="connsiteY1"/>
              </a:cxn>
              <a:cxn ang="0">
                <a:pos x="connsiteX2" y="connsiteY2"/>
              </a:cxn>
            </a:cxnLst>
            <a:rect l="l" t="t" r="r" b="b"/>
            <a:pathLst>
              <a:path w="329501" h="3120887">
                <a:moveTo>
                  <a:pt x="230109" y="0"/>
                </a:moveTo>
                <a:cubicBezTo>
                  <a:pt x="107526" y="450573"/>
                  <a:pt x="-15056" y="901147"/>
                  <a:pt x="1509" y="1421295"/>
                </a:cubicBezTo>
                <a:cubicBezTo>
                  <a:pt x="18074" y="1941443"/>
                  <a:pt x="215201" y="3061252"/>
                  <a:pt x="329501" y="3120887"/>
                </a:cubicBezTo>
              </a:path>
            </a:pathLst>
          </a:cu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4CD40175-A958-4287-9B90-0AE182EAF2BA}"/>
              </a:ext>
            </a:extLst>
          </p:cNvPr>
          <p:cNvSpPr txBox="1"/>
          <p:nvPr/>
        </p:nvSpPr>
        <p:spPr>
          <a:xfrm>
            <a:off x="10560496" y="3429000"/>
            <a:ext cx="1440160" cy="646331"/>
          </a:xfrm>
          <a:prstGeom prst="rect">
            <a:avLst/>
          </a:prstGeom>
          <a:noFill/>
        </p:spPr>
        <p:txBody>
          <a:bodyPr wrap="square" rtlCol="0">
            <a:spAutoFit/>
          </a:bodyPr>
          <a:lstStyle/>
          <a:p>
            <a:r>
              <a:rPr kumimoji="1" lang="ja-JP" altLang="en-US" dirty="0"/>
              <a:t>長崎新幹線</a:t>
            </a:r>
            <a:endParaRPr kumimoji="1" lang="en-US" altLang="ja-JP" dirty="0"/>
          </a:p>
          <a:p>
            <a:pPr algn="ctr"/>
            <a:r>
              <a:rPr lang="ja-JP" altLang="en-US" dirty="0"/>
              <a:t>ルート</a:t>
            </a:r>
            <a:endParaRPr kumimoji="1" lang="ja-JP" altLang="en-US" dirty="0"/>
          </a:p>
        </p:txBody>
      </p:sp>
      <p:cxnSp>
        <p:nvCxnSpPr>
          <p:cNvPr id="12" name="直線矢印コネクタ 11">
            <a:extLst>
              <a:ext uri="{FF2B5EF4-FFF2-40B4-BE49-F238E27FC236}">
                <a16:creationId xmlns:a16="http://schemas.microsoft.com/office/drawing/2014/main" id="{89F39FFC-53C4-4B44-8BDA-EDA42C0C128B}"/>
              </a:ext>
            </a:extLst>
          </p:cNvPr>
          <p:cNvCxnSpPr>
            <a:cxnSpLocks/>
          </p:cNvCxnSpPr>
          <p:nvPr/>
        </p:nvCxnSpPr>
        <p:spPr>
          <a:xfrm flipH="1" flipV="1">
            <a:off x="6798077" y="3222651"/>
            <a:ext cx="3816425" cy="36004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200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2765C48-D3B8-428E-B990-D267DD0E62ED}"/>
              </a:ext>
            </a:extLst>
          </p:cNvPr>
          <p:cNvSpPr>
            <a:spLocks noGrp="1"/>
          </p:cNvSpPr>
          <p:nvPr>
            <p:ph type="sldNum" sz="quarter" idx="12"/>
          </p:nvPr>
        </p:nvSpPr>
        <p:spPr/>
        <p:txBody>
          <a:bodyPr/>
          <a:lstStyle/>
          <a:p>
            <a:fld id="{8911969B-8DE9-4ED9-AD83-1A792DC0FFF6}" type="slidenum">
              <a:rPr lang="ja-JP" altLang="en-US" smtClean="0"/>
              <a:pPr/>
              <a:t>26</a:t>
            </a:fld>
            <a:endParaRPr lang="ja-JP" altLang="en-US" dirty="0"/>
          </a:p>
        </p:txBody>
      </p:sp>
      <p:pic>
        <p:nvPicPr>
          <p:cNvPr id="4" name="図 3" descr="空, 建物, 屋外, 地面 が含まれている画像&#10;&#10;非常に高い精度で生成された説明">
            <a:extLst>
              <a:ext uri="{FF2B5EF4-FFF2-40B4-BE49-F238E27FC236}">
                <a16:creationId xmlns:a16="http://schemas.microsoft.com/office/drawing/2014/main" id="{9FE13150-38DB-4DD6-B4C8-42A0666146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94" b="9306"/>
          <a:stretch/>
        </p:blipFill>
        <p:spPr>
          <a:xfrm>
            <a:off x="263352" y="1772816"/>
            <a:ext cx="5192604" cy="2920841"/>
          </a:xfrm>
          <a:prstGeom prst="rect">
            <a:avLst/>
          </a:prstGeom>
        </p:spPr>
      </p:pic>
      <p:pic>
        <p:nvPicPr>
          <p:cNvPr id="5" name="図 4" descr="建物, 屋外, 地面, 空 が含まれている画像&#10;&#10;非常に高い精度で生成された説明">
            <a:extLst>
              <a:ext uri="{FF2B5EF4-FFF2-40B4-BE49-F238E27FC236}">
                <a16:creationId xmlns:a16="http://schemas.microsoft.com/office/drawing/2014/main" id="{7A020E65-927D-4DAB-B920-84D4AB0DCB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36" b="12964"/>
          <a:stretch/>
        </p:blipFill>
        <p:spPr>
          <a:xfrm>
            <a:off x="5951984" y="322285"/>
            <a:ext cx="5192605" cy="2920841"/>
          </a:xfrm>
          <a:prstGeom prst="rect">
            <a:avLst/>
          </a:prstGeom>
        </p:spPr>
      </p:pic>
      <p:pic>
        <p:nvPicPr>
          <p:cNvPr id="6" name="図 5" descr="屋外, 地面, 男性, 人 が含まれている画像&#10;&#10;非常に高い精度で生成された説明">
            <a:extLst>
              <a:ext uri="{FF2B5EF4-FFF2-40B4-BE49-F238E27FC236}">
                <a16:creationId xmlns:a16="http://schemas.microsoft.com/office/drawing/2014/main" id="{27CB4341-B7CA-4E64-8731-D521EFE17A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798" b="18202"/>
          <a:stretch/>
        </p:blipFill>
        <p:spPr>
          <a:xfrm>
            <a:off x="5951987" y="3435513"/>
            <a:ext cx="5192602" cy="2920838"/>
          </a:xfrm>
          <a:prstGeom prst="rect">
            <a:avLst/>
          </a:prstGeom>
        </p:spPr>
      </p:pic>
      <p:sp>
        <p:nvSpPr>
          <p:cNvPr id="7" name="テキスト ボックス 6">
            <a:extLst>
              <a:ext uri="{FF2B5EF4-FFF2-40B4-BE49-F238E27FC236}">
                <a16:creationId xmlns:a16="http://schemas.microsoft.com/office/drawing/2014/main" id="{86B835CD-6459-4C70-A8BB-85D0A0C93BCB}"/>
              </a:ext>
            </a:extLst>
          </p:cNvPr>
          <p:cNvSpPr txBox="1"/>
          <p:nvPr/>
        </p:nvSpPr>
        <p:spPr>
          <a:xfrm>
            <a:off x="1527506" y="5007785"/>
            <a:ext cx="2664296" cy="369332"/>
          </a:xfrm>
          <a:prstGeom prst="rect">
            <a:avLst/>
          </a:prstGeom>
          <a:noFill/>
        </p:spPr>
        <p:txBody>
          <a:bodyPr wrap="square" rtlCol="0">
            <a:spAutoFit/>
          </a:bodyPr>
          <a:lstStyle/>
          <a:p>
            <a:pPr algn="ctr"/>
            <a:r>
              <a:rPr kumimoji="1" lang="ja-JP" altLang="en-US" dirty="0"/>
              <a:t>施工状況</a:t>
            </a:r>
          </a:p>
        </p:txBody>
      </p:sp>
    </p:spTree>
    <p:extLst>
      <p:ext uri="{BB962C8B-B14F-4D97-AF65-F5344CB8AC3E}">
        <p14:creationId xmlns:p14="http://schemas.microsoft.com/office/powerpoint/2010/main" val="992837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2765C48-D3B8-428E-B990-D267DD0E62ED}"/>
              </a:ext>
            </a:extLst>
          </p:cNvPr>
          <p:cNvSpPr>
            <a:spLocks noGrp="1"/>
          </p:cNvSpPr>
          <p:nvPr>
            <p:ph type="sldNum" sz="quarter" idx="12"/>
          </p:nvPr>
        </p:nvSpPr>
        <p:spPr/>
        <p:txBody>
          <a:bodyPr/>
          <a:lstStyle/>
          <a:p>
            <a:fld id="{8911969B-8DE9-4ED9-AD83-1A792DC0FFF6}" type="slidenum">
              <a:rPr lang="ja-JP" altLang="en-US" smtClean="0"/>
              <a:pPr/>
              <a:t>27</a:t>
            </a:fld>
            <a:endParaRPr lang="ja-JP" altLang="en-US" dirty="0"/>
          </a:p>
        </p:txBody>
      </p:sp>
      <p:sp>
        <p:nvSpPr>
          <p:cNvPr id="7" name="テキスト ボックス 6">
            <a:extLst>
              <a:ext uri="{FF2B5EF4-FFF2-40B4-BE49-F238E27FC236}">
                <a16:creationId xmlns:a16="http://schemas.microsoft.com/office/drawing/2014/main" id="{86B835CD-6459-4C70-A8BB-85D0A0C93BCB}"/>
              </a:ext>
            </a:extLst>
          </p:cNvPr>
          <p:cNvSpPr txBox="1"/>
          <p:nvPr/>
        </p:nvSpPr>
        <p:spPr>
          <a:xfrm>
            <a:off x="4799856" y="5309397"/>
            <a:ext cx="2664296" cy="369332"/>
          </a:xfrm>
          <a:prstGeom prst="rect">
            <a:avLst/>
          </a:prstGeom>
          <a:noFill/>
        </p:spPr>
        <p:txBody>
          <a:bodyPr wrap="square" rtlCol="0">
            <a:spAutoFit/>
          </a:bodyPr>
          <a:lstStyle/>
          <a:p>
            <a:pPr algn="ctr"/>
            <a:r>
              <a:rPr lang="ja-JP" altLang="en-US" dirty="0"/>
              <a:t>完成</a:t>
            </a:r>
            <a:r>
              <a:rPr kumimoji="1" lang="ja-JP" altLang="en-US" dirty="0"/>
              <a:t>状況</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1697469"/>
            <a:ext cx="5879070" cy="3306977"/>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52756" y="412721"/>
            <a:ext cx="3303638" cy="5873134"/>
          </a:xfrm>
          <a:prstGeom prst="rect">
            <a:avLst/>
          </a:prstGeom>
        </p:spPr>
      </p:pic>
    </p:spTree>
    <p:extLst>
      <p:ext uri="{BB962C8B-B14F-4D97-AF65-F5344CB8AC3E}">
        <p14:creationId xmlns:p14="http://schemas.microsoft.com/office/powerpoint/2010/main" val="414761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3200" dirty="0"/>
              <a:t>既設構造物補強対策　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28</a:t>
            </a:fld>
            <a:endParaRPr lang="ja-JP" altLang="en-US" dirty="0"/>
          </a:p>
        </p:txBody>
      </p:sp>
      <p:sp>
        <p:nvSpPr>
          <p:cNvPr id="4" name="テキスト ボックス 3"/>
          <p:cNvSpPr txBox="1"/>
          <p:nvPr/>
        </p:nvSpPr>
        <p:spPr>
          <a:xfrm>
            <a:off x="2063552" y="908721"/>
            <a:ext cx="8208912" cy="1200329"/>
          </a:xfrm>
          <a:prstGeom prst="rect">
            <a:avLst/>
          </a:prstGeom>
          <a:noFill/>
        </p:spPr>
        <p:txBody>
          <a:bodyPr wrap="square" rtlCol="0">
            <a:spAutoFit/>
          </a:bodyPr>
          <a:lstStyle/>
          <a:p>
            <a:r>
              <a:rPr lang="ja-JP" altLang="en-US" dirty="0"/>
              <a:t>発　注　者：三重県伊勢建設事務所</a:t>
            </a:r>
            <a:endParaRPr lang="en-US" altLang="ja-JP" dirty="0"/>
          </a:p>
          <a:p>
            <a:r>
              <a:rPr lang="ja-JP" altLang="en-US" dirty="0"/>
              <a:t>工事件名 ：一般国道２６０号（押渕工区）災害防除施設工事</a:t>
            </a:r>
            <a:endParaRPr lang="en-US" altLang="ja-JP" dirty="0"/>
          </a:p>
          <a:p>
            <a:r>
              <a:rPr lang="ja-JP" altLang="en-US" dirty="0"/>
              <a:t>工事場所</a:t>
            </a:r>
            <a:r>
              <a:rPr lang="en-US" altLang="ja-JP" dirty="0"/>
              <a:t> </a:t>
            </a:r>
            <a:r>
              <a:rPr lang="ja-JP" altLang="en-US" dirty="0"/>
              <a:t>：三重県度会郡南伊勢町</a:t>
            </a:r>
            <a:endParaRPr lang="en-US" altLang="ja-JP" dirty="0"/>
          </a:p>
          <a:p>
            <a:r>
              <a:rPr lang="ja-JP" altLang="en-US" dirty="0"/>
              <a:t>施工目的：既設構造物（積ブロック）補強</a:t>
            </a:r>
          </a:p>
        </p:txBody>
      </p:sp>
      <p:pic>
        <p:nvPicPr>
          <p:cNvPr id="1026" name="Picture 2"/>
          <p:cNvPicPr>
            <a:picLocks noChangeAspect="1" noChangeArrowheads="1"/>
          </p:cNvPicPr>
          <p:nvPr/>
        </p:nvPicPr>
        <p:blipFill>
          <a:blip r:embed="rId3" cstate="print"/>
          <a:srcRect/>
          <a:stretch>
            <a:fillRect/>
          </a:stretch>
        </p:blipFill>
        <p:spPr bwMode="auto">
          <a:xfrm>
            <a:off x="2783632" y="2132856"/>
            <a:ext cx="2593650" cy="1944216"/>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6600056" y="2132856"/>
            <a:ext cx="2592288" cy="194421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783632" y="4509120"/>
            <a:ext cx="2592288" cy="1944216"/>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600056" y="4509120"/>
            <a:ext cx="2592288" cy="1944216"/>
          </a:xfrm>
          <a:prstGeom prst="rect">
            <a:avLst/>
          </a:prstGeom>
          <a:noFill/>
          <a:ln w="9525">
            <a:noFill/>
            <a:miter lim="800000"/>
            <a:headEnd/>
            <a:tailEnd/>
          </a:ln>
        </p:spPr>
      </p:pic>
      <p:sp>
        <p:nvSpPr>
          <p:cNvPr id="15" name="テキスト ボックス 14"/>
          <p:cNvSpPr txBox="1"/>
          <p:nvPr/>
        </p:nvSpPr>
        <p:spPr>
          <a:xfrm>
            <a:off x="2711624" y="4077072"/>
            <a:ext cx="2664296" cy="369332"/>
          </a:xfrm>
          <a:prstGeom prst="rect">
            <a:avLst/>
          </a:prstGeom>
          <a:noFill/>
        </p:spPr>
        <p:txBody>
          <a:bodyPr wrap="square" rtlCol="0">
            <a:spAutoFit/>
          </a:bodyPr>
          <a:lstStyle/>
          <a:p>
            <a:pPr algn="ctr"/>
            <a:r>
              <a:rPr lang="ja-JP" altLang="en-US" dirty="0"/>
              <a:t>施工前</a:t>
            </a:r>
          </a:p>
        </p:txBody>
      </p:sp>
      <p:sp>
        <p:nvSpPr>
          <p:cNvPr id="16" name="テキスト ボックス 15"/>
          <p:cNvSpPr txBox="1"/>
          <p:nvPr/>
        </p:nvSpPr>
        <p:spPr>
          <a:xfrm>
            <a:off x="6600056" y="4077072"/>
            <a:ext cx="2592288" cy="369332"/>
          </a:xfrm>
          <a:prstGeom prst="rect">
            <a:avLst/>
          </a:prstGeom>
          <a:noFill/>
        </p:spPr>
        <p:txBody>
          <a:bodyPr wrap="square" rtlCol="0">
            <a:spAutoFit/>
          </a:bodyPr>
          <a:lstStyle/>
          <a:p>
            <a:pPr algn="ctr"/>
            <a:r>
              <a:rPr lang="ja-JP" altLang="en-US" dirty="0"/>
              <a:t>施工状況</a:t>
            </a:r>
          </a:p>
        </p:txBody>
      </p:sp>
      <p:sp>
        <p:nvSpPr>
          <p:cNvPr id="17" name="テキスト ボックス 16"/>
          <p:cNvSpPr txBox="1"/>
          <p:nvPr/>
        </p:nvSpPr>
        <p:spPr>
          <a:xfrm>
            <a:off x="2783632" y="6453336"/>
            <a:ext cx="2520280" cy="369332"/>
          </a:xfrm>
          <a:prstGeom prst="rect">
            <a:avLst/>
          </a:prstGeom>
          <a:noFill/>
        </p:spPr>
        <p:txBody>
          <a:bodyPr wrap="square" rtlCol="0">
            <a:spAutoFit/>
          </a:bodyPr>
          <a:lstStyle/>
          <a:p>
            <a:pPr algn="ctr"/>
            <a:r>
              <a:rPr lang="ja-JP" altLang="en-US" dirty="0"/>
              <a:t>施工状況</a:t>
            </a:r>
          </a:p>
        </p:txBody>
      </p:sp>
      <p:sp>
        <p:nvSpPr>
          <p:cNvPr id="18" name="テキスト ボックス 17"/>
          <p:cNvSpPr txBox="1"/>
          <p:nvPr/>
        </p:nvSpPr>
        <p:spPr>
          <a:xfrm>
            <a:off x="6600056" y="6453336"/>
            <a:ext cx="2592288" cy="369332"/>
          </a:xfrm>
          <a:prstGeom prst="rect">
            <a:avLst/>
          </a:prstGeom>
          <a:noFill/>
        </p:spPr>
        <p:txBody>
          <a:bodyPr wrap="square" rtlCol="0">
            <a:spAutoFit/>
          </a:bodyPr>
          <a:lstStyle/>
          <a:p>
            <a:pPr algn="ctr"/>
            <a:r>
              <a:rPr lang="ja-JP" altLang="en-US" dirty="0"/>
              <a:t>完成状況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3200" dirty="0"/>
              <a:t>道路改良工事　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29</a:t>
            </a:fld>
            <a:endParaRPr lang="ja-JP" altLang="en-US" dirty="0"/>
          </a:p>
        </p:txBody>
      </p:sp>
      <p:sp>
        <p:nvSpPr>
          <p:cNvPr id="4" name="テキスト ボックス 3"/>
          <p:cNvSpPr txBox="1"/>
          <p:nvPr/>
        </p:nvSpPr>
        <p:spPr>
          <a:xfrm>
            <a:off x="2063552" y="908720"/>
            <a:ext cx="8208912" cy="1477328"/>
          </a:xfrm>
          <a:prstGeom prst="rect">
            <a:avLst/>
          </a:prstGeom>
          <a:noFill/>
        </p:spPr>
        <p:txBody>
          <a:bodyPr wrap="square" rtlCol="0">
            <a:spAutoFit/>
          </a:bodyPr>
          <a:lstStyle/>
          <a:p>
            <a:r>
              <a:rPr lang="ja-JP" altLang="en-US" dirty="0"/>
              <a:t>発　注　者：和歌山県東牟婁振興局</a:t>
            </a:r>
            <a:endParaRPr lang="en-US" altLang="ja-JP" dirty="0"/>
          </a:p>
          <a:p>
            <a:r>
              <a:rPr lang="ja-JP" altLang="en-US" dirty="0"/>
              <a:t>工事件名 ：国道３７１号道路改良工事</a:t>
            </a:r>
            <a:endParaRPr lang="en-US" altLang="ja-JP" dirty="0"/>
          </a:p>
          <a:p>
            <a:r>
              <a:rPr lang="ja-JP" altLang="en-US" dirty="0"/>
              <a:t>工事場所</a:t>
            </a:r>
            <a:r>
              <a:rPr lang="en-US" altLang="ja-JP" dirty="0"/>
              <a:t> </a:t>
            </a:r>
            <a:r>
              <a:rPr lang="ja-JP" altLang="en-US" dirty="0"/>
              <a:t>：和歌山県</a:t>
            </a:r>
            <a:endParaRPr lang="en-US" altLang="ja-JP" dirty="0"/>
          </a:p>
          <a:p>
            <a:r>
              <a:rPr lang="ja-JP" altLang="en-US" dirty="0"/>
              <a:t>施工目的：道路法面の崩壊対策</a:t>
            </a:r>
            <a:endParaRPr lang="en-US" altLang="ja-JP" dirty="0"/>
          </a:p>
          <a:p>
            <a:endParaRPr lang="ja-JP" altLang="en-US" dirty="0"/>
          </a:p>
        </p:txBody>
      </p:sp>
      <p:sp>
        <p:nvSpPr>
          <p:cNvPr id="15" name="テキスト ボックス 14"/>
          <p:cNvSpPr txBox="1"/>
          <p:nvPr/>
        </p:nvSpPr>
        <p:spPr>
          <a:xfrm>
            <a:off x="2351584" y="6488668"/>
            <a:ext cx="2664296" cy="369332"/>
          </a:xfrm>
          <a:prstGeom prst="rect">
            <a:avLst/>
          </a:prstGeom>
          <a:noFill/>
        </p:spPr>
        <p:txBody>
          <a:bodyPr wrap="square" rtlCol="0">
            <a:spAutoFit/>
          </a:bodyPr>
          <a:lstStyle/>
          <a:p>
            <a:pPr algn="ctr"/>
            <a:r>
              <a:rPr lang="ja-JP" altLang="en-US" dirty="0"/>
              <a:t>施工状況</a:t>
            </a:r>
          </a:p>
        </p:txBody>
      </p:sp>
      <p:sp>
        <p:nvSpPr>
          <p:cNvPr id="18" name="テキスト ボックス 17"/>
          <p:cNvSpPr txBox="1"/>
          <p:nvPr/>
        </p:nvSpPr>
        <p:spPr>
          <a:xfrm>
            <a:off x="6802976" y="6057823"/>
            <a:ext cx="2592288" cy="369332"/>
          </a:xfrm>
          <a:prstGeom prst="rect">
            <a:avLst/>
          </a:prstGeom>
          <a:noFill/>
        </p:spPr>
        <p:txBody>
          <a:bodyPr wrap="square" rtlCol="0">
            <a:spAutoFit/>
          </a:bodyPr>
          <a:lstStyle/>
          <a:p>
            <a:pPr algn="ctr"/>
            <a:r>
              <a:rPr lang="ja-JP" altLang="en-US" dirty="0"/>
              <a:t>完成状況</a:t>
            </a:r>
          </a:p>
        </p:txBody>
      </p:sp>
      <p:pic>
        <p:nvPicPr>
          <p:cNvPr id="7" name="図 6" descr="屋外, 水, 人, 男 が含まれている画像&#10;&#10;自動的に生成された説明">
            <a:extLst>
              <a:ext uri="{FF2B5EF4-FFF2-40B4-BE49-F238E27FC236}">
                <a16:creationId xmlns:a16="http://schemas.microsoft.com/office/drawing/2014/main" id="{C5124093-AAE5-4109-9B9B-3AA094FB6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169" y="2270002"/>
            <a:ext cx="2735229" cy="2051421"/>
          </a:xfrm>
          <a:prstGeom prst="rect">
            <a:avLst/>
          </a:prstGeom>
        </p:spPr>
      </p:pic>
      <p:pic>
        <p:nvPicPr>
          <p:cNvPr id="9" name="図 8" descr="屋外, パワーショベル, 輸送, 雪 が含まれている画像&#10;&#10;自動的に生成された説明">
            <a:extLst>
              <a:ext uri="{FF2B5EF4-FFF2-40B4-BE49-F238E27FC236}">
                <a16:creationId xmlns:a16="http://schemas.microsoft.com/office/drawing/2014/main" id="{786FD3CE-4B52-49AB-8A81-174C3C814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37" t="23605" r="19490" b="20805"/>
          <a:stretch/>
        </p:blipFill>
        <p:spPr>
          <a:xfrm>
            <a:off x="1800411" y="4526485"/>
            <a:ext cx="2800987" cy="1900670"/>
          </a:xfrm>
          <a:prstGeom prst="rect">
            <a:avLst/>
          </a:prstGeom>
        </p:spPr>
      </p:pic>
      <p:pic>
        <p:nvPicPr>
          <p:cNvPr id="12" name="図 11" descr="屋外, 建物, 水, 横 が含まれている画像&#10;&#10;自動的に生成された説明">
            <a:extLst>
              <a:ext uri="{FF2B5EF4-FFF2-40B4-BE49-F238E27FC236}">
                <a16:creationId xmlns:a16="http://schemas.microsoft.com/office/drawing/2014/main" id="{F6183180-50F9-4F03-9386-AD54FCCE94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3952" y="2326254"/>
            <a:ext cx="4830701" cy="36230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75520" y="260648"/>
            <a:ext cx="8229600" cy="648072"/>
          </a:xfrm>
        </p:spPr>
        <p:txBody>
          <a:bodyPr>
            <a:normAutofit/>
          </a:bodyPr>
          <a:lstStyle/>
          <a:p>
            <a:r>
              <a:rPr lang="ja-JP" altLang="en-US" sz="3200" dirty="0"/>
              <a:t>工法の概要</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3</a:t>
            </a:fld>
            <a:endParaRPr lang="ja-JP" altLang="en-US" dirty="0"/>
          </a:p>
        </p:txBody>
      </p:sp>
      <p:sp>
        <p:nvSpPr>
          <p:cNvPr id="6" name="テキスト ボックス 5"/>
          <p:cNvSpPr txBox="1"/>
          <p:nvPr/>
        </p:nvSpPr>
        <p:spPr>
          <a:xfrm>
            <a:off x="695400" y="1412777"/>
            <a:ext cx="10945216" cy="1477328"/>
          </a:xfrm>
          <a:prstGeom prst="rect">
            <a:avLst/>
          </a:prstGeom>
          <a:noFill/>
        </p:spPr>
        <p:txBody>
          <a:bodyPr wrap="square" rtlCol="0">
            <a:spAutoFit/>
          </a:bodyPr>
          <a:lstStyle/>
          <a:p>
            <a:r>
              <a:rPr lang="ja-JP" altLang="en-US" dirty="0"/>
              <a:t>リバースボルトパネルと鉄筋挿入工（切土補強土工）との組み合わせにより、切土法面及び法面地山の安定化による崩壊防止として、応力の小さな地山や、用地に余裕の無い場所、構造物に隣接した切土箇所等での</a:t>
            </a:r>
            <a:r>
              <a:rPr lang="ja-JP" altLang="en-US" u="sng" dirty="0">
                <a:solidFill>
                  <a:srgbClr val="FF0000"/>
                </a:solidFill>
              </a:rPr>
              <a:t>道路拡幅や宅地造成、既設構造物の補強、災害復旧・河川護岸工事、急傾斜対策工事、墜落対策工の受け台、斜面安定工等</a:t>
            </a:r>
            <a:r>
              <a:rPr lang="ja-JP" altLang="en-US" dirty="0"/>
              <a:t>に適用します。</a:t>
            </a:r>
            <a:endParaRPr lang="en-US" altLang="ja-JP" dirty="0"/>
          </a:p>
          <a:p>
            <a:r>
              <a:rPr lang="ja-JP" altLang="en-US" dirty="0"/>
              <a:t>地山の掘削は法面上端から、リバースボルトパネルで法面を固定しながら安全に切り下げていく逆巻き工法です。</a:t>
            </a:r>
          </a:p>
        </p:txBody>
      </p:sp>
      <p:pic>
        <p:nvPicPr>
          <p:cNvPr id="12" name="図 11" descr="RIMG0085.JPG"/>
          <p:cNvPicPr>
            <a:picLocks noChangeAspect="1"/>
          </p:cNvPicPr>
          <p:nvPr/>
        </p:nvPicPr>
        <p:blipFill>
          <a:blip r:embed="rId3" cstate="print"/>
          <a:stretch>
            <a:fillRect/>
          </a:stretch>
        </p:blipFill>
        <p:spPr>
          <a:xfrm>
            <a:off x="1486016" y="2952869"/>
            <a:ext cx="4537976" cy="3403482"/>
          </a:xfrm>
          <a:prstGeom prst="rect">
            <a:avLst/>
          </a:prstGeom>
        </p:spPr>
      </p:pic>
      <p:pic>
        <p:nvPicPr>
          <p:cNvPr id="1026" name="Picture 2"/>
          <p:cNvPicPr>
            <a:picLocks noGrp="1" noChangeAspect="1" noChangeArrowheads="1"/>
          </p:cNvPicPr>
          <p:nvPr>
            <p:ph idx="1"/>
          </p:nvPr>
        </p:nvPicPr>
        <p:blipFill>
          <a:blip r:embed="rId4" cstate="print"/>
          <a:srcRect/>
          <a:stretch>
            <a:fillRect/>
          </a:stretch>
        </p:blipFill>
        <p:spPr bwMode="auto">
          <a:xfrm>
            <a:off x="6168008" y="2948319"/>
            <a:ext cx="5017784" cy="3408032"/>
          </a:xfrm>
          <a:prstGeom prst="rect">
            <a:avLst/>
          </a:prstGeom>
          <a:noFill/>
          <a:ln w="9525">
            <a:noFill/>
            <a:miter lim="800000"/>
            <a:headEnd/>
            <a:tailEnd/>
          </a:ln>
        </p:spPr>
      </p:pic>
      <p:sp>
        <p:nvSpPr>
          <p:cNvPr id="7" name="テキスト ボックス 6"/>
          <p:cNvSpPr txBox="1"/>
          <p:nvPr/>
        </p:nvSpPr>
        <p:spPr>
          <a:xfrm>
            <a:off x="2135560" y="891228"/>
            <a:ext cx="7776864" cy="400110"/>
          </a:xfrm>
          <a:prstGeom prst="rect">
            <a:avLst/>
          </a:prstGeom>
          <a:noFill/>
        </p:spPr>
        <p:txBody>
          <a:bodyPr wrap="square" rtlCol="0">
            <a:spAutoFit/>
          </a:bodyPr>
          <a:lstStyle/>
          <a:p>
            <a:pPr algn="ctr"/>
            <a:r>
              <a:rPr lang="ja-JP" altLang="en-US" sz="2000" b="1" u="sng" dirty="0">
                <a:solidFill>
                  <a:srgbClr val="00B0F0"/>
                </a:solidFill>
              </a:rPr>
              <a:t>適用範囲：急勾配（１分）～緩勾配、法長２０ｍの施工が可能で</a:t>
            </a:r>
            <a:r>
              <a:rPr lang="ja-JP" altLang="en-US" b="1" u="sng" dirty="0">
                <a:solidFill>
                  <a:srgbClr val="00B0F0"/>
                </a:solidFill>
              </a:rPr>
              <a:t>す</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3200" dirty="0"/>
              <a:t>法面崩壊対策工事　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30</a:t>
            </a:fld>
            <a:endParaRPr lang="ja-JP" altLang="en-US" dirty="0"/>
          </a:p>
        </p:txBody>
      </p:sp>
      <p:sp>
        <p:nvSpPr>
          <p:cNvPr id="4" name="テキスト ボックス 3"/>
          <p:cNvSpPr txBox="1"/>
          <p:nvPr/>
        </p:nvSpPr>
        <p:spPr>
          <a:xfrm>
            <a:off x="2063552" y="908720"/>
            <a:ext cx="8208912" cy="1477328"/>
          </a:xfrm>
          <a:prstGeom prst="rect">
            <a:avLst/>
          </a:prstGeom>
          <a:noFill/>
        </p:spPr>
        <p:txBody>
          <a:bodyPr wrap="square" rtlCol="0">
            <a:spAutoFit/>
          </a:bodyPr>
          <a:lstStyle/>
          <a:p>
            <a:r>
              <a:rPr lang="ja-JP" altLang="en-US" dirty="0"/>
              <a:t>発　注　者：電源開発株式会社</a:t>
            </a:r>
            <a:endParaRPr lang="en-US" altLang="ja-JP" dirty="0"/>
          </a:p>
          <a:p>
            <a:r>
              <a:rPr lang="ja-JP" altLang="en-US" dirty="0"/>
              <a:t>工事件名 ：十津川第二発電所二津野調整池（Ｎｏ．１０２）護岸整備工事</a:t>
            </a:r>
            <a:endParaRPr lang="en-US" altLang="ja-JP" dirty="0"/>
          </a:p>
          <a:p>
            <a:r>
              <a:rPr lang="ja-JP" altLang="en-US" dirty="0"/>
              <a:t>工事場所</a:t>
            </a:r>
            <a:r>
              <a:rPr lang="en-US" altLang="ja-JP" dirty="0"/>
              <a:t> </a:t>
            </a:r>
            <a:r>
              <a:rPr lang="ja-JP" altLang="en-US" dirty="0"/>
              <a:t>：奈良県吉野郡十津川村</a:t>
            </a:r>
            <a:endParaRPr lang="en-US" altLang="ja-JP" dirty="0"/>
          </a:p>
          <a:p>
            <a:r>
              <a:rPr lang="ja-JP" altLang="en-US" dirty="0"/>
              <a:t>施工目的：護岸（道路法面）の崩壊対策</a:t>
            </a:r>
            <a:endParaRPr lang="en-US" altLang="ja-JP" dirty="0"/>
          </a:p>
          <a:p>
            <a:endParaRPr lang="ja-JP" altLang="en-US" dirty="0"/>
          </a:p>
        </p:txBody>
      </p:sp>
      <p:sp>
        <p:nvSpPr>
          <p:cNvPr id="15" name="テキスト ボックス 14"/>
          <p:cNvSpPr txBox="1"/>
          <p:nvPr/>
        </p:nvSpPr>
        <p:spPr>
          <a:xfrm>
            <a:off x="2267165" y="6453336"/>
            <a:ext cx="2664296" cy="369332"/>
          </a:xfrm>
          <a:prstGeom prst="rect">
            <a:avLst/>
          </a:prstGeom>
          <a:noFill/>
        </p:spPr>
        <p:txBody>
          <a:bodyPr wrap="square" rtlCol="0">
            <a:spAutoFit/>
          </a:bodyPr>
          <a:lstStyle/>
          <a:p>
            <a:pPr algn="ctr"/>
            <a:r>
              <a:rPr lang="ja-JP" altLang="en-US" dirty="0"/>
              <a:t>施工状況</a:t>
            </a:r>
          </a:p>
        </p:txBody>
      </p:sp>
      <p:sp>
        <p:nvSpPr>
          <p:cNvPr id="18" name="テキスト ボックス 17"/>
          <p:cNvSpPr txBox="1"/>
          <p:nvPr/>
        </p:nvSpPr>
        <p:spPr>
          <a:xfrm>
            <a:off x="6528048" y="5661248"/>
            <a:ext cx="2592288" cy="369332"/>
          </a:xfrm>
          <a:prstGeom prst="rect">
            <a:avLst/>
          </a:prstGeom>
          <a:noFill/>
        </p:spPr>
        <p:txBody>
          <a:bodyPr wrap="square" rtlCol="0">
            <a:spAutoFit/>
          </a:bodyPr>
          <a:lstStyle/>
          <a:p>
            <a:pPr algn="ctr"/>
            <a:r>
              <a:rPr lang="ja-JP" altLang="en-US" dirty="0"/>
              <a:t>完成状況</a:t>
            </a:r>
          </a:p>
        </p:txBody>
      </p:sp>
      <p:pic>
        <p:nvPicPr>
          <p:cNvPr id="3074" name="Picture 2"/>
          <p:cNvPicPr>
            <a:picLocks noChangeAspect="1" noChangeArrowheads="1"/>
          </p:cNvPicPr>
          <p:nvPr/>
        </p:nvPicPr>
        <p:blipFill>
          <a:blip r:embed="rId3" cstate="print"/>
          <a:srcRect/>
          <a:stretch>
            <a:fillRect/>
          </a:stretch>
        </p:blipFill>
        <p:spPr bwMode="auto">
          <a:xfrm>
            <a:off x="2207568" y="2132856"/>
            <a:ext cx="2808312" cy="2106854"/>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207568" y="4365104"/>
            <a:ext cx="2783490" cy="2088232"/>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6023993" y="2780928"/>
            <a:ext cx="3648405" cy="2736304"/>
          </a:xfrm>
          <a:prstGeom prst="rect">
            <a:avLst/>
          </a:prstGeom>
          <a:noFill/>
          <a:ln w="9525">
            <a:noFill/>
            <a:miter lim="800000"/>
            <a:headEnd/>
            <a:tailEnd/>
          </a:ln>
        </p:spPr>
      </p:pic>
    </p:spTree>
    <p:extLst>
      <p:ext uri="{BB962C8B-B14F-4D97-AF65-F5344CB8AC3E}">
        <p14:creationId xmlns:p14="http://schemas.microsoft.com/office/powerpoint/2010/main" val="333551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3200" dirty="0"/>
              <a:t>護岸基礎浸食対策工事　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31</a:t>
            </a:fld>
            <a:endParaRPr lang="ja-JP" altLang="en-US" dirty="0"/>
          </a:p>
        </p:txBody>
      </p:sp>
      <p:sp>
        <p:nvSpPr>
          <p:cNvPr id="4" name="テキスト ボックス 3"/>
          <p:cNvSpPr txBox="1"/>
          <p:nvPr/>
        </p:nvSpPr>
        <p:spPr>
          <a:xfrm>
            <a:off x="2063552" y="908720"/>
            <a:ext cx="8208912" cy="1477328"/>
          </a:xfrm>
          <a:prstGeom prst="rect">
            <a:avLst/>
          </a:prstGeom>
          <a:noFill/>
        </p:spPr>
        <p:txBody>
          <a:bodyPr wrap="square" rtlCol="0">
            <a:spAutoFit/>
          </a:bodyPr>
          <a:lstStyle/>
          <a:p>
            <a:r>
              <a:rPr lang="ja-JP" altLang="en-US" dirty="0"/>
              <a:t>発　注　者：電源開発株式会社</a:t>
            </a:r>
            <a:endParaRPr lang="en-US" altLang="ja-JP" dirty="0"/>
          </a:p>
          <a:p>
            <a:r>
              <a:rPr lang="ja-JP" altLang="en-US" dirty="0"/>
              <a:t>工事件名 ：十津川第二発電所二津野調整池（Ｎｏ．２０３）護岸整備工事</a:t>
            </a:r>
            <a:endParaRPr lang="en-US" altLang="ja-JP" dirty="0"/>
          </a:p>
          <a:p>
            <a:r>
              <a:rPr lang="ja-JP" altLang="en-US" dirty="0"/>
              <a:t>工事場所</a:t>
            </a:r>
            <a:r>
              <a:rPr lang="en-US" altLang="ja-JP" dirty="0"/>
              <a:t> </a:t>
            </a:r>
            <a:r>
              <a:rPr lang="ja-JP" altLang="en-US" dirty="0"/>
              <a:t>：奈良県吉野郡十津川村</a:t>
            </a:r>
            <a:endParaRPr lang="en-US" altLang="ja-JP" dirty="0"/>
          </a:p>
          <a:p>
            <a:r>
              <a:rPr lang="ja-JP" altLang="en-US" dirty="0"/>
              <a:t>施工目的：護岸（道路法面）基礎浸食部の補強対策</a:t>
            </a:r>
            <a:endParaRPr lang="en-US" altLang="ja-JP" dirty="0"/>
          </a:p>
          <a:p>
            <a:endParaRPr lang="ja-JP" altLang="en-US" dirty="0"/>
          </a:p>
        </p:txBody>
      </p:sp>
      <p:sp>
        <p:nvSpPr>
          <p:cNvPr id="15" name="テキスト ボックス 14"/>
          <p:cNvSpPr txBox="1"/>
          <p:nvPr/>
        </p:nvSpPr>
        <p:spPr>
          <a:xfrm>
            <a:off x="2927648" y="6488668"/>
            <a:ext cx="2664296" cy="369332"/>
          </a:xfrm>
          <a:prstGeom prst="rect">
            <a:avLst/>
          </a:prstGeom>
          <a:noFill/>
        </p:spPr>
        <p:txBody>
          <a:bodyPr wrap="square" rtlCol="0">
            <a:spAutoFit/>
          </a:bodyPr>
          <a:lstStyle/>
          <a:p>
            <a:pPr algn="ctr"/>
            <a:r>
              <a:rPr lang="ja-JP" altLang="en-US" dirty="0"/>
              <a:t>施工状況</a:t>
            </a:r>
          </a:p>
        </p:txBody>
      </p:sp>
      <p:sp>
        <p:nvSpPr>
          <p:cNvPr id="18" name="テキスト ボックス 17"/>
          <p:cNvSpPr txBox="1"/>
          <p:nvPr/>
        </p:nvSpPr>
        <p:spPr>
          <a:xfrm>
            <a:off x="7320136" y="5373216"/>
            <a:ext cx="2592288" cy="369332"/>
          </a:xfrm>
          <a:prstGeom prst="rect">
            <a:avLst/>
          </a:prstGeom>
          <a:noFill/>
        </p:spPr>
        <p:txBody>
          <a:bodyPr wrap="square" rtlCol="0">
            <a:spAutoFit/>
          </a:bodyPr>
          <a:lstStyle/>
          <a:p>
            <a:pPr algn="ctr"/>
            <a:r>
              <a:rPr lang="ja-JP" altLang="en-US" dirty="0"/>
              <a:t>完成状況</a:t>
            </a:r>
          </a:p>
        </p:txBody>
      </p:sp>
      <p:pic>
        <p:nvPicPr>
          <p:cNvPr id="1026" name="Picture 2"/>
          <p:cNvPicPr>
            <a:picLocks noChangeAspect="1" noChangeArrowheads="1"/>
          </p:cNvPicPr>
          <p:nvPr/>
        </p:nvPicPr>
        <p:blipFill>
          <a:blip r:embed="rId3" cstate="print"/>
          <a:srcRect/>
          <a:stretch>
            <a:fillRect/>
          </a:stretch>
        </p:blipFill>
        <p:spPr bwMode="auto">
          <a:xfrm>
            <a:off x="7104112" y="2780929"/>
            <a:ext cx="3230116" cy="242258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135560" y="2132856"/>
            <a:ext cx="2880320" cy="216024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135560" y="4437112"/>
            <a:ext cx="4032446" cy="2016224"/>
          </a:xfrm>
          <a:prstGeom prst="rect">
            <a:avLst/>
          </a:prstGeom>
          <a:noFill/>
          <a:ln w="9525">
            <a:noFill/>
            <a:miter lim="800000"/>
            <a:headEnd/>
            <a:tailEnd/>
          </a:ln>
        </p:spPr>
      </p:pic>
      <p:sp>
        <p:nvSpPr>
          <p:cNvPr id="14" name="テキスト ボックス 13"/>
          <p:cNvSpPr txBox="1"/>
          <p:nvPr/>
        </p:nvSpPr>
        <p:spPr>
          <a:xfrm>
            <a:off x="5159896" y="3068960"/>
            <a:ext cx="1728192" cy="369332"/>
          </a:xfrm>
          <a:prstGeom prst="rect">
            <a:avLst/>
          </a:prstGeom>
          <a:noFill/>
        </p:spPr>
        <p:txBody>
          <a:bodyPr wrap="square" rtlCol="0">
            <a:spAutoFit/>
          </a:bodyPr>
          <a:lstStyle/>
          <a:p>
            <a:r>
              <a:rPr lang="ja-JP" altLang="en-US" dirty="0"/>
              <a:t>施工前</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3200" dirty="0"/>
              <a:t>法面崩壊復旧対策工事　施工事例</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32</a:t>
            </a:fld>
            <a:endParaRPr lang="ja-JP" altLang="en-US" dirty="0"/>
          </a:p>
        </p:txBody>
      </p:sp>
      <p:sp>
        <p:nvSpPr>
          <p:cNvPr id="4" name="テキスト ボックス 3"/>
          <p:cNvSpPr txBox="1"/>
          <p:nvPr/>
        </p:nvSpPr>
        <p:spPr>
          <a:xfrm>
            <a:off x="2063552" y="1124745"/>
            <a:ext cx="8208912" cy="1200329"/>
          </a:xfrm>
          <a:prstGeom prst="rect">
            <a:avLst/>
          </a:prstGeom>
          <a:noFill/>
        </p:spPr>
        <p:txBody>
          <a:bodyPr wrap="square" rtlCol="0">
            <a:spAutoFit/>
          </a:bodyPr>
          <a:lstStyle/>
          <a:p>
            <a:r>
              <a:rPr lang="ja-JP" altLang="en-US" dirty="0"/>
              <a:t>発　注　者：三重県熊野建設事務所</a:t>
            </a:r>
            <a:endParaRPr lang="en-US" altLang="ja-JP" dirty="0"/>
          </a:p>
          <a:p>
            <a:r>
              <a:rPr lang="ja-JP" altLang="en-US" dirty="0"/>
              <a:t>工事件名 ：一般県道小船紀宝線平成２３年災害復旧工事（国災第７０２号）</a:t>
            </a:r>
            <a:endParaRPr lang="en-US" altLang="ja-JP" dirty="0"/>
          </a:p>
          <a:p>
            <a:r>
              <a:rPr lang="ja-JP" altLang="en-US" dirty="0"/>
              <a:t>工事場所</a:t>
            </a:r>
            <a:r>
              <a:rPr lang="en-US" altLang="ja-JP" dirty="0"/>
              <a:t> </a:t>
            </a:r>
            <a:r>
              <a:rPr lang="ja-JP" altLang="en-US" dirty="0"/>
              <a:t>：三重県南牟婁郡紀宝町</a:t>
            </a:r>
            <a:endParaRPr lang="en-US" altLang="ja-JP" dirty="0"/>
          </a:p>
          <a:p>
            <a:r>
              <a:rPr lang="ja-JP" altLang="en-US" dirty="0"/>
              <a:t>施工目的：法面崩壊復旧対策</a:t>
            </a:r>
          </a:p>
        </p:txBody>
      </p:sp>
      <p:sp>
        <p:nvSpPr>
          <p:cNvPr id="15" name="テキスト ボックス 14"/>
          <p:cNvSpPr txBox="1"/>
          <p:nvPr/>
        </p:nvSpPr>
        <p:spPr>
          <a:xfrm>
            <a:off x="2495600" y="5661248"/>
            <a:ext cx="2664296" cy="369332"/>
          </a:xfrm>
          <a:prstGeom prst="rect">
            <a:avLst/>
          </a:prstGeom>
          <a:noFill/>
        </p:spPr>
        <p:txBody>
          <a:bodyPr wrap="square" rtlCol="0">
            <a:spAutoFit/>
          </a:bodyPr>
          <a:lstStyle/>
          <a:p>
            <a:pPr algn="ctr"/>
            <a:r>
              <a:rPr lang="ja-JP" altLang="en-US" dirty="0"/>
              <a:t>施工前</a:t>
            </a:r>
          </a:p>
        </p:txBody>
      </p:sp>
      <p:sp>
        <p:nvSpPr>
          <p:cNvPr id="18" name="テキスト ボックス 17"/>
          <p:cNvSpPr txBox="1"/>
          <p:nvPr/>
        </p:nvSpPr>
        <p:spPr>
          <a:xfrm>
            <a:off x="7032104" y="5661248"/>
            <a:ext cx="2592288" cy="369332"/>
          </a:xfrm>
          <a:prstGeom prst="rect">
            <a:avLst/>
          </a:prstGeom>
          <a:noFill/>
        </p:spPr>
        <p:txBody>
          <a:bodyPr wrap="square" rtlCol="0">
            <a:spAutoFit/>
          </a:bodyPr>
          <a:lstStyle/>
          <a:p>
            <a:pPr algn="ctr"/>
            <a:r>
              <a:rPr lang="ja-JP" altLang="en-US" dirty="0"/>
              <a:t>完成状況</a:t>
            </a:r>
          </a:p>
        </p:txBody>
      </p:sp>
      <p:pic>
        <p:nvPicPr>
          <p:cNvPr id="4098" name="Picture 2"/>
          <p:cNvPicPr>
            <a:picLocks noChangeAspect="1" noChangeArrowheads="1"/>
          </p:cNvPicPr>
          <p:nvPr/>
        </p:nvPicPr>
        <p:blipFill>
          <a:blip r:embed="rId3" cstate="print"/>
          <a:srcRect/>
          <a:stretch>
            <a:fillRect/>
          </a:stretch>
        </p:blipFill>
        <p:spPr bwMode="auto">
          <a:xfrm>
            <a:off x="1991544" y="2564904"/>
            <a:ext cx="3888432" cy="2919243"/>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456041" y="2564904"/>
            <a:ext cx="3914321" cy="2934299"/>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991544" y="980729"/>
            <a:ext cx="8229600" cy="2837929"/>
          </a:xfrm>
        </p:spPr>
        <p:txBody>
          <a:bodyPr>
            <a:normAutofit/>
          </a:bodyPr>
          <a:lstStyle/>
          <a:p>
            <a:pPr algn="ctr">
              <a:buNone/>
            </a:pPr>
            <a:r>
              <a:rPr lang="ja-JP" altLang="en-US" sz="4400">
                <a:solidFill>
                  <a:srgbClr val="0070C0"/>
                </a:solidFill>
              </a:rPr>
              <a:t>ご清聴有難うございました</a:t>
            </a:r>
            <a:endParaRPr lang="ja-JP" altLang="en-US" sz="4400" dirty="0">
              <a:solidFill>
                <a:srgbClr val="0070C0"/>
              </a:solidFill>
            </a:endParaRP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33</a:t>
            </a:fld>
            <a:endParaRPr lang="ja-JP" altLang="en-US" dirty="0"/>
          </a:p>
        </p:txBody>
      </p:sp>
      <p:sp>
        <p:nvSpPr>
          <p:cNvPr id="9" name="正方形/長方形 8"/>
          <p:cNvSpPr/>
          <p:nvPr/>
        </p:nvSpPr>
        <p:spPr>
          <a:xfrm>
            <a:off x="4151784" y="3356993"/>
            <a:ext cx="3975768" cy="461665"/>
          </a:xfrm>
          <a:prstGeom prst="rect">
            <a:avLst/>
          </a:prstGeom>
        </p:spPr>
        <p:txBody>
          <a:bodyPr wrap="none">
            <a:spAutoFit/>
          </a:bodyPr>
          <a:lstStyle/>
          <a:p>
            <a:r>
              <a:rPr lang="en-US" altLang="ja-JP" sz="2400" b="1" dirty="0">
                <a:solidFill>
                  <a:srgbClr val="FF0000"/>
                </a:solidFill>
                <a:effectLst>
                  <a:outerShdw blurRad="38100" dist="38100" dir="2700000" algn="tl">
                    <a:srgbClr val="000000">
                      <a:alpha val="43137"/>
                    </a:srgbClr>
                  </a:outerShdw>
                </a:effectLst>
              </a:rPr>
              <a:t>NETIS</a:t>
            </a:r>
            <a:r>
              <a:rPr lang="ja-JP" altLang="en-US" sz="2400" b="1" dirty="0">
                <a:solidFill>
                  <a:srgbClr val="FF0000"/>
                </a:solidFill>
                <a:effectLst>
                  <a:outerShdw blurRad="38100" dist="38100" dir="2700000" algn="tl">
                    <a:srgbClr val="000000">
                      <a:alpha val="43137"/>
                    </a:srgbClr>
                  </a:outerShdw>
                </a:effectLst>
              </a:rPr>
              <a:t>登録番号：</a:t>
            </a:r>
            <a:r>
              <a:rPr lang="en-US" altLang="ja-JP" sz="2400" b="1" dirty="0">
                <a:solidFill>
                  <a:srgbClr val="FF0000"/>
                </a:solidFill>
                <a:effectLst>
                  <a:outerShdw blurRad="38100" dist="38100" dir="2700000" algn="tl">
                    <a:srgbClr val="000000">
                      <a:alpha val="43137"/>
                    </a:srgbClr>
                  </a:outerShdw>
                </a:effectLst>
              </a:rPr>
              <a:t>QS-160035-A</a:t>
            </a:r>
          </a:p>
        </p:txBody>
      </p:sp>
      <p:sp>
        <p:nvSpPr>
          <p:cNvPr id="10" name="正方形/長方形 9"/>
          <p:cNvSpPr/>
          <p:nvPr/>
        </p:nvSpPr>
        <p:spPr>
          <a:xfrm>
            <a:off x="4554469" y="2060849"/>
            <a:ext cx="2763898" cy="461665"/>
          </a:xfrm>
          <a:prstGeom prst="rect">
            <a:avLst/>
          </a:prstGeom>
        </p:spPr>
        <p:txBody>
          <a:bodyPr wrap="none">
            <a:spAutoFit/>
          </a:bodyPr>
          <a:lstStyle/>
          <a:p>
            <a:pPr algn="ctr"/>
            <a:r>
              <a:rPr lang="ja-JP" altLang="en-US" sz="2400" b="1" dirty="0">
                <a:solidFill>
                  <a:srgbClr val="92D050"/>
                </a:solidFill>
              </a:rPr>
              <a:t>切 土 補 強 土 工 法</a:t>
            </a:r>
          </a:p>
        </p:txBody>
      </p:sp>
      <p:sp>
        <p:nvSpPr>
          <p:cNvPr id="11" name="正方形/長方形 10"/>
          <p:cNvSpPr/>
          <p:nvPr/>
        </p:nvSpPr>
        <p:spPr>
          <a:xfrm>
            <a:off x="3431704" y="2564904"/>
            <a:ext cx="5525872" cy="707886"/>
          </a:xfrm>
          <a:prstGeom prst="rect">
            <a:avLst/>
          </a:prstGeom>
        </p:spPr>
        <p:txBody>
          <a:bodyPr wrap="none">
            <a:spAutoFit/>
          </a:bodyPr>
          <a:lstStyle/>
          <a:p>
            <a:r>
              <a:rPr lang="ja-JP" altLang="en-US" sz="4000" dirty="0">
                <a:ln w="0"/>
                <a:effectLst>
                  <a:glow rad="139700">
                    <a:schemeClr val="accent1">
                      <a:satMod val="175000"/>
                      <a:alpha val="40000"/>
                    </a:schemeClr>
                  </a:glow>
                </a:effectLst>
                <a:latin typeface="ＭＳ Ｐゴシック"/>
              </a:rPr>
              <a:t>Ｒ Ｂ Ｐ ウ ォ </a:t>
            </a:r>
            <a:r>
              <a:rPr lang="ja-JP" altLang="en-US" sz="4000" dirty="0" err="1">
                <a:ln w="0"/>
                <a:effectLst>
                  <a:glow rad="139700">
                    <a:schemeClr val="accent1">
                      <a:satMod val="175000"/>
                      <a:alpha val="40000"/>
                    </a:schemeClr>
                  </a:glow>
                </a:effectLst>
                <a:latin typeface="ＭＳ Ｐゴシック"/>
              </a:rPr>
              <a:t>ー</a:t>
            </a:r>
            <a:r>
              <a:rPr lang="ja-JP" altLang="en-US" sz="4000" dirty="0">
                <a:ln w="0"/>
                <a:effectLst>
                  <a:glow rad="139700">
                    <a:schemeClr val="accent1">
                      <a:satMod val="175000"/>
                      <a:alpha val="40000"/>
                    </a:schemeClr>
                  </a:glow>
                </a:effectLst>
                <a:latin typeface="ＭＳ Ｐゴシック"/>
              </a:rPr>
              <a:t> ル 工 法</a:t>
            </a:r>
            <a:endParaRPr lang="ja-JP" altLang="en-US" sz="4000" dirty="0"/>
          </a:p>
        </p:txBody>
      </p:sp>
      <p:sp>
        <p:nvSpPr>
          <p:cNvPr id="2" name="正方形/長方形 1">
            <a:extLst>
              <a:ext uri="{FF2B5EF4-FFF2-40B4-BE49-F238E27FC236}">
                <a16:creationId xmlns:a16="http://schemas.microsoft.com/office/drawing/2014/main" id="{A5B2A786-500B-435B-B43B-A80F28B96BE3}"/>
              </a:ext>
            </a:extLst>
          </p:cNvPr>
          <p:cNvSpPr/>
          <p:nvPr/>
        </p:nvSpPr>
        <p:spPr>
          <a:xfrm>
            <a:off x="3091668" y="5060207"/>
            <a:ext cx="6096000" cy="1508105"/>
          </a:xfrm>
          <a:prstGeom prst="rect">
            <a:avLst/>
          </a:prstGeom>
        </p:spPr>
        <p:txBody>
          <a:bodyPr>
            <a:spAutoFit/>
          </a:bodyPr>
          <a:lstStyle/>
          <a:p>
            <a:pPr lvl="0" algn="ctr"/>
            <a:r>
              <a:rPr lang="ja-JP" altLang="en-US" sz="2400" b="1" dirty="0">
                <a:solidFill>
                  <a:prstClr val="black"/>
                </a:solidFill>
                <a:effectLst>
                  <a:outerShdw blurRad="38100" dist="38100" dir="2700000" algn="tl">
                    <a:srgbClr val="000000">
                      <a:alpha val="43137"/>
                    </a:srgbClr>
                  </a:outerShdw>
                </a:effectLst>
              </a:rPr>
              <a:t>　</a:t>
            </a:r>
            <a:r>
              <a:rPr lang="ja-JP" altLang="en-US" sz="3200" b="1" dirty="0">
                <a:solidFill>
                  <a:prstClr val="black"/>
                </a:solidFill>
                <a:effectLst>
                  <a:outerShdw blurRad="38100" dist="38100" dir="2700000" algn="tl">
                    <a:srgbClr val="000000">
                      <a:alpha val="43137"/>
                    </a:srgbClr>
                  </a:outerShdw>
                </a:effectLst>
              </a:rPr>
              <a:t>ＲＢＰウォール工法協会</a:t>
            </a:r>
            <a:endParaRPr lang="en-US" altLang="ja-JP" sz="3200" b="1" dirty="0">
              <a:solidFill>
                <a:prstClr val="black"/>
              </a:solidFill>
              <a:effectLst>
                <a:outerShdw blurRad="38100" dist="38100" dir="2700000" algn="tl">
                  <a:srgbClr val="000000">
                    <a:alpha val="43137"/>
                  </a:srgbClr>
                </a:outerShdw>
              </a:effectLst>
            </a:endParaRPr>
          </a:p>
          <a:p>
            <a:pPr lvl="0" algn="ctr"/>
            <a:r>
              <a:rPr lang="ja-JP" altLang="en-US" sz="2400" b="1" dirty="0">
                <a:solidFill>
                  <a:prstClr val="black"/>
                </a:solidFill>
                <a:effectLst>
                  <a:outerShdw blurRad="38100" dist="38100" dir="2700000" algn="tl">
                    <a:srgbClr val="000000">
                      <a:alpha val="43137"/>
                    </a:srgbClr>
                  </a:outerShdw>
                </a:effectLst>
              </a:rPr>
              <a:t>　</a:t>
            </a:r>
            <a:r>
              <a:rPr lang="ja-JP" altLang="en-US" dirty="0">
                <a:solidFill>
                  <a:prstClr val="black"/>
                </a:solidFill>
              </a:rPr>
              <a:t>福岡市博多区金の隈</a:t>
            </a:r>
            <a:r>
              <a:rPr lang="en-US" altLang="ja-JP" dirty="0">
                <a:solidFill>
                  <a:prstClr val="black"/>
                </a:solidFill>
              </a:rPr>
              <a:t>1</a:t>
            </a:r>
            <a:r>
              <a:rPr lang="ja-JP" altLang="en-US" dirty="0">
                <a:solidFill>
                  <a:prstClr val="black"/>
                </a:solidFill>
              </a:rPr>
              <a:t>丁目</a:t>
            </a:r>
            <a:r>
              <a:rPr lang="en-US" altLang="ja-JP" dirty="0">
                <a:solidFill>
                  <a:prstClr val="black"/>
                </a:solidFill>
              </a:rPr>
              <a:t>22-8</a:t>
            </a:r>
          </a:p>
          <a:p>
            <a:pPr lvl="0" algn="ctr"/>
            <a:r>
              <a:rPr lang="en-US" altLang="ja-JP" dirty="0">
                <a:solidFill>
                  <a:prstClr val="black"/>
                </a:solidFill>
              </a:rPr>
              <a:t>TEL</a:t>
            </a:r>
            <a:r>
              <a:rPr lang="ja-JP" altLang="en-US" dirty="0">
                <a:solidFill>
                  <a:prstClr val="black"/>
                </a:solidFill>
              </a:rPr>
              <a:t>　</a:t>
            </a:r>
            <a:r>
              <a:rPr lang="en-US" altLang="ja-JP" dirty="0">
                <a:solidFill>
                  <a:prstClr val="black"/>
                </a:solidFill>
              </a:rPr>
              <a:t>092-504-2208</a:t>
            </a:r>
          </a:p>
          <a:p>
            <a:pPr lvl="0" algn="ctr"/>
            <a:r>
              <a:rPr lang="en-US" altLang="ja-JP" dirty="0">
                <a:solidFill>
                  <a:prstClr val="black"/>
                </a:solidFill>
              </a:rPr>
              <a:t>FAX</a:t>
            </a:r>
            <a:r>
              <a:rPr lang="ja-JP" altLang="en-US" dirty="0">
                <a:solidFill>
                  <a:prstClr val="black"/>
                </a:solidFill>
              </a:rPr>
              <a:t>　</a:t>
            </a:r>
            <a:r>
              <a:rPr lang="en-US" altLang="ja-JP" dirty="0">
                <a:solidFill>
                  <a:prstClr val="black"/>
                </a:solidFill>
              </a:rPr>
              <a:t>092-504-5616</a:t>
            </a:r>
            <a:endParaRPr lang="ja-JP" altLang="en-US" dirty="0">
              <a:solidFill>
                <a:prstClr val="black"/>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71464" y="548680"/>
            <a:ext cx="2989100" cy="850106"/>
          </a:xfrm>
        </p:spPr>
        <p:txBody>
          <a:bodyPr>
            <a:normAutofit/>
          </a:bodyPr>
          <a:lstStyle/>
          <a:p>
            <a:r>
              <a:rPr lang="ja-JP" altLang="en-US" sz="3200" dirty="0"/>
              <a:t>工法の概念図</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4</a:t>
            </a:fld>
            <a:endParaRPr lang="ja-JP" altLang="en-US" dirty="0"/>
          </a:p>
        </p:txBody>
      </p:sp>
      <p:pic>
        <p:nvPicPr>
          <p:cNvPr id="5" name="図 4">
            <a:extLst>
              <a:ext uri="{FF2B5EF4-FFF2-40B4-BE49-F238E27FC236}">
                <a16:creationId xmlns:a16="http://schemas.microsoft.com/office/drawing/2014/main" id="{703ED0E3-B278-4C37-B027-3615E0362614}"/>
              </a:ext>
            </a:extLst>
          </p:cNvPr>
          <p:cNvPicPr>
            <a:picLocks noChangeAspect="1"/>
          </p:cNvPicPr>
          <p:nvPr/>
        </p:nvPicPr>
        <p:blipFill>
          <a:blip r:embed="rId3"/>
          <a:stretch>
            <a:fillRect/>
          </a:stretch>
        </p:blipFill>
        <p:spPr>
          <a:xfrm>
            <a:off x="3071664" y="-12823"/>
            <a:ext cx="4478572" cy="6858000"/>
          </a:xfrm>
          <a:prstGeom prst="rect">
            <a:avLst/>
          </a:prstGeom>
        </p:spPr>
      </p:pic>
      <p:sp>
        <p:nvSpPr>
          <p:cNvPr id="6" name="テキスト ボックス 5">
            <a:extLst>
              <a:ext uri="{FF2B5EF4-FFF2-40B4-BE49-F238E27FC236}">
                <a16:creationId xmlns:a16="http://schemas.microsoft.com/office/drawing/2014/main" id="{2F9CF738-A41C-49BB-8720-C3D13D273A53}"/>
              </a:ext>
            </a:extLst>
          </p:cNvPr>
          <p:cNvSpPr txBox="1"/>
          <p:nvPr/>
        </p:nvSpPr>
        <p:spPr>
          <a:xfrm>
            <a:off x="8112224" y="2420888"/>
            <a:ext cx="3096344" cy="1754326"/>
          </a:xfrm>
          <a:prstGeom prst="rect">
            <a:avLst/>
          </a:prstGeom>
          <a:noFill/>
        </p:spPr>
        <p:txBody>
          <a:bodyPr wrap="square" rtlCol="0">
            <a:spAutoFit/>
          </a:bodyPr>
          <a:lstStyle/>
          <a:p>
            <a:r>
              <a:rPr lang="ja-JP" altLang="en-US" b="1" u="sng" dirty="0"/>
              <a:t>主な使用部材</a:t>
            </a:r>
            <a:endParaRPr lang="en-US" altLang="ja-JP" b="1" u="sng" dirty="0"/>
          </a:p>
          <a:p>
            <a:endParaRPr lang="en-US" altLang="ja-JP" b="1" u="sng" dirty="0"/>
          </a:p>
          <a:p>
            <a:r>
              <a:rPr kumimoji="1" lang="ja-JP" altLang="en-US" dirty="0"/>
              <a:t>　①　ＲＢＰパネル</a:t>
            </a:r>
            <a:endParaRPr kumimoji="1" lang="en-US" altLang="ja-JP" dirty="0"/>
          </a:p>
          <a:p>
            <a:r>
              <a:rPr lang="ja-JP" altLang="en-US" dirty="0"/>
              <a:t>　③　補強鉄筋</a:t>
            </a:r>
            <a:endParaRPr lang="en-US" altLang="ja-JP" dirty="0"/>
          </a:p>
          <a:p>
            <a:r>
              <a:rPr kumimoji="1" lang="ja-JP" altLang="en-US" dirty="0"/>
              <a:t>　④　ＰＣ鋼棒</a:t>
            </a:r>
            <a:endParaRPr kumimoji="1" lang="en-US" altLang="ja-JP" dirty="0"/>
          </a:p>
          <a:p>
            <a:r>
              <a:rPr lang="ja-JP" altLang="en-US" dirty="0"/>
              <a:t>　⑦　カップラー</a:t>
            </a:r>
            <a:r>
              <a:rPr lang="en-US" altLang="ja-JP" dirty="0"/>
              <a:t>(PC</a:t>
            </a:r>
            <a:r>
              <a:rPr lang="ja-JP" altLang="en-US" dirty="0"/>
              <a:t>鋼棒連結</a:t>
            </a:r>
            <a:r>
              <a:rPr lang="en-US" altLang="ja-JP" dirty="0"/>
              <a:t>)</a:t>
            </a:r>
            <a:endParaRPr kumimoji="1" lang="ja-JP"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4130" y="601093"/>
            <a:ext cx="2674640" cy="778098"/>
          </a:xfrm>
        </p:spPr>
        <p:txBody>
          <a:bodyPr>
            <a:normAutofit/>
          </a:bodyPr>
          <a:lstStyle/>
          <a:p>
            <a:r>
              <a:rPr lang="ja-JP" altLang="en-US" sz="3200" dirty="0"/>
              <a:t>ＲＢＰパネル</a:t>
            </a:r>
          </a:p>
        </p:txBody>
      </p:sp>
      <p:sp>
        <p:nvSpPr>
          <p:cNvPr id="3" name="スライド番号プレースホルダ 2"/>
          <p:cNvSpPr>
            <a:spLocks noGrp="1"/>
          </p:cNvSpPr>
          <p:nvPr>
            <p:ph type="sldNum" sz="quarter" idx="12"/>
          </p:nvPr>
        </p:nvSpPr>
        <p:spPr/>
        <p:txBody>
          <a:bodyPr/>
          <a:lstStyle/>
          <a:p>
            <a:fld id="{8911969B-8DE9-4ED9-AD83-1A792DC0FFF6}" type="slidenum">
              <a:rPr lang="ja-JP" altLang="en-US" smtClean="0"/>
              <a:pPr/>
              <a:t>5</a:t>
            </a:fld>
            <a:endParaRPr lang="ja-JP" altLang="en-US" dirty="0"/>
          </a:p>
        </p:txBody>
      </p:sp>
      <p:pic>
        <p:nvPicPr>
          <p:cNvPr id="7" name="図 6" descr="RIMG0085.JPG"/>
          <p:cNvPicPr>
            <a:picLocks noChangeAspect="1"/>
          </p:cNvPicPr>
          <p:nvPr/>
        </p:nvPicPr>
        <p:blipFill>
          <a:blip r:embed="rId3" cstate="print"/>
          <a:stretch>
            <a:fillRect/>
          </a:stretch>
        </p:blipFill>
        <p:spPr>
          <a:xfrm>
            <a:off x="948199" y="1379191"/>
            <a:ext cx="4324889" cy="3243666"/>
          </a:xfrm>
          <a:prstGeom prst="rect">
            <a:avLst/>
          </a:prstGeom>
        </p:spPr>
      </p:pic>
      <p:pic>
        <p:nvPicPr>
          <p:cNvPr id="9" name="図 8">
            <a:extLst>
              <a:ext uri="{FF2B5EF4-FFF2-40B4-BE49-F238E27FC236}">
                <a16:creationId xmlns:a16="http://schemas.microsoft.com/office/drawing/2014/main" id="{B6378293-5851-4231-869F-FDD3F385CEE1}"/>
              </a:ext>
            </a:extLst>
          </p:cNvPr>
          <p:cNvPicPr>
            <a:picLocks noChangeAspect="1"/>
          </p:cNvPicPr>
          <p:nvPr/>
        </p:nvPicPr>
        <p:blipFill>
          <a:blip r:embed="rId4"/>
          <a:stretch>
            <a:fillRect/>
          </a:stretch>
        </p:blipFill>
        <p:spPr>
          <a:xfrm>
            <a:off x="5415482" y="1127103"/>
            <a:ext cx="5765639" cy="51964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3200" dirty="0"/>
              <a:t>工法の特長</a:t>
            </a:r>
          </a:p>
        </p:txBody>
      </p:sp>
      <p:sp>
        <p:nvSpPr>
          <p:cNvPr id="3" name="コンテンツ プレースホルダ 2"/>
          <p:cNvSpPr>
            <a:spLocks noGrp="1"/>
          </p:cNvSpPr>
          <p:nvPr>
            <p:ph idx="1"/>
          </p:nvPr>
        </p:nvSpPr>
        <p:spPr>
          <a:xfrm>
            <a:off x="1163452" y="945029"/>
            <a:ext cx="9865096" cy="2016224"/>
          </a:xfrm>
          <a:effectLst/>
        </p:spPr>
        <p:txBody>
          <a:bodyPr>
            <a:normAutofit/>
          </a:bodyPr>
          <a:lstStyle/>
          <a:p>
            <a:pPr>
              <a:buNone/>
            </a:pPr>
            <a:r>
              <a:rPr lang="ja-JP" altLang="en-US" sz="1800" b="1" dirty="0">
                <a:solidFill>
                  <a:srgbClr val="FF0000"/>
                </a:solidFill>
              </a:rPr>
              <a:t>耐震性</a:t>
            </a:r>
            <a:r>
              <a:rPr lang="ja-JP" altLang="en-US" sz="1800" dirty="0"/>
              <a:t>　リバースボルトパネルは上下方向にＰＣ鋼棒で連結されています。そのプレストレス効果に</a:t>
            </a:r>
            <a:r>
              <a:rPr lang="ja-JP" altLang="en-US" sz="1800" dirty="0" err="1"/>
              <a:t>よ</a:t>
            </a:r>
            <a:endParaRPr lang="en-US" altLang="ja-JP" sz="1800" dirty="0"/>
          </a:p>
          <a:p>
            <a:pPr>
              <a:buNone/>
            </a:pPr>
            <a:r>
              <a:rPr lang="ja-JP" altLang="en-US" sz="1800" dirty="0"/>
              <a:t>　　　　　  </a:t>
            </a:r>
            <a:r>
              <a:rPr lang="ja-JP" altLang="en-US" sz="1800" dirty="0" err="1"/>
              <a:t>り</a:t>
            </a:r>
            <a:r>
              <a:rPr lang="ja-JP" altLang="en-US" sz="1800" dirty="0"/>
              <a:t>地震などの地山挙動に対し大きな抵抗力を有しています。</a:t>
            </a:r>
            <a:endParaRPr lang="en-US" altLang="ja-JP" sz="1800" dirty="0"/>
          </a:p>
          <a:p>
            <a:pPr>
              <a:buNone/>
            </a:pPr>
            <a:r>
              <a:rPr lang="ja-JP" altLang="en-US" sz="1800" b="1" dirty="0">
                <a:solidFill>
                  <a:srgbClr val="FF0000"/>
                </a:solidFill>
              </a:rPr>
              <a:t>施工性</a:t>
            </a:r>
            <a:r>
              <a:rPr lang="ja-JP" altLang="en-US" sz="1800" dirty="0"/>
              <a:t>　任意の基準段より、上下いずれの方向へも延伸が可能です。また現地・地盤状況によっては</a:t>
            </a:r>
            <a:endParaRPr lang="en-US" altLang="ja-JP" sz="1800" dirty="0"/>
          </a:p>
          <a:p>
            <a:pPr>
              <a:buNone/>
            </a:pPr>
            <a:r>
              <a:rPr lang="ja-JP" altLang="en-US" sz="1800" dirty="0"/>
              <a:t>　　　　　　プレストレス効果により、各段毎ではなく２段施工も可能となる場合があります。</a:t>
            </a:r>
            <a:endParaRPr lang="en-US" altLang="ja-JP" sz="1800" dirty="0"/>
          </a:p>
          <a:p>
            <a:pPr>
              <a:buNone/>
            </a:pPr>
            <a:r>
              <a:rPr lang="ja-JP" altLang="en-US" sz="1800" b="1" dirty="0">
                <a:solidFill>
                  <a:srgbClr val="FF0000"/>
                </a:solidFill>
              </a:rPr>
              <a:t>安全性</a:t>
            </a:r>
            <a:r>
              <a:rPr lang="ja-JP" altLang="en-US" sz="1800" dirty="0"/>
              <a:t>　計算により求められた切土高さまで掘削し、直ちに補強鉄筋挿入工を行うため、常に斜面の</a:t>
            </a:r>
            <a:endParaRPr lang="en-US" altLang="ja-JP" sz="1800" dirty="0"/>
          </a:p>
          <a:p>
            <a:pPr>
              <a:buNone/>
            </a:pPr>
            <a:r>
              <a:rPr lang="ja-JP" altLang="en-US" sz="1800" dirty="0"/>
              <a:t>　　　　　　安定が確保できます。</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6</a:t>
            </a:fld>
            <a:endParaRPr lang="ja-JP" altLang="en-US" dirty="0"/>
          </a:p>
        </p:txBody>
      </p:sp>
      <p:pic>
        <p:nvPicPr>
          <p:cNvPr id="1027" name="Picture 3" descr="RBP逕ｻ蜒・outline_img03"/>
          <p:cNvPicPr>
            <a:picLocks noChangeAspect="1" noChangeArrowheads="1"/>
          </p:cNvPicPr>
          <p:nvPr/>
        </p:nvPicPr>
        <p:blipFill>
          <a:blip r:embed="rId3" cstate="print"/>
          <a:srcRect/>
          <a:stretch>
            <a:fillRect/>
          </a:stretch>
        </p:blipFill>
        <p:spPr bwMode="auto">
          <a:xfrm>
            <a:off x="6096000" y="2978088"/>
            <a:ext cx="4247397" cy="3456384"/>
          </a:xfrm>
          <a:prstGeom prst="rect">
            <a:avLst/>
          </a:prstGeom>
          <a:noFill/>
          <a:ln w="9525">
            <a:noFill/>
            <a:miter lim="800000"/>
            <a:headEnd/>
            <a:tailEnd/>
          </a:ln>
        </p:spPr>
      </p:pic>
      <p:pic>
        <p:nvPicPr>
          <p:cNvPr id="6" name="図 5">
            <a:extLst>
              <a:ext uri="{FF2B5EF4-FFF2-40B4-BE49-F238E27FC236}">
                <a16:creationId xmlns:a16="http://schemas.microsoft.com/office/drawing/2014/main" id="{92FB1A83-CD47-46F3-B379-DADE3EBB1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613" y="3065053"/>
            <a:ext cx="3456384" cy="34563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3894" t="54195" r="52025" b="11442"/>
          <a:stretch/>
        </p:blipFill>
        <p:spPr bwMode="auto">
          <a:xfrm>
            <a:off x="3077733" y="3747506"/>
            <a:ext cx="3522323" cy="2835856"/>
          </a:xfrm>
          <a:prstGeom prst="rect">
            <a:avLst/>
          </a:prstGeom>
          <a:solidFill>
            <a:srgbClr val="FFFF00"/>
          </a:solidFill>
          <a:ln>
            <a:noFill/>
          </a:ln>
          <a:extLst>
            <a:ext uri="{53640926-AAD7-44D8-BBD7-CCE9431645EC}">
              <a14:shadowObscured xmlns:a14="http://schemas.microsoft.com/office/drawing/2010/main"/>
            </a:ext>
          </a:extLst>
        </p:spPr>
      </p:pic>
      <p:sp>
        <p:nvSpPr>
          <p:cNvPr id="2" name="タイトル 1"/>
          <p:cNvSpPr>
            <a:spLocks noGrp="1"/>
          </p:cNvSpPr>
          <p:nvPr>
            <p:ph type="title"/>
          </p:nvPr>
        </p:nvSpPr>
        <p:spPr/>
        <p:txBody>
          <a:bodyPr>
            <a:normAutofit/>
          </a:bodyPr>
          <a:lstStyle/>
          <a:p>
            <a:r>
              <a:rPr lang="ja-JP" altLang="en-US" sz="3200" dirty="0"/>
              <a:t>期待できる効果</a:t>
            </a:r>
          </a:p>
        </p:txBody>
      </p:sp>
      <p:sp>
        <p:nvSpPr>
          <p:cNvPr id="3" name="コンテンツ プレースホルダ 2"/>
          <p:cNvSpPr>
            <a:spLocks noGrp="1"/>
          </p:cNvSpPr>
          <p:nvPr>
            <p:ph idx="1"/>
          </p:nvPr>
        </p:nvSpPr>
        <p:spPr>
          <a:xfrm>
            <a:off x="947428" y="1177022"/>
            <a:ext cx="10297144" cy="5184576"/>
          </a:xfrm>
        </p:spPr>
        <p:txBody>
          <a:bodyPr>
            <a:normAutofit/>
          </a:bodyPr>
          <a:lstStyle/>
          <a:p>
            <a:pPr>
              <a:buNone/>
            </a:pPr>
            <a:r>
              <a:rPr lang="ja-JP" altLang="en-US" sz="1800" dirty="0"/>
              <a:t>①切り土法面勾配を極限まで立てることが可能となり、近接構造物からの離隔の確保が容易となり、用地幅も削減出来る。</a:t>
            </a:r>
            <a:endParaRPr lang="en-US" altLang="ja-JP" sz="1800" dirty="0"/>
          </a:p>
          <a:p>
            <a:pPr>
              <a:buNone/>
            </a:pPr>
            <a:r>
              <a:rPr lang="ja-JP" altLang="en-US" sz="1800" dirty="0"/>
              <a:t>②構造物等への影響が低減され、掘削幅が削減されることによって既存の森林緑地等へ与える影響も小さくできることから、環境の負荷が低減され、工期・工費の削減が可能である。</a:t>
            </a:r>
            <a:endParaRPr lang="en-US" altLang="ja-JP" sz="1800" dirty="0"/>
          </a:p>
          <a:p>
            <a:pPr>
              <a:buNone/>
            </a:pPr>
            <a:r>
              <a:rPr lang="ja-JP" altLang="en-US" sz="1800" dirty="0"/>
              <a:t>③ＲＢＰパネル版は、ＰＣ鋼材と鉄筋挿入工（切土補強土工）等でパネル相互及び地山と強固に連結されるため、地震に強い安定した構造物とすることが出来る。</a:t>
            </a:r>
            <a:endParaRPr lang="en-US" altLang="ja-JP" sz="1800" dirty="0"/>
          </a:p>
          <a:p>
            <a:pPr>
              <a:buNone/>
            </a:pPr>
            <a:r>
              <a:rPr lang="ja-JP" altLang="en-US" sz="1800" dirty="0"/>
              <a:t>④ＲＢＰパネル版は、工場で生産されるため品質に優れ、現場作業が減少することから環境負荷も低減され、パネル表面は景観に合わせたデザインが多数用意されているため、周辺環境にもマッチする。</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7</a:t>
            </a:fld>
            <a:endParaRPr lang="ja-JP" altLang="en-US" dirty="0"/>
          </a:p>
        </p:txBody>
      </p:sp>
      <p:sp>
        <p:nvSpPr>
          <p:cNvPr id="7" name="テキスト ボックス 6"/>
          <p:cNvSpPr txBox="1"/>
          <p:nvPr/>
        </p:nvSpPr>
        <p:spPr>
          <a:xfrm>
            <a:off x="7176120" y="5167268"/>
            <a:ext cx="1944216" cy="369332"/>
          </a:xfrm>
          <a:prstGeom prst="rect">
            <a:avLst/>
          </a:prstGeom>
          <a:noFill/>
        </p:spPr>
        <p:txBody>
          <a:bodyPr wrap="square" rtlCol="0">
            <a:spAutoFit/>
          </a:bodyPr>
          <a:lstStyle/>
          <a:p>
            <a:r>
              <a:rPr lang="ja-JP" altLang="en-US" u="sng" dirty="0"/>
              <a:t>②説明図</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5560" y="699119"/>
            <a:ext cx="7128792" cy="561900"/>
          </a:xfrm>
        </p:spPr>
        <p:txBody>
          <a:bodyPr>
            <a:normAutofit fontScale="90000"/>
          </a:bodyPr>
          <a:lstStyle/>
          <a:p>
            <a:r>
              <a:rPr lang="ja-JP" altLang="en-US" sz="3200" dirty="0"/>
              <a:t>適用例・・・逆巻き</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8</a:t>
            </a:fld>
            <a:endParaRPr lang="ja-JP" altLang="en-US" dirty="0"/>
          </a:p>
        </p:txBody>
      </p:sp>
      <p:pic>
        <p:nvPicPr>
          <p:cNvPr id="6" name="コンテンツ プレースホルダー 5">
            <a:extLst>
              <a:ext uri="{FF2B5EF4-FFF2-40B4-BE49-F238E27FC236}">
                <a16:creationId xmlns:a16="http://schemas.microsoft.com/office/drawing/2014/main" id="{8E92EC61-27C4-4D50-82B6-2AAFD7BDAD32}"/>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0339" t="868" r="11425" b="2891"/>
          <a:stretch/>
        </p:blipFill>
        <p:spPr bwMode="auto">
          <a:xfrm>
            <a:off x="1919536" y="1772816"/>
            <a:ext cx="8640960" cy="4353347"/>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9536" y="0"/>
            <a:ext cx="8229600" cy="1143000"/>
          </a:xfrm>
        </p:spPr>
        <p:txBody>
          <a:bodyPr>
            <a:normAutofit/>
          </a:bodyPr>
          <a:lstStyle/>
          <a:p>
            <a:r>
              <a:rPr lang="ja-JP" altLang="en-US" sz="3200" dirty="0"/>
              <a:t>適用例・・・順巻き</a:t>
            </a:r>
          </a:p>
        </p:txBody>
      </p:sp>
      <p:sp>
        <p:nvSpPr>
          <p:cNvPr id="4" name="スライド番号プレースホルダ 3"/>
          <p:cNvSpPr>
            <a:spLocks noGrp="1"/>
          </p:cNvSpPr>
          <p:nvPr>
            <p:ph type="sldNum" sz="quarter" idx="12"/>
          </p:nvPr>
        </p:nvSpPr>
        <p:spPr/>
        <p:txBody>
          <a:bodyPr/>
          <a:lstStyle/>
          <a:p>
            <a:fld id="{8911969B-8DE9-4ED9-AD83-1A792DC0FFF6}" type="slidenum">
              <a:rPr lang="ja-JP" altLang="en-US" smtClean="0"/>
              <a:pPr/>
              <a:t>9</a:t>
            </a:fld>
            <a:endParaRPr lang="ja-JP" altLang="en-US" dirty="0"/>
          </a:p>
        </p:txBody>
      </p:sp>
      <p:pic>
        <p:nvPicPr>
          <p:cNvPr id="6" name="コンテンツ プレースホルダー 5">
            <a:extLst>
              <a:ext uri="{FF2B5EF4-FFF2-40B4-BE49-F238E27FC236}">
                <a16:creationId xmlns:a16="http://schemas.microsoft.com/office/drawing/2014/main" id="{346D509F-9FDF-462C-B957-AB271EFE12D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41247" t="11860" r="22913" b="31172"/>
          <a:stretch/>
        </p:blipFill>
        <p:spPr bwMode="auto">
          <a:xfrm>
            <a:off x="2823910" y="1795797"/>
            <a:ext cx="7325226" cy="4560553"/>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クール">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2930</TotalTime>
  <Words>3601</Words>
  <Application>Microsoft Office PowerPoint</Application>
  <PresentationFormat>ワイド画面</PresentationFormat>
  <Paragraphs>438</Paragraphs>
  <Slides>33</Slides>
  <Notes>33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33</vt:i4>
      </vt:variant>
    </vt:vector>
  </HeadingPairs>
  <TitlesOfParts>
    <vt:vector size="37" baseType="lpstr">
      <vt:lpstr>ＭＳ Ｐゴシック</vt:lpstr>
      <vt:lpstr>Arial</vt:lpstr>
      <vt:lpstr>Calibri</vt:lpstr>
      <vt:lpstr>Office テーマ</vt:lpstr>
      <vt:lpstr>Ｒ Ｂ Ｐ ウ ォ ー ル 工 法</vt:lpstr>
      <vt:lpstr>PowerPoint プレゼンテーション</vt:lpstr>
      <vt:lpstr>工法の概要</vt:lpstr>
      <vt:lpstr>工法の概念図</vt:lpstr>
      <vt:lpstr>ＲＢＰパネル</vt:lpstr>
      <vt:lpstr>工法の特長</vt:lpstr>
      <vt:lpstr>期待できる効果</vt:lpstr>
      <vt:lpstr>適用例・・・逆巻き</vt:lpstr>
      <vt:lpstr>適用例・・・順巻き</vt:lpstr>
      <vt:lpstr>PowerPoint プレゼンテーション</vt:lpstr>
      <vt:lpstr>施工手順</vt:lpstr>
      <vt:lpstr>施工手順</vt:lpstr>
      <vt:lpstr>施工手順</vt:lpstr>
      <vt:lpstr>施工手順</vt:lpstr>
      <vt:lpstr>施工事例</vt:lpstr>
      <vt:lpstr>施工事例</vt:lpstr>
      <vt:lpstr>施工事例</vt:lpstr>
      <vt:lpstr>PowerPoint プレゼンテーション</vt:lpstr>
      <vt:lpstr>PowerPoint プレゼンテーション</vt:lpstr>
      <vt:lpstr>施工事例</vt:lpstr>
      <vt:lpstr>PowerPoint プレゼンテーション</vt:lpstr>
      <vt:lpstr>PowerPoint プレゼンテーション</vt:lpstr>
      <vt:lpstr>PowerPoint プレゼンテーション</vt:lpstr>
      <vt:lpstr>PowerPoint プレゼンテーション</vt:lpstr>
      <vt:lpstr>施工事例</vt:lpstr>
      <vt:lpstr>PowerPoint プレゼンテーション</vt:lpstr>
      <vt:lpstr>PowerPoint プレゼンテーション</vt:lpstr>
      <vt:lpstr>既設構造物補強対策　施工事例</vt:lpstr>
      <vt:lpstr>道路改良工事　施工事例</vt:lpstr>
      <vt:lpstr>法面崩壊対策工事　施工事例</vt:lpstr>
      <vt:lpstr>護岸基礎浸食対策工事　施工事例</vt:lpstr>
      <vt:lpstr>法面崩壊復旧対策工事　施工事例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ミニウォール工法</dc:title>
  <dc:creator>六鹿　敏也</dc:creator>
  <cp:lastModifiedBy>3104</cp:lastModifiedBy>
  <cp:revision>353</cp:revision>
  <cp:lastPrinted>2018-10-18T23:33:57Z</cp:lastPrinted>
  <dcterms:created xsi:type="dcterms:W3CDTF">2015-08-07T00:17:35Z</dcterms:created>
  <dcterms:modified xsi:type="dcterms:W3CDTF">2020-09-14T06:42:19Z</dcterms:modified>
</cp:coreProperties>
</file>