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48" r:id="rId2"/>
    <p:sldId id="377" r:id="rId3"/>
    <p:sldId id="350" r:id="rId4"/>
    <p:sldId id="378" r:id="rId5"/>
    <p:sldId id="379" r:id="rId6"/>
    <p:sldId id="389" r:id="rId7"/>
    <p:sldId id="380" r:id="rId8"/>
    <p:sldId id="353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4" r:id="rId18"/>
    <p:sldId id="340" r:id="rId19"/>
    <p:sldId id="341" r:id="rId20"/>
    <p:sldId id="342" r:id="rId21"/>
    <p:sldId id="344" r:id="rId22"/>
    <p:sldId id="386" r:id="rId23"/>
    <p:sldId id="385" r:id="rId24"/>
    <p:sldId id="387" r:id="rId25"/>
    <p:sldId id="390" r:id="rId26"/>
    <p:sldId id="391" r:id="rId27"/>
    <p:sldId id="392" r:id="rId28"/>
    <p:sldId id="393" r:id="rId29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0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76721-E4EA-4AA5-B689-EC068B585E00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D18F7-37BB-4789-B6DE-46C61E9CC95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97CA1-5512-4070-8A89-67F207B0816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45608-E9B3-43A2-BBC4-D757EF47AFCD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48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ED95F4-3BC8-4EEE-97CE-7B3C35E5A8A7}" type="slidenum">
              <a:rPr lang="ja-JP" altLang="en-US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504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FC418-D355-49A0-AAA1-CC397E821D01}" type="slidenum">
              <a:rPr lang="en-US" altLang="ja-JP" smtClean="0"/>
              <a:pPr/>
              <a:t>2</a:t>
            </a:fld>
            <a:endParaRPr lang="en-US" altLang="ja-JP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70463" cy="3727450"/>
          </a:xfrm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3575"/>
          </a:xfrm>
          <a:noFill/>
          <a:ln/>
        </p:spPr>
        <p:txBody>
          <a:bodyPr/>
          <a:lstStyle/>
          <a:p>
            <a:r>
              <a:rPr lang="ja-JP" altLang="en-US" dirty="0"/>
              <a:t>　</a:t>
            </a:r>
            <a:r>
              <a:rPr lang="ja-JP" altLang="en-US" dirty="0">
                <a:ea typeface="ＭＳ 明朝" pitchFamily="17" charset="-128"/>
              </a:rPr>
              <a:t>吉野ケ里遺跡の例です。</a:t>
            </a:r>
          </a:p>
        </p:txBody>
      </p:sp>
    </p:spTree>
    <p:extLst>
      <p:ext uri="{BB962C8B-B14F-4D97-AF65-F5344CB8AC3E}">
        <p14:creationId xmlns:p14="http://schemas.microsoft.com/office/powerpoint/2010/main" val="377951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ED95F4-3BC8-4EEE-97CE-7B3C35E5A8A7}" type="slidenum">
              <a:rPr lang="ja-JP" altLang="en-US" smtClean="0"/>
              <a:pPr>
                <a:defRPr/>
              </a:pPr>
              <a:t>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69335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ja-JP" altLang="en-US">
                <a:ea typeface="ＭＳ 明朝" pitchFamily="17" charset="-128"/>
              </a:rPr>
              <a:t>　右下が「北墳墓」にある資料館です。発掘の状況そのままで、甕管等が見られる資料館です。</a:t>
            </a:r>
            <a:endParaRPr lang="en-US" altLang="ja-JP">
              <a:ea typeface="ＭＳ 明朝" pitchFamily="17" charset="-128"/>
            </a:endParaRPr>
          </a:p>
          <a:p>
            <a:r>
              <a:rPr lang="ja-JP" altLang="en-US">
                <a:ea typeface="ＭＳ 明朝" pitchFamily="17" charset="-128"/>
              </a:rPr>
              <a:t>　この資料館自体はコンクリート造の直方体の建築物ですので、景観的に違和感のないような工夫としてジオファイバーが施工されています。</a:t>
            </a:r>
            <a:endParaRPr lang="en-US" altLang="ja-JP">
              <a:ea typeface="ＭＳ 明朝" pitchFamily="17" charset="-128"/>
            </a:endParaRPr>
          </a:p>
          <a:p>
            <a:r>
              <a:rPr lang="ja-JP" altLang="en-US">
                <a:ea typeface="ＭＳ 明朝" pitchFamily="17" charset="-128"/>
              </a:rPr>
              <a:t>　その外観が左下の写真です。</a:t>
            </a:r>
          </a:p>
        </p:txBody>
      </p:sp>
      <p:sp>
        <p:nvSpPr>
          <p:cNvPr id="2181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55B4FF-C79E-4C96-B785-0B2E863E7DF0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76197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CBCCA8-3C01-4C97-AAFD-26354179D069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70463" cy="3727450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3575"/>
          </a:xfrm>
          <a:noFill/>
          <a:ln/>
        </p:spPr>
        <p:txBody>
          <a:bodyPr/>
          <a:lstStyle/>
          <a:p>
            <a:r>
              <a:rPr lang="ja-JP" altLang="en-US"/>
              <a:t>　</a:t>
            </a:r>
            <a:r>
              <a:rPr lang="ja-JP" altLang="en-US">
                <a:ea typeface="ＭＳ 明朝" pitchFamily="17" charset="-128"/>
              </a:rPr>
              <a:t>施工中のものですが発泡スチロールを階段状に敷き並べています。</a:t>
            </a:r>
            <a:endParaRPr lang="en-US" altLang="ja-JP">
              <a:ea typeface="ＭＳ 明朝" pitchFamily="17" charset="-128"/>
            </a:endParaRPr>
          </a:p>
          <a:p>
            <a:endParaRPr lang="en-US" altLang="ja-JP">
              <a:ea typeface="ＭＳ 明朝" pitchFamily="17" charset="-128"/>
            </a:endParaRPr>
          </a:p>
          <a:p>
            <a:r>
              <a:rPr lang="en-US" altLang="ja-JP">
                <a:ea typeface="ＭＳ 明朝" pitchFamily="17" charset="-128"/>
              </a:rPr>
              <a:t>---------------------------------------</a:t>
            </a:r>
            <a:r>
              <a:rPr lang="ja-JP" altLang="en-US" b="1">
                <a:ea typeface="ＭＳ 明朝" pitchFamily="17" charset="-128"/>
              </a:rPr>
              <a:t>（クリック後）</a:t>
            </a:r>
            <a:endParaRPr lang="en-US" altLang="ja-JP" b="1">
              <a:ea typeface="ＭＳ 明朝" pitchFamily="17" charset="-128"/>
            </a:endParaRPr>
          </a:p>
          <a:p>
            <a:endParaRPr lang="en-US" altLang="ja-JP">
              <a:ea typeface="ＭＳ 明朝" pitchFamily="17" charset="-128"/>
            </a:endParaRPr>
          </a:p>
          <a:p>
            <a:r>
              <a:rPr lang="ja-JP" altLang="en-US">
                <a:ea typeface="ＭＳ 明朝" pitchFamily="17" charset="-128"/>
              </a:rPr>
              <a:t>連続繊維補強度を造成しています。</a:t>
            </a:r>
            <a:endParaRPr lang="en-US" altLang="ja-JP">
              <a:ea typeface="ＭＳ 明朝" pitchFamily="17" charset="-128"/>
            </a:endParaRPr>
          </a:p>
          <a:p>
            <a:endParaRPr lang="en-US" altLang="ja-JP">
              <a:ea typeface="ＭＳ 明朝" pitchFamily="17" charset="-128"/>
            </a:endParaRPr>
          </a:p>
          <a:p>
            <a:r>
              <a:rPr lang="en-US" altLang="ja-JP">
                <a:ea typeface="ＭＳ 明朝" pitchFamily="17" charset="-128"/>
              </a:rPr>
              <a:t>---------------------------------------</a:t>
            </a:r>
            <a:r>
              <a:rPr lang="ja-JP" altLang="en-US" b="1">
                <a:ea typeface="ＭＳ 明朝" pitchFamily="17" charset="-128"/>
              </a:rPr>
              <a:t>（クリック後）</a:t>
            </a:r>
            <a:endParaRPr lang="en-US" altLang="ja-JP" b="1">
              <a:ea typeface="ＭＳ 明朝" pitchFamily="17" charset="-128"/>
            </a:endParaRPr>
          </a:p>
          <a:p>
            <a:endParaRPr lang="en-US" altLang="ja-JP">
              <a:ea typeface="ＭＳ 明朝" pitchFamily="17" charset="-128"/>
            </a:endParaRPr>
          </a:p>
          <a:p>
            <a:r>
              <a:rPr lang="ja-JP" altLang="en-US">
                <a:ea typeface="ＭＳ 明朝" pitchFamily="17" charset="-128"/>
              </a:rPr>
              <a:t>表面の植生工は張り芝です。</a:t>
            </a:r>
            <a:endParaRPr lang="en-US" altLang="ja-JP">
              <a:ea typeface="ＭＳ 明朝" pitchFamily="17" charset="-128"/>
            </a:endParaRPr>
          </a:p>
          <a:p>
            <a:endParaRPr lang="en-US" altLang="ja-JP">
              <a:ea typeface="ＭＳ 明朝" pitchFamily="17" charset="-128"/>
            </a:endParaRPr>
          </a:p>
          <a:p>
            <a:endParaRPr lang="ja-JP" altLang="en-US">
              <a:ea typeface="ＭＳ 明朝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4679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8F1A0-279B-45A1-9985-E60BF3AE8EEE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70463" cy="3727450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3575"/>
          </a:xfrm>
          <a:noFill/>
          <a:ln/>
        </p:spPr>
        <p:txBody>
          <a:bodyPr/>
          <a:lstStyle/>
          <a:p>
            <a:r>
              <a:rPr lang="ja-JP" altLang="en-US" dirty="0">
                <a:ea typeface="ＭＳ 明朝" pitchFamily="17" charset="-128"/>
              </a:rPr>
              <a:t>　白くて四角に見えているところが資料館への入り口です。</a:t>
            </a:r>
          </a:p>
        </p:txBody>
      </p:sp>
    </p:spTree>
    <p:extLst>
      <p:ext uri="{BB962C8B-B14F-4D97-AF65-F5344CB8AC3E}">
        <p14:creationId xmlns:p14="http://schemas.microsoft.com/office/powerpoint/2010/main" val="393716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ED95F4-3BC8-4EEE-97CE-7B3C35E5A8A7}" type="slidenum">
              <a:rPr lang="ja-JP" altLang="en-US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6694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FED95F4-3BC8-4EEE-97CE-7B3C35E5A8A7}" type="slidenum">
              <a:rPr lang="ja-JP" altLang="en-US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10365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975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43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2A98B28-CF86-4C0A-91F2-E7E3B1BF3DFE}"/>
              </a:ext>
            </a:extLst>
          </p:cNvPr>
          <p:cNvSpPr/>
          <p:nvPr userDrawn="1"/>
        </p:nvSpPr>
        <p:spPr>
          <a:xfrm>
            <a:off x="0" y="-20637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EC162DD-A209-46DB-A40D-9FB18E7C9C36}"/>
              </a:ext>
            </a:extLst>
          </p:cNvPr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121547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6FE047-4443-42E5-81BB-D248FAA03404}"/>
              </a:ext>
            </a:extLst>
          </p:cNvPr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0E12CC6-B871-49B2-A075-B82F5F0D8B3E}"/>
              </a:ext>
            </a:extLst>
          </p:cNvPr>
          <p:cNvSpPr/>
          <p:nvPr userDrawn="1"/>
        </p:nvSpPr>
        <p:spPr>
          <a:xfrm>
            <a:off x="0" y="-20637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11847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999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4A10899-4289-4633-AC4C-4A16D14BCF32}"/>
              </a:ext>
            </a:extLst>
          </p:cNvPr>
          <p:cNvSpPr/>
          <p:nvPr userDrawn="1"/>
        </p:nvSpPr>
        <p:spPr>
          <a:xfrm>
            <a:off x="0" y="-20637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EF8DA28-E96F-4305-B71D-FDF3FAFCED61}"/>
              </a:ext>
            </a:extLst>
          </p:cNvPr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74029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73AA332-EFC6-4924-B42A-AF974F36649D}"/>
              </a:ext>
            </a:extLst>
          </p:cNvPr>
          <p:cNvSpPr/>
          <p:nvPr userDrawn="1"/>
        </p:nvSpPr>
        <p:spPr>
          <a:xfrm>
            <a:off x="0" y="-20637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31E80D-582A-4E7A-98E6-6B0B63CEC8CF}"/>
              </a:ext>
            </a:extLst>
          </p:cNvPr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75028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91E7C6-2FE4-4833-930F-64729F7474DD}"/>
              </a:ext>
            </a:extLst>
          </p:cNvPr>
          <p:cNvSpPr/>
          <p:nvPr userDrawn="1"/>
        </p:nvSpPr>
        <p:spPr>
          <a:xfrm>
            <a:off x="0" y="-20637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C9AB36-65E9-4806-BD1B-5A3201CB3752}"/>
              </a:ext>
            </a:extLst>
          </p:cNvPr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8337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D6F050B-1357-4EDE-973A-61DD63A8652C}"/>
              </a:ext>
            </a:extLst>
          </p:cNvPr>
          <p:cNvSpPr/>
          <p:nvPr userDrawn="1"/>
        </p:nvSpPr>
        <p:spPr>
          <a:xfrm>
            <a:off x="0" y="-20637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D9CB54-783D-4C42-A243-7D91F95341CA}"/>
              </a:ext>
            </a:extLst>
          </p:cNvPr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58889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15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D513AE2-AF24-42B8-8F02-AC37AF37F9E7}"/>
              </a:ext>
            </a:extLst>
          </p:cNvPr>
          <p:cNvSpPr/>
          <p:nvPr userDrawn="1"/>
        </p:nvSpPr>
        <p:spPr>
          <a:xfrm>
            <a:off x="0" y="-20637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282D9D8-57DC-4024-8516-D7AB9E781490}"/>
              </a:ext>
            </a:extLst>
          </p:cNvPr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762376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C4A6F-E938-4BD4-BDFA-EE7A8304773A}" type="datetimeFigureOut">
              <a:rPr kumimoji="1" lang="ja-JP" altLang="en-US" smtClean="0"/>
              <a:pPr/>
              <a:t>2020/9/22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E7B36-1E1A-45AA-B648-FB5F59FD8A24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75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co.jp/url?sa=i&amp;rct=j&amp;q=&amp;esrc=s&amp;frm=1&amp;source=images&amp;cd=&amp;cad=rja&amp;uact=8&amp;ved=0ahUKEwil3qCl4qDLAhWBGpQKHQSUCHIQjRwIBw&amp;url=http://www.us.oct-net.jp/~mizuho.r.e.a/doukou/usukishi.html&amp;psig=AFQjCNGiI0zeLDa3l1Kdfr0Nm3J41r_Frg&amp;ust=1456965619920431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0" y="511728"/>
            <a:ext cx="9144000" cy="63228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36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§.</a:t>
            </a:r>
            <a:r>
              <a:rPr lang="ja-JP" altLang="en-US" sz="36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文化財を未来につなぐジオファイバー</a:t>
            </a:r>
            <a:endParaRPr lang="en-US" altLang="ja-JP" sz="3600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ja-JP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Rectangle 31"/>
          <p:cNvSpPr txBox="1">
            <a:spLocks noChangeArrowheads="1"/>
          </p:cNvSpPr>
          <p:nvPr/>
        </p:nvSpPr>
        <p:spPr>
          <a:xfrm>
            <a:off x="2028825" y="6346272"/>
            <a:ext cx="5086350" cy="511728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marL="274320" indent="-192024" algn="ctr">
              <a:lnSpc>
                <a:spcPct val="90000"/>
              </a:lnSpc>
              <a:spcBef>
                <a:spcPts val="225"/>
              </a:spcBef>
              <a:buClr>
                <a:schemeClr val="accent3"/>
              </a:buClr>
              <a:defRPr/>
            </a:pPr>
            <a:r>
              <a:rPr lang="ja-JP" altLang="en-US" sz="1500" dirty="0">
                <a:ea typeface="ＭＳ Ｐゴシック" pitchFamily="50" charset="-128"/>
              </a:rPr>
              <a:t>福岡県ジオファイバー協会</a:t>
            </a:r>
            <a:endParaRPr lang="en-US" altLang="ja-JP" sz="1500" dirty="0">
              <a:ea typeface="ＭＳ Ｐゴシック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5854" b="689"/>
          <a:stretch>
            <a:fillRect/>
          </a:stretch>
        </p:blipFill>
        <p:spPr bwMode="auto">
          <a:xfrm>
            <a:off x="0" y="1485219"/>
            <a:ext cx="3163783" cy="41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 descr="IMGP4682.JPG">
            <a:extLst>
              <a:ext uri="{FF2B5EF4-FFF2-40B4-BE49-F238E27FC236}">
                <a16:creationId xmlns:a16="http://schemas.microsoft.com/office/drawing/2014/main" id="{BAFECF0C-D08D-4CCD-BAE7-FC0C57B8BF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7932" y="1268265"/>
            <a:ext cx="5760720" cy="432054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8EAE2208-6358-49DF-A2AE-A29B4F0AF8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九州建設技術フォーラム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2020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660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84019\Desktop\文化財ジオ例\臼杵石仏\工事写真\RIMG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63" y="478172"/>
            <a:ext cx="7860486" cy="5895365"/>
          </a:xfrm>
          <a:prstGeom prst="rect">
            <a:avLst/>
          </a:prstGeom>
          <a:noFill/>
        </p:spPr>
      </p:pic>
      <p:sp>
        <p:nvSpPr>
          <p:cNvPr id="7" name="角丸四角形 4">
            <a:extLst>
              <a:ext uri="{FF2B5EF4-FFF2-40B4-BE49-F238E27FC236}">
                <a16:creationId xmlns:a16="http://schemas.microsoft.com/office/drawing/2014/main" id="{9DCDB9DC-69A8-4F75-822E-596337EDF3E1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EAD4719-C0C5-40F1-ADE5-44BC51E5ED87}"/>
              </a:ext>
            </a:extLst>
          </p:cNvPr>
          <p:cNvSpPr txBox="1"/>
          <p:nvPr/>
        </p:nvSpPr>
        <p:spPr>
          <a:xfrm>
            <a:off x="142635" y="1296279"/>
            <a:ext cx="3791802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C6E1CAD2-BCEC-41F1-8EFD-680A968E28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』-3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640972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84019\Desktop\文化財ジオ例\臼杵石仏\工事写真\RIMG0002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59" y="480269"/>
            <a:ext cx="7863282" cy="5897462"/>
          </a:xfrm>
          <a:prstGeom prst="rect">
            <a:avLst/>
          </a:prstGeom>
          <a:noFill/>
        </p:spPr>
      </p:pic>
      <p:sp>
        <p:nvSpPr>
          <p:cNvPr id="7" name="角丸四角形 4">
            <a:extLst>
              <a:ext uri="{FF2B5EF4-FFF2-40B4-BE49-F238E27FC236}">
                <a16:creationId xmlns:a16="http://schemas.microsoft.com/office/drawing/2014/main" id="{0406DDFD-71CD-46F7-ABD4-CD46CAC66629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DE660C-B2C2-4442-9889-B8DD1F983596}"/>
              </a:ext>
            </a:extLst>
          </p:cNvPr>
          <p:cNvSpPr txBox="1"/>
          <p:nvPr/>
        </p:nvSpPr>
        <p:spPr>
          <a:xfrm>
            <a:off x="142635" y="1296279"/>
            <a:ext cx="3783413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B24F2498-104A-458D-B816-5EBF4299524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』-4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29608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84019\Desktop\文化財ジオ例\臼杵石仏\工事写真\RIMG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165" y="477123"/>
            <a:ext cx="7871670" cy="5903753"/>
          </a:xfrm>
          <a:prstGeom prst="rect">
            <a:avLst/>
          </a:prstGeom>
          <a:noFill/>
        </p:spPr>
      </p:pic>
      <p:sp>
        <p:nvSpPr>
          <p:cNvPr id="7" name="角丸四角形 4">
            <a:extLst>
              <a:ext uri="{FF2B5EF4-FFF2-40B4-BE49-F238E27FC236}">
                <a16:creationId xmlns:a16="http://schemas.microsoft.com/office/drawing/2014/main" id="{E4983A3A-6990-4859-AFD1-50DC4F170349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217B69-5967-4FA5-99BF-61B18A0B5520}"/>
              </a:ext>
            </a:extLst>
          </p:cNvPr>
          <p:cNvSpPr txBox="1"/>
          <p:nvPr/>
        </p:nvSpPr>
        <p:spPr>
          <a:xfrm>
            <a:off x="142635" y="1296279"/>
            <a:ext cx="3783413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CE6BCED7-BAEF-4ED0-BF60-D8B73D9989B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』-5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48452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84019\Desktop\文化財ジオ例\臼杵石仏\工事写真\RIMG0019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52" y="484464"/>
            <a:ext cx="7852096" cy="5889072"/>
          </a:xfrm>
          <a:prstGeom prst="rect">
            <a:avLst/>
          </a:prstGeom>
          <a:noFill/>
        </p:spPr>
      </p:pic>
      <p:sp>
        <p:nvSpPr>
          <p:cNvPr id="7" name="角丸四角形 4">
            <a:extLst>
              <a:ext uri="{FF2B5EF4-FFF2-40B4-BE49-F238E27FC236}">
                <a16:creationId xmlns:a16="http://schemas.microsoft.com/office/drawing/2014/main" id="{355DE0ED-8C70-4CB8-AE9E-AABABC2FB0DE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AD22A00-9DCE-4AD5-A890-000AC03D4B09}"/>
              </a:ext>
            </a:extLst>
          </p:cNvPr>
          <p:cNvSpPr txBox="1"/>
          <p:nvPr/>
        </p:nvSpPr>
        <p:spPr>
          <a:xfrm>
            <a:off x="142635" y="1296279"/>
            <a:ext cx="3783413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A6E692E0-9783-4419-AE3F-55DF9D4B18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』-6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626348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84019\Desktop\文化財ジオ例\臼杵石仏\工事写真\RIMG0002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62" y="478172"/>
            <a:ext cx="7868875" cy="5901656"/>
          </a:xfrm>
          <a:prstGeom prst="rect">
            <a:avLst/>
          </a:prstGeom>
          <a:noFill/>
        </p:spPr>
      </p:pic>
      <p:sp>
        <p:nvSpPr>
          <p:cNvPr id="7" name="角丸四角形 4">
            <a:extLst>
              <a:ext uri="{FF2B5EF4-FFF2-40B4-BE49-F238E27FC236}">
                <a16:creationId xmlns:a16="http://schemas.microsoft.com/office/drawing/2014/main" id="{4C9BDA49-AFCD-4F12-8D35-7ED6514E481F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6B57C4-1B4F-46AF-AAA3-2921110155CC}"/>
              </a:ext>
            </a:extLst>
          </p:cNvPr>
          <p:cNvSpPr txBox="1"/>
          <p:nvPr/>
        </p:nvSpPr>
        <p:spPr>
          <a:xfrm>
            <a:off x="142635" y="1296279"/>
            <a:ext cx="3783413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7CC1841A-82D1-4B83-9692-4A70D579F5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』-7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952603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84019\Desktop\文化財ジオ例\臼杵石仏\工事写真\RIMG0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563" y="478172"/>
            <a:ext cx="7840910" cy="5880683"/>
          </a:xfrm>
          <a:prstGeom prst="rect">
            <a:avLst/>
          </a:prstGeom>
          <a:noFill/>
        </p:spPr>
      </p:pic>
      <p:sp>
        <p:nvSpPr>
          <p:cNvPr id="7" name="角丸四角形 4">
            <a:extLst>
              <a:ext uri="{FF2B5EF4-FFF2-40B4-BE49-F238E27FC236}">
                <a16:creationId xmlns:a16="http://schemas.microsoft.com/office/drawing/2014/main" id="{09475D14-C3C6-4F28-91E9-26F8A8B60E33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C3F280-7819-4BAC-9A5D-ED667492C163}"/>
              </a:ext>
            </a:extLst>
          </p:cNvPr>
          <p:cNvSpPr txBox="1"/>
          <p:nvPr/>
        </p:nvSpPr>
        <p:spPr>
          <a:xfrm>
            <a:off x="142635" y="1296279"/>
            <a:ext cx="3783413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64BEA2CC-D852-48C3-8EBE-2BCA2C899C5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』-8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184960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84019\Desktop\文化財ジオ例\臼杵石仏\工事写真\RIMG0002 (3)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58" y="480269"/>
            <a:ext cx="7863283" cy="5897462"/>
          </a:xfrm>
          <a:prstGeom prst="rect">
            <a:avLst/>
          </a:prstGeom>
          <a:noFill/>
        </p:spPr>
      </p:pic>
      <p:sp>
        <p:nvSpPr>
          <p:cNvPr id="9" name="角丸四角形 4">
            <a:extLst>
              <a:ext uri="{FF2B5EF4-FFF2-40B4-BE49-F238E27FC236}">
                <a16:creationId xmlns:a16="http://schemas.microsoft.com/office/drawing/2014/main" id="{BAFEBB14-D4D4-4027-AD51-697064512F3E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DEFDE89-D146-4640-A328-4D1DA01AFAC6}"/>
              </a:ext>
            </a:extLst>
          </p:cNvPr>
          <p:cNvSpPr txBox="1"/>
          <p:nvPr/>
        </p:nvSpPr>
        <p:spPr>
          <a:xfrm>
            <a:off x="142635" y="1296279"/>
            <a:ext cx="4127361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☛ジオファイバー施工完了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E18FB872-06D8-4135-8C8A-E8150AE399D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』-9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919985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4019\Desktop\文化財ジオ例\臼杵石仏\160412_臼杵石仏\R0012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952" y="484464"/>
            <a:ext cx="7854892" cy="5891169"/>
          </a:xfrm>
          <a:prstGeom prst="rect">
            <a:avLst/>
          </a:prstGeom>
          <a:noFill/>
        </p:spPr>
      </p:pic>
      <p:sp>
        <p:nvSpPr>
          <p:cNvPr id="2" name="角丸四角形 4">
            <a:extLst>
              <a:ext uri="{FF2B5EF4-FFF2-40B4-BE49-F238E27FC236}">
                <a16:creationId xmlns:a16="http://schemas.microsoft.com/office/drawing/2014/main" id="{D10C6DDA-F14B-4FA8-AB98-C0CC24B69482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9C0FED4-B665-4136-BEE6-94E2C550B5D2}"/>
              </a:ext>
            </a:extLst>
          </p:cNvPr>
          <p:cNvSpPr txBox="1"/>
          <p:nvPr/>
        </p:nvSpPr>
        <p:spPr>
          <a:xfrm>
            <a:off x="142635" y="1296279"/>
            <a:ext cx="4706202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☛ジオファイバー施工３か月後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2965DE8A-2536-443C-AE6D-D5B9BD8350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』-10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8452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504" y="116632"/>
            <a:ext cx="5472608" cy="648072"/>
          </a:xfrm>
          <a:prstGeom prst="round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0">
            <a:normAutofit fontScale="9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§3.</a:t>
            </a:r>
            <a:r>
              <a:rPr lang="ja-JP" altLang="en-US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恩納村山田谷川</a:t>
            </a: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-1</a:t>
            </a:r>
            <a:endParaRPr lang="ja-JP" altLang="en-US" sz="40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971600" y="1844824"/>
            <a:ext cx="1008112" cy="576064"/>
          </a:xfrm>
          <a:prstGeom prst="wedgeRoundRectCallout">
            <a:avLst>
              <a:gd name="adj1" fmla="val -28348"/>
              <a:gd name="adj2" fmla="val 821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ja-JP" altLang="en-US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着工前</a:t>
            </a:r>
            <a:endParaRPr lang="en-US" altLang="ja-JP" dirty="0">
              <a:solidFill>
                <a:srgbClr val="FF00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5508104" y="1844824"/>
            <a:ext cx="1296144" cy="576064"/>
          </a:xfrm>
          <a:prstGeom prst="wedgeRoundRectCallout">
            <a:avLst>
              <a:gd name="adj1" fmla="val -28348"/>
              <a:gd name="adj2" fmla="val 821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2017/2/27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1365" y="2636912"/>
            <a:ext cx="5291742" cy="366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L:\技術\平成27年度\◆平成27年度設計協力案件◆\008沖縄\17_山田谷川\170227\IMG_1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36912"/>
            <a:ext cx="4884293" cy="366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横巻き 8"/>
          <p:cNvSpPr/>
          <p:nvPr/>
        </p:nvSpPr>
        <p:spPr>
          <a:xfrm>
            <a:off x="1115616" y="980728"/>
            <a:ext cx="4248472" cy="648072"/>
          </a:xfrm>
          <a:prstGeom prst="horizontalScroll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山田城古道災害復旧工事</a:t>
            </a:r>
            <a:r>
              <a:rPr lang="en-US" altLang="ja-JP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(A=290m2)</a:t>
            </a:r>
            <a:endParaRPr lang="ja-JP" altLang="en-US" dirty="0">
              <a:solidFill>
                <a:srgbClr val="FFFF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044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504" y="116632"/>
            <a:ext cx="5472608" cy="648072"/>
          </a:xfrm>
          <a:prstGeom prst="round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0">
            <a:normAutofit fontScale="9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§3.</a:t>
            </a:r>
            <a:r>
              <a:rPr lang="ja-JP" altLang="en-US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恩納村山田谷川</a:t>
            </a: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-2</a:t>
            </a:r>
            <a:endParaRPr lang="ja-JP" altLang="en-US" sz="40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971600" y="1844824"/>
            <a:ext cx="1008112" cy="576064"/>
          </a:xfrm>
          <a:prstGeom prst="wedgeRoundRectCallout">
            <a:avLst>
              <a:gd name="adj1" fmla="val -28348"/>
              <a:gd name="adj2" fmla="val 821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ja-JP" altLang="en-US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着工前</a:t>
            </a:r>
            <a:endParaRPr lang="en-US" altLang="ja-JP" dirty="0">
              <a:solidFill>
                <a:srgbClr val="FF00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5508104" y="1844824"/>
            <a:ext cx="1296144" cy="576064"/>
          </a:xfrm>
          <a:prstGeom prst="wedgeRoundRectCallout">
            <a:avLst>
              <a:gd name="adj1" fmla="val -28348"/>
              <a:gd name="adj2" fmla="val 821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2017/2/27</a:t>
            </a:r>
          </a:p>
        </p:txBody>
      </p:sp>
      <p:sp>
        <p:nvSpPr>
          <p:cNvPr id="9" name="横巻き 8"/>
          <p:cNvSpPr/>
          <p:nvPr/>
        </p:nvSpPr>
        <p:spPr>
          <a:xfrm>
            <a:off x="1115616" y="980728"/>
            <a:ext cx="4248472" cy="648072"/>
          </a:xfrm>
          <a:prstGeom prst="horizontalScroll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山田城古道災害復旧工事</a:t>
            </a:r>
            <a:r>
              <a:rPr lang="en-US" altLang="ja-JP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(A=290m2)</a:t>
            </a:r>
            <a:endParaRPr lang="ja-JP" altLang="en-US" dirty="0">
              <a:solidFill>
                <a:srgbClr val="FFFF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2050" name="Picture 2" descr="L:\技術\平成27年度\◆平成27年度設計協力案件◆\008沖縄\17_山田谷川\160128_Photo\IMG_03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5520" y="2708920"/>
            <a:ext cx="4833024" cy="36247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Picture 3" descr="L:\技術\平成27年度\◆平成27年度設計協力案件◆\008沖縄\17_山田谷川\170227\IMG_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708920"/>
            <a:ext cx="4821570" cy="36161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5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IMG06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075" y="463492"/>
            <a:ext cx="7909850" cy="59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387" name="Rectangle 3"/>
          <p:cNvSpPr>
            <a:spLocks noChangeArrowheads="1"/>
          </p:cNvSpPr>
          <p:nvPr/>
        </p:nvSpPr>
        <p:spPr bwMode="auto">
          <a:xfrm>
            <a:off x="2850325" y="608507"/>
            <a:ext cx="6131719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69056" tIns="34529" rIns="69056" bIns="34529" anchor="ctr"/>
          <a:lstStyle/>
          <a:p>
            <a:pPr algn="ctr">
              <a:defRPr/>
            </a:pPr>
            <a:r>
              <a:rPr lang="ja-JP" altLang="en-US" sz="2700" dirty="0">
                <a:solidFill>
                  <a:srgbClr val="FFC000"/>
                </a:solidFill>
                <a:latin typeface="Arial" charset="0"/>
              </a:rPr>
              <a:t>吉野ヶ里遺跡</a:t>
            </a:r>
            <a:endParaRPr lang="en-US" altLang="ja-JP" sz="2700" dirty="0">
              <a:solidFill>
                <a:srgbClr val="FFC000"/>
              </a:solidFill>
              <a:latin typeface="Arial" charset="0"/>
            </a:endParaRPr>
          </a:p>
          <a:p>
            <a:pPr algn="ctr">
              <a:defRPr/>
            </a:pPr>
            <a:r>
              <a:rPr lang="ja-JP" altLang="en-US" sz="2700" dirty="0">
                <a:solidFill>
                  <a:srgbClr val="FFC000"/>
                </a:solidFill>
                <a:latin typeface="Arial" charset="0"/>
              </a:rPr>
              <a:t>（国営吉野ケ里公園事務所）</a:t>
            </a:r>
            <a:endParaRPr lang="ja-JP" altLang="en-US" sz="2700" dirty="0">
              <a:solidFill>
                <a:srgbClr val="FFC000"/>
              </a:solidFill>
              <a:latin typeface="ＤＦＰ平成ゴシック体W7" pitchFamily="1" charset="-128"/>
              <a:ea typeface="ＤＦＰ平成ゴシック体W7" pitchFamily="1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43000" y="5331336"/>
            <a:ext cx="2209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九州</a:t>
            </a:r>
            <a:r>
              <a:rPr lang="en-US" altLang="ja-JP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(9)</a:t>
            </a:r>
          </a:p>
          <a:p>
            <a:pPr algn="l"/>
            <a:endParaRPr lang="ja-JP" altLang="en-US" sz="1350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BC08258-CA45-44C2-92CA-F548E044C50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§1.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吉野ヶ里遺跡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-1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83630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504" y="116632"/>
            <a:ext cx="5472608" cy="648072"/>
          </a:xfrm>
          <a:prstGeom prst="round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0">
            <a:normAutofit fontScale="9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§3.</a:t>
            </a:r>
            <a:r>
              <a:rPr lang="ja-JP" altLang="en-US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恩納村山田谷川</a:t>
            </a: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-3</a:t>
            </a:r>
            <a:endParaRPr lang="ja-JP" altLang="en-US" sz="40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971600" y="1844824"/>
            <a:ext cx="1008112" cy="576064"/>
          </a:xfrm>
          <a:prstGeom prst="wedgeRoundRectCallout">
            <a:avLst>
              <a:gd name="adj1" fmla="val -28348"/>
              <a:gd name="adj2" fmla="val 821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ja-JP" altLang="en-US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着工前</a:t>
            </a:r>
            <a:endParaRPr lang="en-US" altLang="ja-JP" dirty="0">
              <a:solidFill>
                <a:srgbClr val="FF00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5508104" y="1844824"/>
            <a:ext cx="1296144" cy="576064"/>
          </a:xfrm>
          <a:prstGeom prst="wedgeRoundRectCallout">
            <a:avLst>
              <a:gd name="adj1" fmla="val -28348"/>
              <a:gd name="adj2" fmla="val 821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ja-JP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2017/2/27</a:t>
            </a:r>
          </a:p>
        </p:txBody>
      </p:sp>
      <p:sp>
        <p:nvSpPr>
          <p:cNvPr id="9" name="横巻き 8"/>
          <p:cNvSpPr/>
          <p:nvPr/>
        </p:nvSpPr>
        <p:spPr>
          <a:xfrm>
            <a:off x="1115616" y="980728"/>
            <a:ext cx="4248472" cy="648072"/>
          </a:xfrm>
          <a:prstGeom prst="horizontalScroll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山田城古道災害復旧工事</a:t>
            </a:r>
            <a:r>
              <a:rPr lang="en-US" altLang="ja-JP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(A=290m2)</a:t>
            </a:r>
            <a:endParaRPr lang="ja-JP" altLang="en-US" dirty="0">
              <a:solidFill>
                <a:srgbClr val="FFFF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pic>
        <p:nvPicPr>
          <p:cNvPr id="3074" name="Picture 2" descr="L:\技術\平成27年度\◆平成27年度設計協力案件◆\008沖縄\17_山田谷川\160128_Photo\IMG_0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5042" y="2636912"/>
            <a:ext cx="4924554" cy="3693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L:\技術\平成27年度\◆平成27年度設計協力案件◆\008沖縄\17_山田谷川\170227\IMG_1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922238" cy="36916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58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技術\平成27年度\◆平成27年度設計協力案件◆\008沖縄\17_山田谷川\170227\IMG_1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07504" y="116632"/>
            <a:ext cx="5472608" cy="648072"/>
          </a:xfrm>
          <a:prstGeom prst="round2Diag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 anchorCtr="0">
            <a:normAutofit fontScale="92500" lnSpcReduction="20000"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§3.</a:t>
            </a:r>
            <a:r>
              <a:rPr lang="ja-JP" altLang="en-US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恩納村山田谷川</a:t>
            </a:r>
            <a:r>
              <a:rPr lang="en-US" altLang="ja-JP" sz="4000" dirty="0">
                <a:solidFill>
                  <a:schemeClr val="tx1"/>
                </a:solidFill>
                <a:latin typeface="HG丸ｺﾞｼｯｸM-PRO" pitchFamily="50" charset="-128"/>
                <a:ea typeface="HG丸ｺﾞｼｯｸM-PRO" pitchFamily="50" charset="-128"/>
              </a:rPr>
              <a:t>-4</a:t>
            </a:r>
            <a:endParaRPr lang="ja-JP" altLang="en-US" sz="4000" dirty="0">
              <a:solidFill>
                <a:schemeClr val="tx1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9" name="横巻き 8"/>
          <p:cNvSpPr/>
          <p:nvPr/>
        </p:nvSpPr>
        <p:spPr>
          <a:xfrm>
            <a:off x="323528" y="836712"/>
            <a:ext cx="4248472" cy="648072"/>
          </a:xfrm>
          <a:prstGeom prst="horizontalScroll">
            <a:avLst/>
          </a:prstGeom>
          <a:solidFill>
            <a:srgbClr val="92D050"/>
          </a:solidFill>
          <a:ln>
            <a:solidFill>
              <a:srgbClr val="00B05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山田城古道災害復旧工事</a:t>
            </a:r>
            <a:r>
              <a:rPr lang="en-US" altLang="ja-JP" dirty="0">
                <a:solidFill>
                  <a:srgbClr val="FFFF00"/>
                </a:solidFill>
                <a:latin typeface="HG丸ｺﾞｼｯｸM-PRO" pitchFamily="50" charset="-128"/>
                <a:ea typeface="HG丸ｺﾞｼｯｸM-PRO" pitchFamily="50" charset="-128"/>
              </a:rPr>
              <a:t>(A=290m2)</a:t>
            </a:r>
            <a:endParaRPr lang="ja-JP" altLang="en-US" dirty="0">
              <a:solidFill>
                <a:srgbClr val="FFFF00"/>
              </a:solidFill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803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-16813" y="68954"/>
            <a:ext cx="7668344" cy="476671"/>
          </a:xfrm>
          <a:prstGeom prst="rect">
            <a:avLst/>
          </a:prstGeom>
        </p:spPr>
        <p:txBody>
          <a:bodyPr vert="horz" anchor="ctr">
            <a:normAutofit fontScale="92500" lnSpcReduction="20000"/>
          </a:bodyPr>
          <a:lstStyle/>
          <a:p>
            <a:pPr>
              <a:defRPr/>
            </a:pP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§4.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世界遺産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座喜味城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』-1</a:t>
            </a:r>
          </a:p>
        </p:txBody>
      </p:sp>
      <p:sp>
        <p:nvSpPr>
          <p:cNvPr id="3" name="Rectangle 31"/>
          <p:cNvSpPr txBox="1">
            <a:spLocks noChangeArrowheads="1"/>
          </p:cNvSpPr>
          <p:nvPr/>
        </p:nvSpPr>
        <p:spPr>
          <a:xfrm>
            <a:off x="1187624" y="6381328"/>
            <a:ext cx="6781800" cy="47667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ja-JP" altLang="en-US" sz="2400" b="1" kern="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明朝" pitchFamily="18" charset="-128"/>
                <a:ea typeface="ＭＳ Ｐ明朝" pitchFamily="18" charset="-128"/>
              </a:rPr>
              <a:t>日特建設株式会社　九州支店　技術部　</a:t>
            </a:r>
            <a:endParaRPr lang="en-US" altLang="ja-JP" sz="24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明朝" pitchFamily="18" charset="-128"/>
              <a:ea typeface="ＭＳ Ｐ明朝" pitchFamily="18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496" y="551655"/>
            <a:ext cx="10241280" cy="576072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764705"/>
            <a:ext cx="19442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☛着工前</a:t>
            </a:r>
          </a:p>
        </p:txBody>
      </p:sp>
      <p:sp>
        <p:nvSpPr>
          <p:cNvPr id="6" name="フリーフォーム: 図形 5"/>
          <p:cNvSpPr/>
          <p:nvPr/>
        </p:nvSpPr>
        <p:spPr>
          <a:xfrm>
            <a:off x="3959696" y="4347576"/>
            <a:ext cx="3691835" cy="2033752"/>
          </a:xfrm>
          <a:custGeom>
            <a:avLst/>
            <a:gdLst>
              <a:gd name="connsiteX0" fmla="*/ 0 w 2994211"/>
              <a:gd name="connsiteY0" fmla="*/ 163801 h 1705730"/>
              <a:gd name="connsiteX1" fmla="*/ 0 w 2994211"/>
              <a:gd name="connsiteY1" fmla="*/ 163801 h 1705730"/>
              <a:gd name="connsiteX2" fmla="*/ 421341 w 2994211"/>
              <a:gd name="connsiteY2" fmla="*/ 127942 h 1705730"/>
              <a:gd name="connsiteX3" fmla="*/ 627529 w 2994211"/>
              <a:gd name="connsiteY3" fmla="*/ 118978 h 1705730"/>
              <a:gd name="connsiteX4" fmla="*/ 663388 w 2994211"/>
              <a:gd name="connsiteY4" fmla="*/ 110013 h 1705730"/>
              <a:gd name="connsiteX5" fmla="*/ 753035 w 2994211"/>
              <a:gd name="connsiteY5" fmla="*/ 101048 h 1705730"/>
              <a:gd name="connsiteX6" fmla="*/ 788894 w 2994211"/>
              <a:gd name="connsiteY6" fmla="*/ 83119 h 1705730"/>
              <a:gd name="connsiteX7" fmla="*/ 896470 w 2994211"/>
              <a:gd name="connsiteY7" fmla="*/ 65189 h 1705730"/>
              <a:gd name="connsiteX8" fmla="*/ 968188 w 2994211"/>
              <a:gd name="connsiteY8" fmla="*/ 47260 h 1705730"/>
              <a:gd name="connsiteX9" fmla="*/ 1093694 w 2994211"/>
              <a:gd name="connsiteY9" fmla="*/ 20366 h 1705730"/>
              <a:gd name="connsiteX10" fmla="*/ 1389529 w 2994211"/>
              <a:gd name="connsiteY10" fmla="*/ 20366 h 1705730"/>
              <a:gd name="connsiteX11" fmla="*/ 1416423 w 2994211"/>
              <a:gd name="connsiteY11" fmla="*/ 29330 h 1705730"/>
              <a:gd name="connsiteX12" fmla="*/ 1515035 w 2994211"/>
              <a:gd name="connsiteY12" fmla="*/ 47260 h 1705730"/>
              <a:gd name="connsiteX13" fmla="*/ 1559858 w 2994211"/>
              <a:gd name="connsiteY13" fmla="*/ 56225 h 1705730"/>
              <a:gd name="connsiteX14" fmla="*/ 1658470 w 2994211"/>
              <a:gd name="connsiteY14" fmla="*/ 65189 h 1705730"/>
              <a:gd name="connsiteX15" fmla="*/ 1703294 w 2994211"/>
              <a:gd name="connsiteY15" fmla="*/ 92083 h 1705730"/>
              <a:gd name="connsiteX16" fmla="*/ 1766047 w 2994211"/>
              <a:gd name="connsiteY16" fmla="*/ 127942 h 1705730"/>
              <a:gd name="connsiteX17" fmla="*/ 1783976 w 2994211"/>
              <a:gd name="connsiteY17" fmla="*/ 145872 h 1705730"/>
              <a:gd name="connsiteX18" fmla="*/ 1855694 w 2994211"/>
              <a:gd name="connsiteY18" fmla="*/ 181730 h 1705730"/>
              <a:gd name="connsiteX19" fmla="*/ 1900517 w 2994211"/>
              <a:gd name="connsiteY19" fmla="*/ 217589 h 1705730"/>
              <a:gd name="connsiteX20" fmla="*/ 1918447 w 2994211"/>
              <a:gd name="connsiteY20" fmla="*/ 235519 h 1705730"/>
              <a:gd name="connsiteX21" fmla="*/ 1972235 w 2994211"/>
              <a:gd name="connsiteY21" fmla="*/ 262413 h 1705730"/>
              <a:gd name="connsiteX22" fmla="*/ 1999129 w 2994211"/>
              <a:gd name="connsiteY22" fmla="*/ 289307 h 1705730"/>
              <a:gd name="connsiteX23" fmla="*/ 2034988 w 2994211"/>
              <a:gd name="connsiteY23" fmla="*/ 298272 h 1705730"/>
              <a:gd name="connsiteX24" fmla="*/ 2061882 w 2994211"/>
              <a:gd name="connsiteY24" fmla="*/ 316201 h 1705730"/>
              <a:gd name="connsiteX25" fmla="*/ 2097741 w 2994211"/>
              <a:gd name="connsiteY25" fmla="*/ 334130 h 1705730"/>
              <a:gd name="connsiteX26" fmla="*/ 2151529 w 2994211"/>
              <a:gd name="connsiteY26" fmla="*/ 369989 h 1705730"/>
              <a:gd name="connsiteX27" fmla="*/ 2187388 w 2994211"/>
              <a:gd name="connsiteY27" fmla="*/ 396883 h 1705730"/>
              <a:gd name="connsiteX28" fmla="*/ 2214282 w 2994211"/>
              <a:gd name="connsiteY28" fmla="*/ 405848 h 1705730"/>
              <a:gd name="connsiteX29" fmla="*/ 2241176 w 2994211"/>
              <a:gd name="connsiteY29" fmla="*/ 423778 h 1705730"/>
              <a:gd name="connsiteX30" fmla="*/ 2303929 w 2994211"/>
              <a:gd name="connsiteY30" fmla="*/ 441707 h 1705730"/>
              <a:gd name="connsiteX31" fmla="*/ 2375647 w 2994211"/>
              <a:gd name="connsiteY31" fmla="*/ 459636 h 1705730"/>
              <a:gd name="connsiteX32" fmla="*/ 2411505 w 2994211"/>
              <a:gd name="connsiteY32" fmla="*/ 477566 h 1705730"/>
              <a:gd name="connsiteX33" fmla="*/ 2438400 w 2994211"/>
              <a:gd name="connsiteY33" fmla="*/ 486530 h 1705730"/>
              <a:gd name="connsiteX34" fmla="*/ 2707341 w 2994211"/>
              <a:gd name="connsiteY34" fmla="*/ 522389 h 1705730"/>
              <a:gd name="connsiteX35" fmla="*/ 2734235 w 2994211"/>
              <a:gd name="connsiteY35" fmla="*/ 531354 h 1705730"/>
              <a:gd name="connsiteX36" fmla="*/ 2770094 w 2994211"/>
              <a:gd name="connsiteY36" fmla="*/ 576178 h 1705730"/>
              <a:gd name="connsiteX37" fmla="*/ 2805953 w 2994211"/>
              <a:gd name="connsiteY37" fmla="*/ 594107 h 1705730"/>
              <a:gd name="connsiteX38" fmla="*/ 2823882 w 2994211"/>
              <a:gd name="connsiteY38" fmla="*/ 621001 h 1705730"/>
              <a:gd name="connsiteX39" fmla="*/ 2850776 w 2994211"/>
              <a:gd name="connsiteY39" fmla="*/ 638930 h 1705730"/>
              <a:gd name="connsiteX40" fmla="*/ 2886635 w 2994211"/>
              <a:gd name="connsiteY40" fmla="*/ 674789 h 1705730"/>
              <a:gd name="connsiteX41" fmla="*/ 2904564 w 2994211"/>
              <a:gd name="connsiteY41" fmla="*/ 692719 h 1705730"/>
              <a:gd name="connsiteX42" fmla="*/ 2922494 w 2994211"/>
              <a:gd name="connsiteY42" fmla="*/ 728578 h 1705730"/>
              <a:gd name="connsiteX43" fmla="*/ 2940423 w 2994211"/>
              <a:gd name="connsiteY43" fmla="*/ 782366 h 1705730"/>
              <a:gd name="connsiteX44" fmla="*/ 2967317 w 2994211"/>
              <a:gd name="connsiteY44" fmla="*/ 845119 h 1705730"/>
              <a:gd name="connsiteX45" fmla="*/ 2994211 w 2994211"/>
              <a:gd name="connsiteY45" fmla="*/ 1015448 h 1705730"/>
              <a:gd name="connsiteX46" fmla="*/ 2985247 w 2994211"/>
              <a:gd name="connsiteY46" fmla="*/ 1185778 h 1705730"/>
              <a:gd name="connsiteX47" fmla="*/ 2931458 w 2994211"/>
              <a:gd name="connsiteY47" fmla="*/ 1257495 h 1705730"/>
              <a:gd name="connsiteX48" fmla="*/ 2913529 w 2994211"/>
              <a:gd name="connsiteY48" fmla="*/ 1275425 h 1705730"/>
              <a:gd name="connsiteX49" fmla="*/ 2868705 w 2994211"/>
              <a:gd name="connsiteY49" fmla="*/ 1311283 h 1705730"/>
              <a:gd name="connsiteX50" fmla="*/ 2832847 w 2994211"/>
              <a:gd name="connsiteY50" fmla="*/ 1365072 h 1705730"/>
              <a:gd name="connsiteX51" fmla="*/ 2796988 w 2994211"/>
              <a:gd name="connsiteY51" fmla="*/ 1374036 h 1705730"/>
              <a:gd name="connsiteX52" fmla="*/ 2617694 w 2994211"/>
              <a:gd name="connsiteY52" fmla="*/ 1365072 h 1705730"/>
              <a:gd name="connsiteX53" fmla="*/ 2563905 w 2994211"/>
              <a:gd name="connsiteY53" fmla="*/ 1347142 h 1705730"/>
              <a:gd name="connsiteX54" fmla="*/ 2510117 w 2994211"/>
              <a:gd name="connsiteY54" fmla="*/ 1302319 h 1705730"/>
              <a:gd name="connsiteX55" fmla="*/ 2474258 w 2994211"/>
              <a:gd name="connsiteY55" fmla="*/ 1293354 h 1705730"/>
              <a:gd name="connsiteX56" fmla="*/ 2447364 w 2994211"/>
              <a:gd name="connsiteY56" fmla="*/ 1311283 h 1705730"/>
              <a:gd name="connsiteX57" fmla="*/ 2375647 w 2994211"/>
              <a:gd name="connsiteY57" fmla="*/ 1338178 h 1705730"/>
              <a:gd name="connsiteX58" fmla="*/ 2321858 w 2994211"/>
              <a:gd name="connsiteY58" fmla="*/ 1374036 h 1705730"/>
              <a:gd name="connsiteX59" fmla="*/ 2286000 w 2994211"/>
              <a:gd name="connsiteY59" fmla="*/ 1400930 h 1705730"/>
              <a:gd name="connsiteX60" fmla="*/ 2232211 w 2994211"/>
              <a:gd name="connsiteY60" fmla="*/ 1409895 h 1705730"/>
              <a:gd name="connsiteX61" fmla="*/ 2142564 w 2994211"/>
              <a:gd name="connsiteY61" fmla="*/ 1445754 h 1705730"/>
              <a:gd name="connsiteX62" fmla="*/ 2124635 w 2994211"/>
              <a:gd name="connsiteY62" fmla="*/ 1472648 h 1705730"/>
              <a:gd name="connsiteX63" fmla="*/ 2079811 w 2994211"/>
              <a:gd name="connsiteY63" fmla="*/ 1508507 h 1705730"/>
              <a:gd name="connsiteX64" fmla="*/ 2061882 w 2994211"/>
              <a:gd name="connsiteY64" fmla="*/ 1535401 h 1705730"/>
              <a:gd name="connsiteX65" fmla="*/ 2008094 w 2994211"/>
              <a:gd name="connsiteY65" fmla="*/ 1571260 h 1705730"/>
              <a:gd name="connsiteX66" fmla="*/ 1981200 w 2994211"/>
              <a:gd name="connsiteY66" fmla="*/ 1589189 h 1705730"/>
              <a:gd name="connsiteX67" fmla="*/ 1963270 w 2994211"/>
              <a:gd name="connsiteY67" fmla="*/ 1607119 h 1705730"/>
              <a:gd name="connsiteX68" fmla="*/ 1900517 w 2994211"/>
              <a:gd name="connsiteY68" fmla="*/ 1651942 h 1705730"/>
              <a:gd name="connsiteX69" fmla="*/ 1864658 w 2994211"/>
              <a:gd name="connsiteY69" fmla="*/ 1687801 h 1705730"/>
              <a:gd name="connsiteX70" fmla="*/ 1792941 w 2994211"/>
              <a:gd name="connsiteY70" fmla="*/ 1705730 h 1705730"/>
              <a:gd name="connsiteX71" fmla="*/ 1156447 w 2994211"/>
              <a:gd name="connsiteY71" fmla="*/ 1696766 h 1705730"/>
              <a:gd name="connsiteX72" fmla="*/ 1102658 w 2994211"/>
              <a:gd name="connsiteY72" fmla="*/ 1678836 h 1705730"/>
              <a:gd name="connsiteX73" fmla="*/ 1057835 w 2994211"/>
              <a:gd name="connsiteY73" fmla="*/ 1669872 h 1705730"/>
              <a:gd name="connsiteX74" fmla="*/ 1129553 w 2994211"/>
              <a:gd name="connsiteY74" fmla="*/ 1616083 h 1705730"/>
              <a:gd name="connsiteX75" fmla="*/ 1201270 w 2994211"/>
              <a:gd name="connsiteY75" fmla="*/ 1562295 h 1705730"/>
              <a:gd name="connsiteX76" fmla="*/ 1228164 w 2994211"/>
              <a:gd name="connsiteY76" fmla="*/ 1553330 h 1705730"/>
              <a:gd name="connsiteX77" fmla="*/ 1326776 w 2994211"/>
              <a:gd name="connsiteY77" fmla="*/ 1499542 h 1705730"/>
              <a:gd name="connsiteX78" fmla="*/ 1344705 w 2994211"/>
              <a:gd name="connsiteY78" fmla="*/ 1472648 h 1705730"/>
              <a:gd name="connsiteX79" fmla="*/ 1398494 w 2994211"/>
              <a:gd name="connsiteY79" fmla="*/ 1436789 h 1705730"/>
              <a:gd name="connsiteX80" fmla="*/ 1425388 w 2994211"/>
              <a:gd name="connsiteY80" fmla="*/ 1418860 h 1705730"/>
              <a:gd name="connsiteX81" fmla="*/ 1470211 w 2994211"/>
              <a:gd name="connsiteY81" fmla="*/ 1374036 h 1705730"/>
              <a:gd name="connsiteX82" fmla="*/ 1479176 w 2994211"/>
              <a:gd name="connsiteY82" fmla="*/ 1347142 h 1705730"/>
              <a:gd name="connsiteX83" fmla="*/ 1497105 w 2994211"/>
              <a:gd name="connsiteY83" fmla="*/ 1320248 h 1705730"/>
              <a:gd name="connsiteX84" fmla="*/ 1488141 w 2994211"/>
              <a:gd name="connsiteY84" fmla="*/ 1060272 h 1705730"/>
              <a:gd name="connsiteX85" fmla="*/ 1425388 w 2994211"/>
              <a:gd name="connsiteY85" fmla="*/ 943730 h 1705730"/>
              <a:gd name="connsiteX86" fmla="*/ 1389529 w 2994211"/>
              <a:gd name="connsiteY86" fmla="*/ 889942 h 1705730"/>
              <a:gd name="connsiteX87" fmla="*/ 1335741 w 2994211"/>
              <a:gd name="connsiteY87" fmla="*/ 836154 h 1705730"/>
              <a:gd name="connsiteX88" fmla="*/ 1281953 w 2994211"/>
              <a:gd name="connsiteY88" fmla="*/ 746507 h 1705730"/>
              <a:gd name="connsiteX89" fmla="*/ 1264023 w 2994211"/>
              <a:gd name="connsiteY89" fmla="*/ 719613 h 1705730"/>
              <a:gd name="connsiteX90" fmla="*/ 1210235 w 2994211"/>
              <a:gd name="connsiteY90" fmla="*/ 692719 h 1705730"/>
              <a:gd name="connsiteX91" fmla="*/ 1147482 w 2994211"/>
              <a:gd name="connsiteY91" fmla="*/ 656860 h 1705730"/>
              <a:gd name="connsiteX92" fmla="*/ 1129553 w 2994211"/>
              <a:gd name="connsiteY92" fmla="*/ 638930 h 1705730"/>
              <a:gd name="connsiteX93" fmla="*/ 1066800 w 2994211"/>
              <a:gd name="connsiteY93" fmla="*/ 603072 h 1705730"/>
              <a:gd name="connsiteX94" fmla="*/ 1039905 w 2994211"/>
              <a:gd name="connsiteY94" fmla="*/ 576178 h 1705730"/>
              <a:gd name="connsiteX95" fmla="*/ 959223 w 2994211"/>
              <a:gd name="connsiteY95" fmla="*/ 549283 h 1705730"/>
              <a:gd name="connsiteX96" fmla="*/ 878541 w 2994211"/>
              <a:gd name="connsiteY96" fmla="*/ 522389 h 1705730"/>
              <a:gd name="connsiteX97" fmla="*/ 851647 w 2994211"/>
              <a:gd name="connsiteY97" fmla="*/ 513425 h 1705730"/>
              <a:gd name="connsiteX98" fmla="*/ 645458 w 2994211"/>
              <a:gd name="connsiteY98" fmla="*/ 495495 h 1705730"/>
              <a:gd name="connsiteX99" fmla="*/ 475129 w 2994211"/>
              <a:gd name="connsiteY99" fmla="*/ 477566 h 1705730"/>
              <a:gd name="connsiteX100" fmla="*/ 412376 w 2994211"/>
              <a:gd name="connsiteY100" fmla="*/ 459636 h 1705730"/>
              <a:gd name="connsiteX101" fmla="*/ 304800 w 2994211"/>
              <a:gd name="connsiteY101" fmla="*/ 441707 h 1705730"/>
              <a:gd name="connsiteX102" fmla="*/ 277905 w 2994211"/>
              <a:gd name="connsiteY102" fmla="*/ 432742 h 1705730"/>
              <a:gd name="connsiteX103" fmla="*/ 206188 w 2994211"/>
              <a:gd name="connsiteY103" fmla="*/ 414813 h 1705730"/>
              <a:gd name="connsiteX104" fmla="*/ 170329 w 2994211"/>
              <a:gd name="connsiteY104" fmla="*/ 352060 h 1705730"/>
              <a:gd name="connsiteX105" fmla="*/ 134470 w 2994211"/>
              <a:gd name="connsiteY105" fmla="*/ 298272 h 1705730"/>
              <a:gd name="connsiteX106" fmla="*/ 116541 w 2994211"/>
              <a:gd name="connsiteY106" fmla="*/ 271378 h 1705730"/>
              <a:gd name="connsiteX107" fmla="*/ 98611 w 2994211"/>
              <a:gd name="connsiteY107" fmla="*/ 253448 h 1705730"/>
              <a:gd name="connsiteX108" fmla="*/ 80682 w 2994211"/>
              <a:gd name="connsiteY108" fmla="*/ 217589 h 1705730"/>
              <a:gd name="connsiteX109" fmla="*/ 62753 w 2994211"/>
              <a:gd name="connsiteY109" fmla="*/ 190695 h 1705730"/>
              <a:gd name="connsiteX110" fmla="*/ 53788 w 2994211"/>
              <a:gd name="connsiteY110" fmla="*/ 145872 h 170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994211" h="1705730">
                <a:moveTo>
                  <a:pt x="0" y="163801"/>
                </a:moveTo>
                <a:lnTo>
                  <a:pt x="0" y="163801"/>
                </a:lnTo>
                <a:cubicBezTo>
                  <a:pt x="182460" y="95378"/>
                  <a:pt x="38953" y="140277"/>
                  <a:pt x="421341" y="127942"/>
                </a:cubicBezTo>
                <a:cubicBezTo>
                  <a:pt x="490099" y="125724"/>
                  <a:pt x="558800" y="121966"/>
                  <a:pt x="627529" y="118978"/>
                </a:cubicBezTo>
                <a:cubicBezTo>
                  <a:pt x="639482" y="115990"/>
                  <a:pt x="651191" y="111755"/>
                  <a:pt x="663388" y="110013"/>
                </a:cubicBezTo>
                <a:cubicBezTo>
                  <a:pt x="693118" y="105766"/>
                  <a:pt x="723670" y="107340"/>
                  <a:pt x="753035" y="101048"/>
                </a:cubicBezTo>
                <a:cubicBezTo>
                  <a:pt x="766102" y="98248"/>
                  <a:pt x="775929" y="86360"/>
                  <a:pt x="788894" y="83119"/>
                </a:cubicBezTo>
                <a:cubicBezTo>
                  <a:pt x="824162" y="74302"/>
                  <a:pt x="861982" y="76684"/>
                  <a:pt x="896470" y="65189"/>
                </a:cubicBezTo>
                <a:cubicBezTo>
                  <a:pt x="947887" y="48051"/>
                  <a:pt x="897864" y="63489"/>
                  <a:pt x="968188" y="47260"/>
                </a:cubicBezTo>
                <a:cubicBezTo>
                  <a:pt x="1084338" y="20455"/>
                  <a:pt x="995830" y="36675"/>
                  <a:pt x="1093694" y="20366"/>
                </a:cubicBezTo>
                <a:cubicBezTo>
                  <a:pt x="1203651" y="-16288"/>
                  <a:pt x="1130414" y="4662"/>
                  <a:pt x="1389529" y="20366"/>
                </a:cubicBezTo>
                <a:cubicBezTo>
                  <a:pt x="1398961" y="20938"/>
                  <a:pt x="1407256" y="27038"/>
                  <a:pt x="1416423" y="29330"/>
                </a:cubicBezTo>
                <a:cubicBezTo>
                  <a:pt x="1445953" y="36712"/>
                  <a:pt x="1485723" y="41930"/>
                  <a:pt x="1515035" y="47260"/>
                </a:cubicBezTo>
                <a:cubicBezTo>
                  <a:pt x="1530026" y="49986"/>
                  <a:pt x="1544739" y="54335"/>
                  <a:pt x="1559858" y="56225"/>
                </a:cubicBezTo>
                <a:cubicBezTo>
                  <a:pt x="1592609" y="60319"/>
                  <a:pt x="1625599" y="62201"/>
                  <a:pt x="1658470" y="65189"/>
                </a:cubicBezTo>
                <a:cubicBezTo>
                  <a:pt x="1705173" y="80757"/>
                  <a:pt x="1668136" y="63957"/>
                  <a:pt x="1703294" y="92083"/>
                </a:cubicBezTo>
                <a:cubicBezTo>
                  <a:pt x="1724417" y="108981"/>
                  <a:pt x="1741501" y="115669"/>
                  <a:pt x="1766047" y="127942"/>
                </a:cubicBezTo>
                <a:cubicBezTo>
                  <a:pt x="1772023" y="133919"/>
                  <a:pt x="1776728" y="141523"/>
                  <a:pt x="1783976" y="145872"/>
                </a:cubicBezTo>
                <a:cubicBezTo>
                  <a:pt x="1806895" y="159623"/>
                  <a:pt x="1855694" y="181730"/>
                  <a:pt x="1855694" y="181730"/>
                </a:cubicBezTo>
                <a:cubicBezTo>
                  <a:pt x="1898980" y="225018"/>
                  <a:pt x="1843978" y="172358"/>
                  <a:pt x="1900517" y="217589"/>
                </a:cubicBezTo>
                <a:cubicBezTo>
                  <a:pt x="1907117" y="222869"/>
                  <a:pt x="1911847" y="230239"/>
                  <a:pt x="1918447" y="235519"/>
                </a:cubicBezTo>
                <a:cubicBezTo>
                  <a:pt x="1943272" y="255379"/>
                  <a:pt x="1943830" y="252944"/>
                  <a:pt x="1972235" y="262413"/>
                </a:cubicBezTo>
                <a:cubicBezTo>
                  <a:pt x="1981200" y="271378"/>
                  <a:pt x="1988121" y="283017"/>
                  <a:pt x="1999129" y="289307"/>
                </a:cubicBezTo>
                <a:cubicBezTo>
                  <a:pt x="2009827" y="295420"/>
                  <a:pt x="2023663" y="293419"/>
                  <a:pt x="2034988" y="298272"/>
                </a:cubicBezTo>
                <a:cubicBezTo>
                  <a:pt x="2044891" y="302516"/>
                  <a:pt x="2052527" y="310856"/>
                  <a:pt x="2061882" y="316201"/>
                </a:cubicBezTo>
                <a:cubicBezTo>
                  <a:pt x="2073485" y="322831"/>
                  <a:pt x="2086282" y="327254"/>
                  <a:pt x="2097741" y="334130"/>
                </a:cubicBezTo>
                <a:cubicBezTo>
                  <a:pt x="2116219" y="345217"/>
                  <a:pt x="2134290" y="357060"/>
                  <a:pt x="2151529" y="369989"/>
                </a:cubicBezTo>
                <a:cubicBezTo>
                  <a:pt x="2163482" y="378954"/>
                  <a:pt x="2174415" y="389470"/>
                  <a:pt x="2187388" y="396883"/>
                </a:cubicBezTo>
                <a:cubicBezTo>
                  <a:pt x="2195593" y="401571"/>
                  <a:pt x="2205830" y="401622"/>
                  <a:pt x="2214282" y="405848"/>
                </a:cubicBezTo>
                <a:cubicBezTo>
                  <a:pt x="2223919" y="410667"/>
                  <a:pt x="2231539" y="418960"/>
                  <a:pt x="2241176" y="423778"/>
                </a:cubicBezTo>
                <a:cubicBezTo>
                  <a:pt x="2255500" y="430940"/>
                  <a:pt x="2290532" y="437879"/>
                  <a:pt x="2303929" y="441707"/>
                </a:cubicBezTo>
                <a:cubicBezTo>
                  <a:pt x="2368244" y="460083"/>
                  <a:pt x="2284525" y="441413"/>
                  <a:pt x="2375647" y="459636"/>
                </a:cubicBezTo>
                <a:cubicBezTo>
                  <a:pt x="2387600" y="465613"/>
                  <a:pt x="2399222" y="472302"/>
                  <a:pt x="2411505" y="477566"/>
                </a:cubicBezTo>
                <a:cubicBezTo>
                  <a:pt x="2420191" y="481288"/>
                  <a:pt x="2429134" y="484677"/>
                  <a:pt x="2438400" y="486530"/>
                </a:cubicBezTo>
                <a:cubicBezTo>
                  <a:pt x="2592709" y="517392"/>
                  <a:pt x="2566905" y="511587"/>
                  <a:pt x="2707341" y="522389"/>
                </a:cubicBezTo>
                <a:cubicBezTo>
                  <a:pt x="2716306" y="525377"/>
                  <a:pt x="2726856" y="525451"/>
                  <a:pt x="2734235" y="531354"/>
                </a:cubicBezTo>
                <a:cubicBezTo>
                  <a:pt x="2794173" y="579305"/>
                  <a:pt x="2715268" y="539628"/>
                  <a:pt x="2770094" y="576178"/>
                </a:cubicBezTo>
                <a:cubicBezTo>
                  <a:pt x="2781213" y="583591"/>
                  <a:pt x="2794000" y="588131"/>
                  <a:pt x="2805953" y="594107"/>
                </a:cubicBezTo>
                <a:cubicBezTo>
                  <a:pt x="2811929" y="603072"/>
                  <a:pt x="2816264" y="613383"/>
                  <a:pt x="2823882" y="621001"/>
                </a:cubicBezTo>
                <a:cubicBezTo>
                  <a:pt x="2831500" y="628619"/>
                  <a:pt x="2842596" y="631918"/>
                  <a:pt x="2850776" y="638930"/>
                </a:cubicBezTo>
                <a:cubicBezTo>
                  <a:pt x="2863611" y="649931"/>
                  <a:pt x="2874682" y="662836"/>
                  <a:pt x="2886635" y="674789"/>
                </a:cubicBezTo>
                <a:cubicBezTo>
                  <a:pt x="2892611" y="680766"/>
                  <a:pt x="2900784" y="685159"/>
                  <a:pt x="2904564" y="692719"/>
                </a:cubicBezTo>
                <a:cubicBezTo>
                  <a:pt x="2910541" y="704672"/>
                  <a:pt x="2917531" y="716170"/>
                  <a:pt x="2922494" y="728578"/>
                </a:cubicBezTo>
                <a:cubicBezTo>
                  <a:pt x="2929513" y="746125"/>
                  <a:pt x="2931971" y="765462"/>
                  <a:pt x="2940423" y="782366"/>
                </a:cubicBezTo>
                <a:cubicBezTo>
                  <a:pt x="2950145" y="801809"/>
                  <a:pt x="2962919" y="823130"/>
                  <a:pt x="2967317" y="845119"/>
                </a:cubicBezTo>
                <a:cubicBezTo>
                  <a:pt x="2978024" y="898656"/>
                  <a:pt x="2986324" y="960231"/>
                  <a:pt x="2994211" y="1015448"/>
                </a:cubicBezTo>
                <a:cubicBezTo>
                  <a:pt x="2991223" y="1072225"/>
                  <a:pt x="2990394" y="1129156"/>
                  <a:pt x="2985247" y="1185778"/>
                </a:cubicBezTo>
                <a:cubicBezTo>
                  <a:pt x="2982118" y="1220200"/>
                  <a:pt x="2954973" y="1233980"/>
                  <a:pt x="2931458" y="1257495"/>
                </a:cubicBezTo>
                <a:cubicBezTo>
                  <a:pt x="2925481" y="1263472"/>
                  <a:pt x="2920562" y="1270737"/>
                  <a:pt x="2913529" y="1275425"/>
                </a:cubicBezTo>
                <a:cubicBezTo>
                  <a:pt x="2895889" y="1287185"/>
                  <a:pt x="2881477" y="1294253"/>
                  <a:pt x="2868705" y="1311283"/>
                </a:cubicBezTo>
                <a:cubicBezTo>
                  <a:pt x="2855776" y="1328522"/>
                  <a:pt x="2853752" y="1359846"/>
                  <a:pt x="2832847" y="1365072"/>
                </a:cubicBezTo>
                <a:lnTo>
                  <a:pt x="2796988" y="1374036"/>
                </a:lnTo>
                <a:cubicBezTo>
                  <a:pt x="2737223" y="1371048"/>
                  <a:pt x="2677139" y="1371931"/>
                  <a:pt x="2617694" y="1365072"/>
                </a:cubicBezTo>
                <a:cubicBezTo>
                  <a:pt x="2598919" y="1362906"/>
                  <a:pt x="2563905" y="1347142"/>
                  <a:pt x="2563905" y="1347142"/>
                </a:cubicBezTo>
                <a:cubicBezTo>
                  <a:pt x="2547750" y="1330987"/>
                  <a:pt x="2531959" y="1311680"/>
                  <a:pt x="2510117" y="1302319"/>
                </a:cubicBezTo>
                <a:cubicBezTo>
                  <a:pt x="2498792" y="1297466"/>
                  <a:pt x="2486211" y="1296342"/>
                  <a:pt x="2474258" y="1293354"/>
                </a:cubicBezTo>
                <a:cubicBezTo>
                  <a:pt x="2465293" y="1299330"/>
                  <a:pt x="2457267" y="1307039"/>
                  <a:pt x="2447364" y="1311283"/>
                </a:cubicBezTo>
                <a:cubicBezTo>
                  <a:pt x="2400441" y="1331393"/>
                  <a:pt x="2420464" y="1306165"/>
                  <a:pt x="2375647" y="1338178"/>
                </a:cubicBezTo>
                <a:cubicBezTo>
                  <a:pt x="2316894" y="1380145"/>
                  <a:pt x="2379547" y="1354809"/>
                  <a:pt x="2321858" y="1374036"/>
                </a:cubicBezTo>
                <a:cubicBezTo>
                  <a:pt x="2309905" y="1383001"/>
                  <a:pt x="2299872" y="1395381"/>
                  <a:pt x="2286000" y="1400930"/>
                </a:cubicBezTo>
                <a:cubicBezTo>
                  <a:pt x="2269123" y="1407681"/>
                  <a:pt x="2249845" y="1405486"/>
                  <a:pt x="2232211" y="1409895"/>
                </a:cubicBezTo>
                <a:cubicBezTo>
                  <a:pt x="2187904" y="1420972"/>
                  <a:pt x="2179659" y="1427207"/>
                  <a:pt x="2142564" y="1445754"/>
                </a:cubicBezTo>
                <a:cubicBezTo>
                  <a:pt x="2136588" y="1454719"/>
                  <a:pt x="2131366" y="1464235"/>
                  <a:pt x="2124635" y="1472648"/>
                </a:cubicBezTo>
                <a:cubicBezTo>
                  <a:pt x="2110036" y="1490897"/>
                  <a:pt x="2099781" y="1495194"/>
                  <a:pt x="2079811" y="1508507"/>
                </a:cubicBezTo>
                <a:cubicBezTo>
                  <a:pt x="2073835" y="1517472"/>
                  <a:pt x="2069990" y="1528306"/>
                  <a:pt x="2061882" y="1535401"/>
                </a:cubicBezTo>
                <a:cubicBezTo>
                  <a:pt x="2045665" y="1549591"/>
                  <a:pt x="2026023" y="1559307"/>
                  <a:pt x="2008094" y="1571260"/>
                </a:cubicBezTo>
                <a:cubicBezTo>
                  <a:pt x="1999129" y="1577236"/>
                  <a:pt x="1988818" y="1581571"/>
                  <a:pt x="1981200" y="1589189"/>
                </a:cubicBezTo>
                <a:cubicBezTo>
                  <a:pt x="1975223" y="1595166"/>
                  <a:pt x="1969870" y="1601839"/>
                  <a:pt x="1963270" y="1607119"/>
                </a:cubicBezTo>
                <a:cubicBezTo>
                  <a:pt x="1907485" y="1651747"/>
                  <a:pt x="1967821" y="1593051"/>
                  <a:pt x="1900517" y="1651942"/>
                </a:cubicBezTo>
                <a:cubicBezTo>
                  <a:pt x="1887795" y="1663073"/>
                  <a:pt x="1881234" y="1684486"/>
                  <a:pt x="1864658" y="1687801"/>
                </a:cubicBezTo>
                <a:cubicBezTo>
                  <a:pt x="1810569" y="1698619"/>
                  <a:pt x="1834290" y="1691948"/>
                  <a:pt x="1792941" y="1705730"/>
                </a:cubicBezTo>
                <a:cubicBezTo>
                  <a:pt x="1580776" y="1702742"/>
                  <a:pt x="1368472" y="1705027"/>
                  <a:pt x="1156447" y="1696766"/>
                </a:cubicBezTo>
                <a:cubicBezTo>
                  <a:pt x="1137562" y="1696030"/>
                  <a:pt x="1120892" y="1683809"/>
                  <a:pt x="1102658" y="1678836"/>
                </a:cubicBezTo>
                <a:cubicBezTo>
                  <a:pt x="1087958" y="1674827"/>
                  <a:pt x="1072776" y="1672860"/>
                  <a:pt x="1057835" y="1669872"/>
                </a:cubicBezTo>
                <a:cubicBezTo>
                  <a:pt x="1106899" y="1620805"/>
                  <a:pt x="1028198" y="1697166"/>
                  <a:pt x="1129553" y="1616083"/>
                </a:cubicBezTo>
                <a:cubicBezTo>
                  <a:pt x="1140544" y="1607290"/>
                  <a:pt x="1182245" y="1571808"/>
                  <a:pt x="1201270" y="1562295"/>
                </a:cubicBezTo>
                <a:cubicBezTo>
                  <a:pt x="1209722" y="1558069"/>
                  <a:pt x="1219868" y="1557855"/>
                  <a:pt x="1228164" y="1553330"/>
                </a:cubicBezTo>
                <a:cubicBezTo>
                  <a:pt x="1337794" y="1493532"/>
                  <a:pt x="1263116" y="1520763"/>
                  <a:pt x="1326776" y="1499542"/>
                </a:cubicBezTo>
                <a:cubicBezTo>
                  <a:pt x="1332752" y="1490577"/>
                  <a:pt x="1336597" y="1479743"/>
                  <a:pt x="1344705" y="1472648"/>
                </a:cubicBezTo>
                <a:cubicBezTo>
                  <a:pt x="1360922" y="1458458"/>
                  <a:pt x="1380564" y="1448742"/>
                  <a:pt x="1398494" y="1436789"/>
                </a:cubicBezTo>
                <a:cubicBezTo>
                  <a:pt x="1407459" y="1430813"/>
                  <a:pt x="1417770" y="1426479"/>
                  <a:pt x="1425388" y="1418860"/>
                </a:cubicBezTo>
                <a:lnTo>
                  <a:pt x="1470211" y="1374036"/>
                </a:lnTo>
                <a:cubicBezTo>
                  <a:pt x="1473199" y="1365071"/>
                  <a:pt x="1474950" y="1355594"/>
                  <a:pt x="1479176" y="1347142"/>
                </a:cubicBezTo>
                <a:cubicBezTo>
                  <a:pt x="1483994" y="1337505"/>
                  <a:pt x="1496768" y="1331017"/>
                  <a:pt x="1497105" y="1320248"/>
                </a:cubicBezTo>
                <a:cubicBezTo>
                  <a:pt x="1499813" y="1233580"/>
                  <a:pt x="1495546" y="1146665"/>
                  <a:pt x="1488141" y="1060272"/>
                </a:cubicBezTo>
                <a:cubicBezTo>
                  <a:pt x="1484051" y="1012550"/>
                  <a:pt x="1450983" y="980294"/>
                  <a:pt x="1425388" y="943730"/>
                </a:cubicBezTo>
                <a:cubicBezTo>
                  <a:pt x="1413031" y="926077"/>
                  <a:pt x="1404766" y="905179"/>
                  <a:pt x="1389529" y="889942"/>
                </a:cubicBezTo>
                <a:cubicBezTo>
                  <a:pt x="1371600" y="872013"/>
                  <a:pt x="1347081" y="858833"/>
                  <a:pt x="1335741" y="836154"/>
                </a:cubicBezTo>
                <a:cubicBezTo>
                  <a:pt x="1308176" y="781025"/>
                  <a:pt x="1325221" y="811410"/>
                  <a:pt x="1281953" y="746507"/>
                </a:cubicBezTo>
                <a:cubicBezTo>
                  <a:pt x="1275976" y="737542"/>
                  <a:pt x="1272988" y="725590"/>
                  <a:pt x="1264023" y="719613"/>
                </a:cubicBezTo>
                <a:cubicBezTo>
                  <a:pt x="1229267" y="696441"/>
                  <a:pt x="1247350" y="705090"/>
                  <a:pt x="1210235" y="692719"/>
                </a:cubicBezTo>
                <a:cubicBezTo>
                  <a:pt x="1149850" y="632334"/>
                  <a:pt x="1219722" y="692981"/>
                  <a:pt x="1147482" y="656860"/>
                </a:cubicBezTo>
                <a:cubicBezTo>
                  <a:pt x="1139922" y="653080"/>
                  <a:pt x="1136586" y="643618"/>
                  <a:pt x="1129553" y="638930"/>
                </a:cubicBezTo>
                <a:cubicBezTo>
                  <a:pt x="1085704" y="609697"/>
                  <a:pt x="1103486" y="633643"/>
                  <a:pt x="1066800" y="603072"/>
                </a:cubicBezTo>
                <a:cubicBezTo>
                  <a:pt x="1057060" y="594956"/>
                  <a:pt x="1051245" y="581848"/>
                  <a:pt x="1039905" y="576178"/>
                </a:cubicBezTo>
                <a:cubicBezTo>
                  <a:pt x="1014549" y="563500"/>
                  <a:pt x="985544" y="559811"/>
                  <a:pt x="959223" y="549283"/>
                </a:cubicBezTo>
                <a:cubicBezTo>
                  <a:pt x="881961" y="518379"/>
                  <a:pt x="946089" y="541688"/>
                  <a:pt x="878541" y="522389"/>
                </a:cubicBezTo>
                <a:cubicBezTo>
                  <a:pt x="869455" y="519793"/>
                  <a:pt x="860987" y="514862"/>
                  <a:pt x="851647" y="513425"/>
                </a:cubicBezTo>
                <a:cubicBezTo>
                  <a:pt x="806672" y="506506"/>
                  <a:pt x="683689" y="499079"/>
                  <a:pt x="645458" y="495495"/>
                </a:cubicBezTo>
                <a:cubicBezTo>
                  <a:pt x="588617" y="490166"/>
                  <a:pt x="531905" y="483542"/>
                  <a:pt x="475129" y="477566"/>
                </a:cubicBezTo>
                <a:cubicBezTo>
                  <a:pt x="454211" y="471589"/>
                  <a:pt x="433664" y="464118"/>
                  <a:pt x="412376" y="459636"/>
                </a:cubicBezTo>
                <a:cubicBezTo>
                  <a:pt x="376803" y="452147"/>
                  <a:pt x="340447" y="448836"/>
                  <a:pt x="304800" y="441707"/>
                </a:cubicBezTo>
                <a:cubicBezTo>
                  <a:pt x="295534" y="439854"/>
                  <a:pt x="287073" y="435034"/>
                  <a:pt x="277905" y="432742"/>
                </a:cubicBezTo>
                <a:lnTo>
                  <a:pt x="206188" y="414813"/>
                </a:lnTo>
                <a:cubicBezTo>
                  <a:pt x="188201" y="324878"/>
                  <a:pt x="214787" y="402868"/>
                  <a:pt x="170329" y="352060"/>
                </a:cubicBezTo>
                <a:cubicBezTo>
                  <a:pt x="156139" y="335843"/>
                  <a:pt x="146423" y="316201"/>
                  <a:pt x="134470" y="298272"/>
                </a:cubicBezTo>
                <a:cubicBezTo>
                  <a:pt x="128494" y="289307"/>
                  <a:pt x="124159" y="278996"/>
                  <a:pt x="116541" y="271378"/>
                </a:cubicBezTo>
                <a:lnTo>
                  <a:pt x="98611" y="253448"/>
                </a:lnTo>
                <a:cubicBezTo>
                  <a:pt x="92635" y="241495"/>
                  <a:pt x="87312" y="229192"/>
                  <a:pt x="80682" y="217589"/>
                </a:cubicBezTo>
                <a:cubicBezTo>
                  <a:pt x="75337" y="208234"/>
                  <a:pt x="67571" y="200332"/>
                  <a:pt x="62753" y="190695"/>
                </a:cubicBezTo>
                <a:cubicBezTo>
                  <a:pt x="51898" y="168985"/>
                  <a:pt x="53788" y="166386"/>
                  <a:pt x="53788" y="145872"/>
                </a:cubicBezTo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968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屋外, 木, 自然, 地面 が含まれている画像&#10;&#10;非常に高い精度で生成された説明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タイトル 1"/>
          <p:cNvSpPr txBox="1">
            <a:spLocks/>
          </p:cNvSpPr>
          <p:nvPr/>
        </p:nvSpPr>
        <p:spPr>
          <a:xfrm>
            <a:off x="0" y="0"/>
            <a:ext cx="7668344" cy="64638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defRPr/>
            </a:pP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§4.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世界遺産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座喜味城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』-2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764705"/>
            <a:ext cx="194421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☛施工中</a:t>
            </a:r>
          </a:p>
        </p:txBody>
      </p:sp>
    </p:spTree>
    <p:extLst>
      <p:ext uri="{BB962C8B-B14F-4D97-AF65-F5344CB8AC3E}">
        <p14:creationId xmlns:p14="http://schemas.microsoft.com/office/powerpoint/2010/main" val="353820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801" y="510537"/>
            <a:ext cx="10332720" cy="581450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0" y="650682"/>
            <a:ext cx="396044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ｺﾞｼｯｸM" pitchFamily="50" charset="-128"/>
                <a:ea typeface="HGPｺﾞｼｯｸM" pitchFamily="50" charset="-128"/>
              </a:rPr>
              <a:t>☛ジオファイバー竣工</a:t>
            </a: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0" y="-70072"/>
            <a:ext cx="8245145" cy="65068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defRPr/>
            </a:pP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§4.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世界遺産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座喜味城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』-3</a:t>
            </a:r>
          </a:p>
        </p:txBody>
      </p:sp>
    </p:spTree>
    <p:extLst>
      <p:ext uri="{BB962C8B-B14F-4D97-AF65-F5344CB8AC3E}">
        <p14:creationId xmlns:p14="http://schemas.microsoft.com/office/powerpoint/2010/main" val="2167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草, 屋外, グリーン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1DC8988A-BBC1-4E48-8576-D324CBEAA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" y="482097"/>
            <a:ext cx="7849354" cy="5887016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7C22E400-CD11-4205-8CD6-9490CD86B5BD}"/>
              </a:ext>
            </a:extLst>
          </p:cNvPr>
          <p:cNvSpPr txBox="1">
            <a:spLocks/>
          </p:cNvSpPr>
          <p:nvPr/>
        </p:nvSpPr>
        <p:spPr>
          <a:xfrm>
            <a:off x="0" y="-70072"/>
            <a:ext cx="8245145" cy="65068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defRPr/>
            </a:pP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§4.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世界遺産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座喜味城</a:t>
            </a:r>
            <a:r>
              <a:rPr lang="en-US" altLang="ja-JP" sz="32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』-4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416DC-EDC3-40C5-98CC-EAE89EEA987B}"/>
              </a:ext>
            </a:extLst>
          </p:cNvPr>
          <p:cNvSpPr txBox="1"/>
          <p:nvPr/>
        </p:nvSpPr>
        <p:spPr>
          <a:xfrm>
            <a:off x="134246" y="580610"/>
            <a:ext cx="4706202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☛ジオファイバー施工３年後</a:t>
            </a:r>
          </a:p>
        </p:txBody>
      </p:sp>
    </p:spTree>
    <p:extLst>
      <p:ext uri="{BB962C8B-B14F-4D97-AF65-F5344CB8AC3E}">
        <p14:creationId xmlns:p14="http://schemas.microsoft.com/office/powerpoint/2010/main" val="2378121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外, 草, フィールド, 建物 が含まれている画像&#10;&#10;自動的に生成された説明">
            <a:extLst>
              <a:ext uri="{FF2B5EF4-FFF2-40B4-BE49-F238E27FC236}">
                <a16:creationId xmlns:a16="http://schemas.microsoft.com/office/drawing/2014/main" id="{98CEF264-54D2-411D-A8D0-43B9221C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2" y="485491"/>
            <a:ext cx="7849356" cy="5887017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6C2BF0C7-4B4C-4936-B5C6-4FB8D6C2746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§5.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特別史跡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熊本城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』-1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6163360-948B-4984-87E6-B6CB4EF850DF}"/>
              </a:ext>
            </a:extLst>
          </p:cNvPr>
          <p:cNvSpPr txBox="1"/>
          <p:nvPr/>
        </p:nvSpPr>
        <p:spPr>
          <a:xfrm>
            <a:off x="142635" y="1296279"/>
            <a:ext cx="3808579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☛ジオファイバー着工前</a:t>
            </a:r>
          </a:p>
        </p:txBody>
      </p:sp>
      <p:sp>
        <p:nvSpPr>
          <p:cNvPr id="9" name="角丸四角形 4">
            <a:extLst>
              <a:ext uri="{FF2B5EF4-FFF2-40B4-BE49-F238E27FC236}">
                <a16:creationId xmlns:a16="http://schemas.microsoft.com/office/drawing/2014/main" id="{44735B3A-555F-4AFE-9C00-3482053AE3FD}"/>
              </a:ext>
            </a:extLst>
          </p:cNvPr>
          <p:cNvSpPr/>
          <p:nvPr/>
        </p:nvSpPr>
        <p:spPr>
          <a:xfrm>
            <a:off x="142635" y="617363"/>
            <a:ext cx="3892470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熊本地震復旧工事☛</a:t>
            </a:r>
          </a:p>
        </p:txBody>
      </p:sp>
    </p:spTree>
    <p:extLst>
      <p:ext uri="{BB962C8B-B14F-4D97-AF65-F5344CB8AC3E}">
        <p14:creationId xmlns:p14="http://schemas.microsoft.com/office/powerpoint/2010/main" val="2467058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草, 屋外, 道路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1725D42D-B020-4FEB-8584-1599930BF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3" y="475306"/>
            <a:ext cx="7867462" cy="5900597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A99F1592-98E1-4447-AB17-7DBC24345BE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§5.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特別史跡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熊本城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』-2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ECAE2F-A78A-40D4-813C-1568D1B77AF7}"/>
              </a:ext>
            </a:extLst>
          </p:cNvPr>
          <p:cNvSpPr txBox="1"/>
          <p:nvPr/>
        </p:nvSpPr>
        <p:spPr>
          <a:xfrm>
            <a:off x="142635" y="1296279"/>
            <a:ext cx="4135749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☛ジオファイバー施工完了</a:t>
            </a:r>
          </a:p>
        </p:txBody>
      </p:sp>
      <p:sp>
        <p:nvSpPr>
          <p:cNvPr id="9" name="角丸四角形 4">
            <a:extLst>
              <a:ext uri="{FF2B5EF4-FFF2-40B4-BE49-F238E27FC236}">
                <a16:creationId xmlns:a16="http://schemas.microsoft.com/office/drawing/2014/main" id="{7854E998-01B7-42C9-A98A-933D56D35C4D}"/>
              </a:ext>
            </a:extLst>
          </p:cNvPr>
          <p:cNvSpPr/>
          <p:nvPr/>
        </p:nvSpPr>
        <p:spPr>
          <a:xfrm>
            <a:off x="142635" y="617363"/>
            <a:ext cx="3892470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熊本地震復旧工事☛</a:t>
            </a:r>
          </a:p>
        </p:txBody>
      </p:sp>
    </p:spTree>
    <p:extLst>
      <p:ext uri="{BB962C8B-B14F-4D97-AF65-F5344CB8AC3E}">
        <p14:creationId xmlns:p14="http://schemas.microsoft.com/office/powerpoint/2010/main" val="1519357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0" y="511728"/>
            <a:ext cx="9144000" cy="63228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36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§.</a:t>
            </a:r>
            <a:r>
              <a:rPr lang="ja-JP" altLang="en-US" sz="36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文化財を未来につなぐジオファイバー</a:t>
            </a:r>
            <a:endParaRPr lang="en-US" altLang="ja-JP" sz="3600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defRPr/>
            </a:pPr>
            <a:endParaRPr lang="ja-JP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Rectangle 31"/>
          <p:cNvSpPr txBox="1">
            <a:spLocks noChangeArrowheads="1"/>
          </p:cNvSpPr>
          <p:nvPr/>
        </p:nvSpPr>
        <p:spPr>
          <a:xfrm>
            <a:off x="2028825" y="6346272"/>
            <a:ext cx="5086350" cy="511728"/>
          </a:xfrm>
          <a:prstGeom prst="rect">
            <a:avLst/>
          </a:prstGeom>
        </p:spPr>
        <p:txBody>
          <a:bodyPr anchor="ctr" anchorCtr="1">
            <a:normAutofit/>
          </a:bodyPr>
          <a:lstStyle/>
          <a:p>
            <a:pPr marL="274320" indent="-192024" algn="ctr">
              <a:lnSpc>
                <a:spcPct val="90000"/>
              </a:lnSpc>
              <a:spcBef>
                <a:spcPts val="225"/>
              </a:spcBef>
              <a:buClr>
                <a:schemeClr val="accent3"/>
              </a:buClr>
              <a:defRPr/>
            </a:pPr>
            <a:r>
              <a:rPr lang="ja-JP" altLang="en-US" sz="1500" dirty="0">
                <a:ea typeface="ＭＳ Ｐゴシック" pitchFamily="50" charset="-128"/>
              </a:rPr>
              <a:t>福岡県ジオファイバー協会</a:t>
            </a:r>
            <a:endParaRPr lang="en-US" altLang="ja-JP" sz="1500" dirty="0">
              <a:ea typeface="ＭＳ Ｐゴシック" pitchFamily="50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t="5854" b="689"/>
          <a:stretch>
            <a:fillRect/>
          </a:stretch>
        </p:blipFill>
        <p:spPr bwMode="auto">
          <a:xfrm>
            <a:off x="0" y="1485219"/>
            <a:ext cx="3163783" cy="41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図 4" descr="IMGP4682.JPG">
            <a:extLst>
              <a:ext uri="{FF2B5EF4-FFF2-40B4-BE49-F238E27FC236}">
                <a16:creationId xmlns:a16="http://schemas.microsoft.com/office/drawing/2014/main" id="{BAFECF0C-D08D-4CCD-BAE7-FC0C57B8BFC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7932" y="1268265"/>
            <a:ext cx="5760720" cy="432054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8EAE2208-6358-49DF-A2AE-A29B4F0AF8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九州建設技術フォーラム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2020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796624BC-BBFE-4462-A89E-AB4330DB6C28}"/>
              </a:ext>
            </a:extLst>
          </p:cNvPr>
          <p:cNvSpPr txBox="1">
            <a:spLocks/>
          </p:cNvSpPr>
          <p:nvPr/>
        </p:nvSpPr>
        <p:spPr>
          <a:xfrm>
            <a:off x="0" y="5713056"/>
            <a:ext cx="9144000" cy="632286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spcBef>
                <a:spcPct val="0"/>
              </a:spcBef>
              <a:defRPr/>
            </a:pPr>
            <a:r>
              <a:rPr lang="ja-JP" altLang="en-US" sz="36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ご清聴ありがとうございました。</a:t>
            </a:r>
            <a:endParaRPr lang="ja-JP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1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0DC819B5-81C2-4CEF-8C8C-1BFEDC64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00" y="485250"/>
            <a:ext cx="7850000" cy="5887500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142635" y="617363"/>
            <a:ext cx="3380741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北墳丘墓の造成☛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5ACFF526-D163-468C-9900-88EED4D07AB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§1.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吉野ヶ里遺跡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-2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DEDA9F-5F01-4581-A6B9-F73F57C8C800}"/>
              </a:ext>
            </a:extLst>
          </p:cNvPr>
          <p:cNvSpPr txBox="1"/>
          <p:nvPr/>
        </p:nvSpPr>
        <p:spPr>
          <a:xfrm>
            <a:off x="142636" y="1296279"/>
            <a:ext cx="3888432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☛ジオファイバー施工前</a:t>
            </a:r>
          </a:p>
        </p:txBody>
      </p:sp>
    </p:spTree>
    <p:extLst>
      <p:ext uri="{BB962C8B-B14F-4D97-AF65-F5344CB8AC3E}">
        <p14:creationId xmlns:p14="http://schemas.microsoft.com/office/powerpoint/2010/main" val="123281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外, 建物, 男, 泥 が含まれている画像&#10;&#10;自動的に生成された説明">
            <a:extLst>
              <a:ext uri="{FF2B5EF4-FFF2-40B4-BE49-F238E27FC236}">
                <a16:creationId xmlns:a16="http://schemas.microsoft.com/office/drawing/2014/main" id="{C1BDA3C3-BAAC-4B1E-B9B6-B6C24BD7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8" y="468734"/>
            <a:ext cx="7894043" cy="5920532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43834A14-1ADC-4CE2-BAD9-E2BD221402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§1.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吉野ヶ里遺跡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-3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BCC413-06A4-4507-A9C5-5164D9649F0C}"/>
              </a:ext>
            </a:extLst>
          </p:cNvPr>
          <p:cNvSpPr txBox="1"/>
          <p:nvPr/>
        </p:nvSpPr>
        <p:spPr>
          <a:xfrm>
            <a:off x="142636" y="1296279"/>
            <a:ext cx="3888432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7" name="角丸四角形 4">
            <a:extLst>
              <a:ext uri="{FF2B5EF4-FFF2-40B4-BE49-F238E27FC236}">
                <a16:creationId xmlns:a16="http://schemas.microsoft.com/office/drawing/2014/main" id="{DBE4CD01-4B23-443A-8605-23365B1F20F4}"/>
              </a:ext>
            </a:extLst>
          </p:cNvPr>
          <p:cNvSpPr/>
          <p:nvPr/>
        </p:nvSpPr>
        <p:spPr>
          <a:xfrm>
            <a:off x="142635" y="617363"/>
            <a:ext cx="3380741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北墳丘墓の造成☛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589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IMG06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507" y="482629"/>
            <a:ext cx="7856986" cy="589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1143000" y="5331336"/>
            <a:ext cx="2209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九州</a:t>
            </a:r>
            <a:r>
              <a:rPr lang="en-US" altLang="ja-JP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(9)</a:t>
            </a:r>
          </a:p>
          <a:p>
            <a:pPr algn="l"/>
            <a:endParaRPr lang="ja-JP" altLang="en-US" sz="1350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2B955D55-B709-4C9F-9D5A-A69B76FA8BF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§1.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吉野ヶ里遺跡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-4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CAA9C3-08E5-4AF2-BDE9-DEC23FC71C3A}"/>
              </a:ext>
            </a:extLst>
          </p:cNvPr>
          <p:cNvSpPr txBox="1"/>
          <p:nvPr/>
        </p:nvSpPr>
        <p:spPr>
          <a:xfrm>
            <a:off x="142636" y="1296279"/>
            <a:ext cx="3888432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☛ジオファイバー施工中</a:t>
            </a:r>
          </a:p>
        </p:txBody>
      </p:sp>
      <p:sp>
        <p:nvSpPr>
          <p:cNvPr id="8" name="角丸四角形 4">
            <a:extLst>
              <a:ext uri="{FF2B5EF4-FFF2-40B4-BE49-F238E27FC236}">
                <a16:creationId xmlns:a16="http://schemas.microsoft.com/office/drawing/2014/main" id="{029F804F-09E9-4AA8-995D-D13E5B006FF6}"/>
              </a:ext>
            </a:extLst>
          </p:cNvPr>
          <p:cNvSpPr/>
          <p:nvPr/>
        </p:nvSpPr>
        <p:spPr>
          <a:xfrm>
            <a:off x="142635" y="617363"/>
            <a:ext cx="3380741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北墳丘墓の造成☛</a:t>
            </a:r>
          </a:p>
        </p:txBody>
      </p:sp>
    </p:spTree>
    <p:extLst>
      <p:ext uri="{BB962C8B-B14F-4D97-AF65-F5344CB8AC3E}">
        <p14:creationId xmlns:p14="http://schemas.microsoft.com/office/powerpoint/2010/main" val="3633743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外, 自然, 山, 砂浜 が含まれている画像&#10;&#10;自動的に生成された説明">
            <a:extLst>
              <a:ext uri="{FF2B5EF4-FFF2-40B4-BE49-F238E27FC236}">
                <a16:creationId xmlns:a16="http://schemas.microsoft.com/office/drawing/2014/main" id="{37BC8444-95C7-45B5-9282-9DCB9581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5" y="493901"/>
            <a:ext cx="7826930" cy="5870198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B23EF15C-EE88-4C08-A785-8E18D0A896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§1.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吉野ヶ里遺跡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-5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A433C03-202E-4716-86AA-DD152D23BB0D}"/>
              </a:ext>
            </a:extLst>
          </p:cNvPr>
          <p:cNvSpPr txBox="1"/>
          <p:nvPr/>
        </p:nvSpPr>
        <p:spPr>
          <a:xfrm>
            <a:off x="142635" y="1296279"/>
            <a:ext cx="4152527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☛ジオファイバー施工完了</a:t>
            </a:r>
          </a:p>
        </p:txBody>
      </p:sp>
      <p:sp>
        <p:nvSpPr>
          <p:cNvPr id="11" name="角丸四角形 4">
            <a:extLst>
              <a:ext uri="{FF2B5EF4-FFF2-40B4-BE49-F238E27FC236}">
                <a16:creationId xmlns:a16="http://schemas.microsoft.com/office/drawing/2014/main" id="{08CF66E1-1982-4AF0-AB19-FE0B73A93020}"/>
              </a:ext>
            </a:extLst>
          </p:cNvPr>
          <p:cNvSpPr/>
          <p:nvPr/>
        </p:nvSpPr>
        <p:spPr>
          <a:xfrm>
            <a:off x="142635" y="617363"/>
            <a:ext cx="3380741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北墳丘墓の造成☛</a:t>
            </a:r>
          </a:p>
        </p:txBody>
      </p:sp>
    </p:spTree>
    <p:extLst>
      <p:ext uri="{BB962C8B-B14F-4D97-AF65-F5344CB8AC3E}">
        <p14:creationId xmlns:p14="http://schemas.microsoft.com/office/powerpoint/2010/main" val="12325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IMG06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857250"/>
            <a:ext cx="6858000" cy="5144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483" name="Picture 3" descr="DSCF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0150" y="887016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485" name="Picture 5" descr="IMG_12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56" y="480269"/>
            <a:ext cx="7883188" cy="589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143000" y="5331336"/>
            <a:ext cx="22098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九州</a:t>
            </a:r>
            <a:r>
              <a:rPr lang="en-US" altLang="ja-JP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(9)</a:t>
            </a:r>
          </a:p>
          <a:p>
            <a:pPr algn="l"/>
            <a:endParaRPr lang="ja-JP" altLang="en-US" sz="1350" dirty="0"/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F5FDB64E-CE8E-47EF-8E4A-48966AB736E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§1.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吉野ヶ里遺跡</a:t>
            </a: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-6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0B2C430-3959-4288-8223-B97248496D79}"/>
              </a:ext>
            </a:extLst>
          </p:cNvPr>
          <p:cNvSpPr txBox="1"/>
          <p:nvPr/>
        </p:nvSpPr>
        <p:spPr>
          <a:xfrm>
            <a:off x="142635" y="1296279"/>
            <a:ext cx="4152527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☛ジオファイバー施工完了</a:t>
            </a:r>
          </a:p>
        </p:txBody>
      </p:sp>
      <p:sp>
        <p:nvSpPr>
          <p:cNvPr id="7" name="角丸四角形 4">
            <a:extLst>
              <a:ext uri="{FF2B5EF4-FFF2-40B4-BE49-F238E27FC236}">
                <a16:creationId xmlns:a16="http://schemas.microsoft.com/office/drawing/2014/main" id="{D215E381-A3DF-404A-8A4A-CB15E6BB2543}"/>
              </a:ext>
            </a:extLst>
          </p:cNvPr>
          <p:cNvSpPr/>
          <p:nvPr/>
        </p:nvSpPr>
        <p:spPr>
          <a:xfrm>
            <a:off x="142635" y="617363"/>
            <a:ext cx="3380741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北墳丘墓の造成☛</a:t>
            </a:r>
          </a:p>
        </p:txBody>
      </p:sp>
    </p:spTree>
    <p:extLst>
      <p:ext uri="{BB962C8B-B14F-4D97-AF65-F5344CB8AC3E}">
        <p14:creationId xmlns:p14="http://schemas.microsoft.com/office/powerpoint/2010/main" val="21016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us.oct-net.jp/~mizuho.r.e.a/doukou/images_usukishi/usukisekibut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35" y="485423"/>
            <a:ext cx="8855327" cy="5887153"/>
          </a:xfrm>
          <a:prstGeom prst="rect">
            <a:avLst/>
          </a:prstGeom>
          <a:noFill/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C89E0449-C566-42DA-A563-D9F91BFB00E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』-1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070332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84019\Desktop\文化財ジオ例\臼杵石仏\工事写真\RIMG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396" y="459297"/>
            <a:ext cx="7910819" cy="5933114"/>
          </a:xfrm>
          <a:prstGeom prst="rect">
            <a:avLst/>
          </a:prstGeom>
          <a:noFill/>
        </p:spPr>
      </p:pic>
      <p:sp>
        <p:nvSpPr>
          <p:cNvPr id="7" name="角丸四角形 4">
            <a:extLst>
              <a:ext uri="{FF2B5EF4-FFF2-40B4-BE49-F238E27FC236}">
                <a16:creationId xmlns:a16="http://schemas.microsoft.com/office/drawing/2014/main" id="{AAB92CA7-47FD-47B5-A268-D641BE67F363}"/>
              </a:ext>
            </a:extLst>
          </p:cNvPr>
          <p:cNvSpPr/>
          <p:nvPr/>
        </p:nvSpPr>
        <p:spPr>
          <a:xfrm>
            <a:off x="142635" y="617363"/>
            <a:ext cx="2583787" cy="48605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ea"/>
                <a:ea typeface="+mj-ea"/>
              </a:rPr>
              <a:t>建屋前法面☛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322412-A1CF-4229-8FE7-671EC36E5FB1}"/>
              </a:ext>
            </a:extLst>
          </p:cNvPr>
          <p:cNvSpPr txBox="1"/>
          <p:nvPr/>
        </p:nvSpPr>
        <p:spPr>
          <a:xfrm>
            <a:off x="142635" y="1296279"/>
            <a:ext cx="3733079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ja-JP" altLang="en-US" sz="2800" dirty="0">
                <a:solidFill>
                  <a:srgbClr val="FFFF00"/>
                </a:solidFill>
                <a:latin typeface="HGPｺﾞｼｯｸM" pitchFamily="50" charset="-128"/>
                <a:ea typeface="HGPｺﾞｼｯｸM" pitchFamily="50" charset="-128"/>
              </a:rPr>
              <a:t>☛ジオファイバー施工前</a:t>
            </a: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2F66C9EA-E43D-4DAB-B894-6C381883C1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172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ja-JP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§2.</a:t>
            </a:r>
            <a:r>
              <a:rPr lang="ja-JP" altLang="en-US" sz="2800" b="1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国宝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『</a:t>
            </a:r>
            <a:r>
              <a:rPr lang="ja-JP" altLang="en-US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臼杵石仏</a:t>
            </a:r>
            <a:r>
              <a:rPr lang="en-US" altLang="ja-JP" sz="2800" kern="0" dirty="0">
                <a:ln w="127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』-2</a:t>
            </a:r>
            <a:endParaRPr lang="ja-JP" altLang="en-US" sz="2800" b="1" dirty="0">
              <a:ln w="12700">
                <a:solidFill>
                  <a:schemeClr val="bg1"/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986834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</TotalTime>
  <Words>589</Words>
  <Application>Microsoft Office PowerPoint</Application>
  <PresentationFormat>画面に合わせる (4:3)</PresentationFormat>
  <Paragraphs>107</Paragraphs>
  <Slides>28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40" baseType="lpstr">
      <vt:lpstr>ＤＦＰ平成ゴシック体W7</vt:lpstr>
      <vt:lpstr>HGPｺﾞｼｯｸM</vt:lpstr>
      <vt:lpstr>HG丸ｺﾞｼｯｸM-PRO</vt:lpstr>
      <vt:lpstr>ＭＳ Ｐゴシック</vt:lpstr>
      <vt:lpstr>ＭＳ Ｐ明朝</vt:lpstr>
      <vt:lpstr>ＭＳ ゴシック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石垣　幸整</dc:creator>
  <cp:lastModifiedBy>山下　一臣</cp:lastModifiedBy>
  <cp:revision>62</cp:revision>
  <dcterms:created xsi:type="dcterms:W3CDTF">2017-05-25T06:59:50Z</dcterms:created>
  <dcterms:modified xsi:type="dcterms:W3CDTF">2020-09-22T04:54:04Z</dcterms:modified>
</cp:coreProperties>
</file>