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4115" r:id="rId1"/>
  </p:sldMasterIdLst>
  <p:notesMasterIdLst>
    <p:notesMasterId r:id="rId26"/>
  </p:notesMasterIdLst>
  <p:handoutMasterIdLst>
    <p:handoutMasterId r:id="rId27"/>
  </p:handoutMasterIdLst>
  <p:sldIdLst>
    <p:sldId id="791" r:id="rId2"/>
    <p:sldId id="993" r:id="rId3"/>
    <p:sldId id="819" r:id="rId4"/>
    <p:sldId id="515" r:id="rId5"/>
    <p:sldId id="514" r:id="rId6"/>
    <p:sldId id="434" r:id="rId7"/>
    <p:sldId id="1277" r:id="rId8"/>
    <p:sldId id="831" r:id="rId9"/>
    <p:sldId id="1251" r:id="rId10"/>
    <p:sldId id="535" r:id="rId11"/>
    <p:sldId id="537" r:id="rId12"/>
    <p:sldId id="1253" r:id="rId13"/>
    <p:sldId id="1290" r:id="rId14"/>
    <p:sldId id="1304" r:id="rId15"/>
    <p:sldId id="1272" r:id="rId16"/>
    <p:sldId id="557" r:id="rId17"/>
    <p:sldId id="1274" r:id="rId18"/>
    <p:sldId id="1307" r:id="rId19"/>
    <p:sldId id="1334" r:id="rId20"/>
    <p:sldId id="257" r:id="rId21"/>
    <p:sldId id="258" r:id="rId22"/>
    <p:sldId id="1335" r:id="rId23"/>
    <p:sldId id="1273" r:id="rId24"/>
    <p:sldId id="1336" r:id="rId25"/>
  </p:sldIdLst>
  <p:sldSz cx="9906000" cy="6858000" type="A4"/>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FFFFCC"/>
    <a:srgbClr val="FFCCFF"/>
    <a:srgbClr val="CCFFFF"/>
    <a:srgbClr val="FF9999"/>
    <a:srgbClr val="99FF99"/>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46" autoAdjust="0"/>
    <p:restoredTop sz="99267" autoAdjust="0"/>
  </p:normalViewPr>
  <p:slideViewPr>
    <p:cSldViewPr snapToGrid="0" showGuides="1">
      <p:cViewPr varScale="1">
        <p:scale>
          <a:sx n="85" d="100"/>
          <a:sy n="85" d="100"/>
        </p:scale>
        <p:origin x="846" y="84"/>
      </p:cViewPr>
      <p:guideLst>
        <p:guide orient="horz" pos="2160"/>
        <p:guide pos="3120"/>
      </p:guideLst>
    </p:cSldViewPr>
  </p:slideViewPr>
  <p:outlineViewPr>
    <p:cViewPr>
      <p:scale>
        <a:sx n="33" d="100"/>
        <a:sy n="33" d="100"/>
      </p:scale>
      <p:origin x="0" y="4458"/>
    </p:cViewPr>
  </p:outlineViewPr>
  <p:notesTextViewPr>
    <p:cViewPr>
      <p:scale>
        <a:sx n="100" d="100"/>
        <a:sy n="100" d="100"/>
      </p:scale>
      <p:origin x="0" y="0"/>
    </p:cViewPr>
  </p:notesTextViewPr>
  <p:sorterViewPr>
    <p:cViewPr>
      <p:scale>
        <a:sx n="66" d="100"/>
        <a:sy n="66" d="100"/>
      </p:scale>
      <p:origin x="0" y="0"/>
    </p:cViewPr>
  </p:sorter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sz="1400"/>
            </a:pPr>
            <a:r>
              <a:rPr lang="ja-JP" sz="1400"/>
              <a:t>新技術活用状況</a:t>
            </a:r>
            <a:r>
              <a:rPr lang="en-US" sz="1400"/>
              <a:t>(</a:t>
            </a:r>
            <a:r>
              <a:rPr lang="ja-JP" sz="1400"/>
              <a:t>年度別</a:t>
            </a:r>
            <a:r>
              <a:rPr lang="en-US" sz="1400"/>
              <a:t>)</a:t>
            </a:r>
          </a:p>
        </c:rich>
      </c:tx>
      <c:layout>
        <c:manualLayout>
          <c:xMode val="edge"/>
          <c:yMode val="edge"/>
          <c:x val="0.34310150398873368"/>
          <c:y val="0.94356713756341271"/>
        </c:manualLayout>
      </c:layout>
      <c:overlay val="0"/>
      <c:spPr>
        <a:noFill/>
        <a:ln w="25400">
          <a:noFill/>
        </a:ln>
      </c:spPr>
    </c:title>
    <c:autoTitleDeleted val="0"/>
    <c:plotArea>
      <c:layout>
        <c:manualLayout>
          <c:layoutTarget val="inner"/>
          <c:xMode val="edge"/>
          <c:yMode val="edge"/>
          <c:x val="0.16698165630100162"/>
          <c:y val="2.4590216086756198E-2"/>
          <c:w val="0.70527132450340269"/>
          <c:h val="0.86453184568637065"/>
        </c:manualLayout>
      </c:layout>
      <c:barChart>
        <c:barDir val="col"/>
        <c:grouping val="clustered"/>
        <c:varyColors val="0"/>
        <c:ser>
          <c:idx val="1"/>
          <c:order val="0"/>
          <c:tx>
            <c:strRef>
              <c:f>赤青!$B$4</c:f>
              <c:strCache>
                <c:ptCount val="1"/>
                <c:pt idx="0">
                  <c:v>新技術活用工事件数（件）</c:v>
                </c:pt>
              </c:strCache>
            </c:strRef>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698B-476B-A8BB-053ADB70672C}"/>
                </c:ext>
              </c:extLst>
            </c:dLbl>
            <c:dLbl>
              <c:idx val="1"/>
              <c:delete val="1"/>
              <c:extLst>
                <c:ext xmlns:c15="http://schemas.microsoft.com/office/drawing/2012/chart" uri="{CE6537A1-D6FC-4f65-9D91-7224C49458BB}"/>
                <c:ext xmlns:c16="http://schemas.microsoft.com/office/drawing/2014/chart" uri="{C3380CC4-5D6E-409C-BE32-E72D297353CC}">
                  <c16:uniqueId val="{00000001-698B-476B-A8BB-053ADB70672C}"/>
                </c:ext>
              </c:extLst>
            </c:dLbl>
            <c:dLbl>
              <c:idx val="2"/>
              <c:delete val="1"/>
              <c:extLst>
                <c:ext xmlns:c15="http://schemas.microsoft.com/office/drawing/2012/chart" uri="{CE6537A1-D6FC-4f65-9D91-7224C49458BB}"/>
                <c:ext xmlns:c16="http://schemas.microsoft.com/office/drawing/2014/chart" uri="{C3380CC4-5D6E-409C-BE32-E72D297353CC}">
                  <c16:uniqueId val="{00000002-698B-476B-A8BB-053ADB70672C}"/>
                </c:ext>
              </c:extLst>
            </c:dLbl>
            <c:dLbl>
              <c:idx val="3"/>
              <c:delete val="1"/>
              <c:extLst>
                <c:ext xmlns:c15="http://schemas.microsoft.com/office/drawing/2012/chart" uri="{CE6537A1-D6FC-4f65-9D91-7224C49458BB}"/>
                <c:ext xmlns:c16="http://schemas.microsoft.com/office/drawing/2014/chart" uri="{C3380CC4-5D6E-409C-BE32-E72D297353CC}">
                  <c16:uniqueId val="{00000003-698B-476B-A8BB-053ADB70672C}"/>
                </c:ext>
              </c:extLst>
            </c:dLbl>
            <c:dLbl>
              <c:idx val="4"/>
              <c:delete val="1"/>
              <c:extLst>
                <c:ext xmlns:c15="http://schemas.microsoft.com/office/drawing/2012/chart" uri="{CE6537A1-D6FC-4f65-9D91-7224C49458BB}"/>
                <c:ext xmlns:c16="http://schemas.microsoft.com/office/drawing/2014/chart" uri="{C3380CC4-5D6E-409C-BE32-E72D297353CC}">
                  <c16:uniqueId val="{00000004-698B-476B-A8BB-053ADB70672C}"/>
                </c:ext>
              </c:extLst>
            </c:dLbl>
            <c:dLbl>
              <c:idx val="5"/>
              <c:delete val="1"/>
              <c:extLst>
                <c:ext xmlns:c15="http://schemas.microsoft.com/office/drawing/2012/chart" uri="{CE6537A1-D6FC-4f65-9D91-7224C49458BB}"/>
                <c:ext xmlns:c16="http://schemas.microsoft.com/office/drawing/2014/chart" uri="{C3380CC4-5D6E-409C-BE32-E72D297353CC}">
                  <c16:uniqueId val="{00000005-698B-476B-A8BB-053ADB70672C}"/>
                </c:ext>
              </c:extLst>
            </c:dLbl>
            <c:dLbl>
              <c:idx val="6"/>
              <c:delete val="1"/>
              <c:extLst>
                <c:ext xmlns:c15="http://schemas.microsoft.com/office/drawing/2012/chart" uri="{CE6537A1-D6FC-4f65-9D91-7224C49458BB}"/>
                <c:ext xmlns:c16="http://schemas.microsoft.com/office/drawing/2014/chart" uri="{C3380CC4-5D6E-409C-BE32-E72D297353CC}">
                  <c16:uniqueId val="{00000006-698B-476B-A8BB-053ADB70672C}"/>
                </c:ext>
              </c:extLst>
            </c:dLbl>
            <c:spPr>
              <a:noFill/>
              <a:ln w="25400">
                <a:noFill/>
              </a:ln>
            </c:spPr>
            <c:txPr>
              <a:bodyPr/>
              <a:lstStyle/>
              <a:p>
                <a:pPr>
                  <a:defRPr sz="1400" b="1">
                    <a:solidFill>
                      <a:srgbClr val="FF0000"/>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赤青!$C$2:$L$2</c:f>
              <c:strCache>
                <c:ptCount val="10"/>
                <c:pt idx="0">
                  <c:v>H22</c:v>
                </c:pt>
                <c:pt idx="1">
                  <c:v>H23</c:v>
                </c:pt>
                <c:pt idx="2">
                  <c:v>H24</c:v>
                </c:pt>
                <c:pt idx="3">
                  <c:v>H25</c:v>
                </c:pt>
                <c:pt idx="4">
                  <c:v>H26</c:v>
                </c:pt>
                <c:pt idx="5">
                  <c:v>H27</c:v>
                </c:pt>
                <c:pt idx="6">
                  <c:v>H28</c:v>
                </c:pt>
                <c:pt idx="7">
                  <c:v>Ｈ29</c:v>
                </c:pt>
                <c:pt idx="8">
                  <c:v>Ｈ30</c:v>
                </c:pt>
                <c:pt idx="9">
                  <c:v>R1</c:v>
                </c:pt>
              </c:strCache>
            </c:strRef>
          </c:cat>
          <c:val>
            <c:numRef>
              <c:f>赤青!$C$4:$L$4</c:f>
              <c:numCache>
                <c:formatCode>#,##0_);[Red]\(#,##0\)</c:formatCode>
                <c:ptCount val="10"/>
                <c:pt idx="0">
                  <c:v>690</c:v>
                </c:pt>
                <c:pt idx="1">
                  <c:v>764</c:v>
                </c:pt>
                <c:pt idx="2">
                  <c:v>790</c:v>
                </c:pt>
                <c:pt idx="3">
                  <c:v>972</c:v>
                </c:pt>
                <c:pt idx="4">
                  <c:v>785</c:v>
                </c:pt>
                <c:pt idx="5">
                  <c:v>659</c:v>
                </c:pt>
                <c:pt idx="6">
                  <c:v>887</c:v>
                </c:pt>
                <c:pt idx="7">
                  <c:v>823</c:v>
                </c:pt>
                <c:pt idx="8">
                  <c:v>815</c:v>
                </c:pt>
                <c:pt idx="9">
                  <c:v>842</c:v>
                </c:pt>
              </c:numCache>
            </c:numRef>
          </c:val>
          <c:extLst>
            <c:ext xmlns:c16="http://schemas.microsoft.com/office/drawing/2014/chart" uri="{C3380CC4-5D6E-409C-BE32-E72D297353CC}">
              <c16:uniqueId val="{00000007-698B-476B-A8BB-053ADB70672C}"/>
            </c:ext>
          </c:extLst>
        </c:ser>
        <c:ser>
          <c:idx val="0"/>
          <c:order val="1"/>
          <c:tx>
            <c:strRef>
              <c:f>赤青!$B$5</c:f>
              <c:strCache>
                <c:ptCount val="1"/>
                <c:pt idx="0">
                  <c:v>活用技術件数（件）</c:v>
                </c:pt>
              </c:strCache>
            </c:strRef>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8-698B-476B-A8BB-053ADB70672C}"/>
                </c:ext>
              </c:extLst>
            </c:dLbl>
            <c:dLbl>
              <c:idx val="1"/>
              <c:delete val="1"/>
              <c:extLst>
                <c:ext xmlns:c15="http://schemas.microsoft.com/office/drawing/2012/chart" uri="{CE6537A1-D6FC-4f65-9D91-7224C49458BB}"/>
                <c:ext xmlns:c16="http://schemas.microsoft.com/office/drawing/2014/chart" uri="{C3380CC4-5D6E-409C-BE32-E72D297353CC}">
                  <c16:uniqueId val="{00000009-698B-476B-A8BB-053ADB70672C}"/>
                </c:ext>
              </c:extLst>
            </c:dLbl>
            <c:dLbl>
              <c:idx val="2"/>
              <c:delete val="1"/>
              <c:extLst>
                <c:ext xmlns:c15="http://schemas.microsoft.com/office/drawing/2012/chart" uri="{CE6537A1-D6FC-4f65-9D91-7224C49458BB}"/>
                <c:ext xmlns:c16="http://schemas.microsoft.com/office/drawing/2014/chart" uri="{C3380CC4-5D6E-409C-BE32-E72D297353CC}">
                  <c16:uniqueId val="{0000000A-698B-476B-A8BB-053ADB70672C}"/>
                </c:ext>
              </c:extLst>
            </c:dLbl>
            <c:dLbl>
              <c:idx val="3"/>
              <c:delete val="1"/>
              <c:extLst>
                <c:ext xmlns:c15="http://schemas.microsoft.com/office/drawing/2012/chart" uri="{CE6537A1-D6FC-4f65-9D91-7224C49458BB}"/>
                <c:ext xmlns:c16="http://schemas.microsoft.com/office/drawing/2014/chart" uri="{C3380CC4-5D6E-409C-BE32-E72D297353CC}">
                  <c16:uniqueId val="{0000000B-698B-476B-A8BB-053ADB70672C}"/>
                </c:ext>
              </c:extLst>
            </c:dLbl>
            <c:dLbl>
              <c:idx val="4"/>
              <c:delete val="1"/>
              <c:extLst>
                <c:ext xmlns:c15="http://schemas.microsoft.com/office/drawing/2012/chart" uri="{CE6537A1-D6FC-4f65-9D91-7224C49458BB}"/>
                <c:ext xmlns:c16="http://schemas.microsoft.com/office/drawing/2014/chart" uri="{C3380CC4-5D6E-409C-BE32-E72D297353CC}">
                  <c16:uniqueId val="{0000000C-698B-476B-A8BB-053ADB70672C}"/>
                </c:ext>
              </c:extLst>
            </c:dLbl>
            <c:dLbl>
              <c:idx val="5"/>
              <c:delete val="1"/>
              <c:extLst>
                <c:ext xmlns:c15="http://schemas.microsoft.com/office/drawing/2012/chart" uri="{CE6537A1-D6FC-4f65-9D91-7224C49458BB}"/>
                <c:ext xmlns:c16="http://schemas.microsoft.com/office/drawing/2014/chart" uri="{C3380CC4-5D6E-409C-BE32-E72D297353CC}">
                  <c16:uniqueId val="{0000000D-698B-476B-A8BB-053ADB70672C}"/>
                </c:ext>
              </c:extLst>
            </c:dLbl>
            <c:dLbl>
              <c:idx val="6"/>
              <c:delete val="1"/>
              <c:extLst>
                <c:ext xmlns:c15="http://schemas.microsoft.com/office/drawing/2012/chart" uri="{CE6537A1-D6FC-4f65-9D91-7224C49458BB}"/>
                <c:ext xmlns:c16="http://schemas.microsoft.com/office/drawing/2014/chart" uri="{C3380CC4-5D6E-409C-BE32-E72D297353CC}">
                  <c16:uniqueId val="{0000000E-698B-476B-A8BB-053ADB70672C}"/>
                </c:ext>
              </c:extLst>
            </c:dLbl>
            <c:dLbl>
              <c:idx val="7"/>
              <c:layout>
                <c:manualLayout>
                  <c:x val="1.3006813639735045E-2"/>
                  <c:y val="1.21679400765117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98B-476B-A8BB-053ADB70672C}"/>
                </c:ext>
              </c:extLst>
            </c:dLbl>
            <c:dLbl>
              <c:idx val="8"/>
              <c:layout>
                <c:manualLayout>
                  <c:x val="-1.7991264418515391E-3"/>
                  <c:y val="1.46198424619468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98B-476B-A8BB-053ADB70672C}"/>
                </c:ext>
              </c:extLst>
            </c:dLbl>
            <c:dLbl>
              <c:idx val="9"/>
              <c:layout>
                <c:manualLayout>
                  <c:x val="-1.8928862269234476E-3"/>
                  <c:y val="2.20918621261247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98B-476B-A8BB-053ADB70672C}"/>
                </c:ext>
              </c:extLst>
            </c:dLbl>
            <c:dLbl>
              <c:idx val="10"/>
              <c:layout>
                <c:manualLayout>
                  <c:x val="0"/>
                  <c:y val="-1.85654992600601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98B-476B-A8BB-053ADB70672C}"/>
                </c:ext>
              </c:extLst>
            </c:dLbl>
            <c:spPr>
              <a:noFill/>
              <a:ln w="25400">
                <a:noFill/>
              </a:ln>
            </c:spPr>
            <c:txPr>
              <a:bodyPr/>
              <a:lstStyle/>
              <a:p>
                <a:pPr>
                  <a:defRPr sz="1400" b="1">
                    <a:solidFill>
                      <a:srgbClr val="0070C0"/>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赤青!$C$2:$L$2</c:f>
              <c:strCache>
                <c:ptCount val="10"/>
                <c:pt idx="0">
                  <c:v>H22</c:v>
                </c:pt>
                <c:pt idx="1">
                  <c:v>H23</c:v>
                </c:pt>
                <c:pt idx="2">
                  <c:v>H24</c:v>
                </c:pt>
                <c:pt idx="3">
                  <c:v>H25</c:v>
                </c:pt>
                <c:pt idx="4">
                  <c:v>H26</c:v>
                </c:pt>
                <c:pt idx="5">
                  <c:v>H27</c:v>
                </c:pt>
                <c:pt idx="6">
                  <c:v>H28</c:v>
                </c:pt>
                <c:pt idx="7">
                  <c:v>Ｈ29</c:v>
                </c:pt>
                <c:pt idx="8">
                  <c:v>Ｈ30</c:v>
                </c:pt>
                <c:pt idx="9">
                  <c:v>R1</c:v>
                </c:pt>
              </c:strCache>
            </c:strRef>
          </c:cat>
          <c:val>
            <c:numRef>
              <c:f>赤青!$C$5:$L$5</c:f>
              <c:numCache>
                <c:formatCode>#,##0_);[Red]\(#,##0\)</c:formatCode>
                <c:ptCount val="10"/>
                <c:pt idx="0">
                  <c:v>1677</c:v>
                </c:pt>
                <c:pt idx="1">
                  <c:v>2240</c:v>
                </c:pt>
                <c:pt idx="2">
                  <c:v>2433</c:v>
                </c:pt>
                <c:pt idx="3">
                  <c:v>2792</c:v>
                </c:pt>
                <c:pt idx="4">
                  <c:v>2627</c:v>
                </c:pt>
                <c:pt idx="5">
                  <c:v>2172</c:v>
                </c:pt>
                <c:pt idx="6">
                  <c:v>3233</c:v>
                </c:pt>
                <c:pt idx="7">
                  <c:v>2872</c:v>
                </c:pt>
                <c:pt idx="8">
                  <c:v>2603</c:v>
                </c:pt>
                <c:pt idx="9">
                  <c:v>2525</c:v>
                </c:pt>
              </c:numCache>
            </c:numRef>
          </c:val>
          <c:extLst>
            <c:ext xmlns:c16="http://schemas.microsoft.com/office/drawing/2014/chart" uri="{C3380CC4-5D6E-409C-BE32-E72D297353CC}">
              <c16:uniqueId val="{00000013-698B-476B-A8BB-053ADB70672C}"/>
            </c:ext>
          </c:extLst>
        </c:ser>
        <c:dLbls>
          <c:showLegendKey val="0"/>
          <c:showVal val="0"/>
          <c:showCatName val="0"/>
          <c:showSerName val="0"/>
          <c:showPercent val="0"/>
          <c:showBubbleSize val="0"/>
        </c:dLbls>
        <c:gapWidth val="150"/>
        <c:axId val="164115584"/>
        <c:axId val="164117120"/>
      </c:barChart>
      <c:lineChart>
        <c:grouping val="standard"/>
        <c:varyColors val="0"/>
        <c:ser>
          <c:idx val="2"/>
          <c:order val="2"/>
          <c:tx>
            <c:strRef>
              <c:f>赤青!$B$6</c:f>
              <c:strCache>
                <c:ptCount val="1"/>
                <c:pt idx="0">
                  <c:v>新技術活用率（％）</c:v>
                </c:pt>
              </c:strCache>
            </c:strRef>
          </c:tx>
          <c:dPt>
            <c:idx val="9"/>
            <c:bubble3D val="0"/>
            <c:spPr>
              <a:ln>
                <a:solidFill>
                  <a:srgbClr val="99CC00"/>
                </a:solidFill>
              </a:ln>
            </c:spPr>
            <c:extLst>
              <c:ext xmlns:c16="http://schemas.microsoft.com/office/drawing/2014/chart" uri="{C3380CC4-5D6E-409C-BE32-E72D297353CC}">
                <c16:uniqueId val="{00000015-698B-476B-A8BB-053ADB70672C}"/>
              </c:ext>
            </c:extLst>
          </c:dPt>
          <c:dLbls>
            <c:dLbl>
              <c:idx val="0"/>
              <c:delete val="1"/>
              <c:extLst>
                <c:ext xmlns:c15="http://schemas.microsoft.com/office/drawing/2012/chart" uri="{CE6537A1-D6FC-4f65-9D91-7224C49458BB}"/>
                <c:ext xmlns:c16="http://schemas.microsoft.com/office/drawing/2014/chart" uri="{C3380CC4-5D6E-409C-BE32-E72D297353CC}">
                  <c16:uniqueId val="{00000016-698B-476B-A8BB-053ADB70672C}"/>
                </c:ext>
              </c:extLst>
            </c:dLbl>
            <c:dLbl>
              <c:idx val="1"/>
              <c:delete val="1"/>
              <c:extLst>
                <c:ext xmlns:c15="http://schemas.microsoft.com/office/drawing/2012/chart" uri="{CE6537A1-D6FC-4f65-9D91-7224C49458BB}"/>
                <c:ext xmlns:c16="http://schemas.microsoft.com/office/drawing/2014/chart" uri="{C3380CC4-5D6E-409C-BE32-E72D297353CC}">
                  <c16:uniqueId val="{00000017-698B-476B-A8BB-053ADB70672C}"/>
                </c:ext>
              </c:extLst>
            </c:dLbl>
            <c:dLbl>
              <c:idx val="2"/>
              <c:delete val="1"/>
              <c:extLst>
                <c:ext xmlns:c15="http://schemas.microsoft.com/office/drawing/2012/chart" uri="{CE6537A1-D6FC-4f65-9D91-7224C49458BB}"/>
                <c:ext xmlns:c16="http://schemas.microsoft.com/office/drawing/2014/chart" uri="{C3380CC4-5D6E-409C-BE32-E72D297353CC}">
                  <c16:uniqueId val="{00000018-698B-476B-A8BB-053ADB70672C}"/>
                </c:ext>
              </c:extLst>
            </c:dLbl>
            <c:dLbl>
              <c:idx val="3"/>
              <c:delete val="1"/>
              <c:extLst>
                <c:ext xmlns:c15="http://schemas.microsoft.com/office/drawing/2012/chart" uri="{CE6537A1-D6FC-4f65-9D91-7224C49458BB}"/>
                <c:ext xmlns:c16="http://schemas.microsoft.com/office/drawing/2014/chart" uri="{C3380CC4-5D6E-409C-BE32-E72D297353CC}">
                  <c16:uniqueId val="{00000019-698B-476B-A8BB-053ADB70672C}"/>
                </c:ext>
              </c:extLst>
            </c:dLbl>
            <c:dLbl>
              <c:idx val="4"/>
              <c:delete val="1"/>
              <c:extLst>
                <c:ext xmlns:c15="http://schemas.microsoft.com/office/drawing/2012/chart" uri="{CE6537A1-D6FC-4f65-9D91-7224C49458BB}"/>
                <c:ext xmlns:c16="http://schemas.microsoft.com/office/drawing/2014/chart" uri="{C3380CC4-5D6E-409C-BE32-E72D297353CC}">
                  <c16:uniqueId val="{0000001A-698B-476B-A8BB-053ADB70672C}"/>
                </c:ext>
              </c:extLst>
            </c:dLbl>
            <c:dLbl>
              <c:idx val="5"/>
              <c:delete val="1"/>
              <c:extLst>
                <c:ext xmlns:c15="http://schemas.microsoft.com/office/drawing/2012/chart" uri="{CE6537A1-D6FC-4f65-9D91-7224C49458BB}"/>
                <c:ext xmlns:c16="http://schemas.microsoft.com/office/drawing/2014/chart" uri="{C3380CC4-5D6E-409C-BE32-E72D297353CC}">
                  <c16:uniqueId val="{0000001B-698B-476B-A8BB-053ADB70672C}"/>
                </c:ext>
              </c:extLst>
            </c:dLbl>
            <c:dLbl>
              <c:idx val="6"/>
              <c:delete val="1"/>
              <c:extLst>
                <c:ext xmlns:c15="http://schemas.microsoft.com/office/drawing/2012/chart" uri="{CE6537A1-D6FC-4f65-9D91-7224C49458BB}"/>
                <c:ext xmlns:c16="http://schemas.microsoft.com/office/drawing/2014/chart" uri="{C3380CC4-5D6E-409C-BE32-E72D297353CC}">
                  <c16:uniqueId val="{0000001C-698B-476B-A8BB-053ADB70672C}"/>
                </c:ext>
              </c:extLst>
            </c:dLbl>
            <c:dLbl>
              <c:idx val="7"/>
              <c:layout>
                <c:manualLayout>
                  <c:x val="-5.5300189544152514E-2"/>
                  <c:y val="4.8713282163266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698B-476B-A8BB-053ADB70672C}"/>
                </c:ext>
              </c:extLst>
            </c:dLbl>
            <c:dLbl>
              <c:idx val="8"/>
              <c:layout>
                <c:manualLayout>
                  <c:x val="-2.9826619090946711E-2"/>
                  <c:y val="-3.20730590306175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698B-476B-A8BB-053ADB70672C}"/>
                </c:ext>
              </c:extLst>
            </c:dLbl>
            <c:dLbl>
              <c:idx val="9"/>
              <c:layout>
                <c:manualLayout>
                  <c:x val="-2.9390056234249281E-2"/>
                  <c:y val="-3.25628238337788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98B-476B-A8BB-053ADB70672C}"/>
                </c:ext>
              </c:extLst>
            </c:dLbl>
            <c:dLbl>
              <c:idx val="10"/>
              <c:layout>
                <c:manualLayout>
                  <c:x val="-4.211385647275262E-2"/>
                  <c:y val="-2.69247493259229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698B-476B-A8BB-053ADB70672C}"/>
                </c:ext>
              </c:extLst>
            </c:dLbl>
            <c:spPr>
              <a:noFill/>
              <a:ln w="25400">
                <a:noFill/>
              </a:ln>
            </c:spPr>
            <c:txPr>
              <a:bodyPr/>
              <a:lstStyle/>
              <a:p>
                <a:pPr>
                  <a:defRPr sz="1400" b="1">
                    <a:solidFill>
                      <a:srgbClr val="99CC00"/>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赤青!$C$2:$L$2</c:f>
              <c:strCache>
                <c:ptCount val="10"/>
                <c:pt idx="0">
                  <c:v>H22</c:v>
                </c:pt>
                <c:pt idx="1">
                  <c:v>H23</c:v>
                </c:pt>
                <c:pt idx="2">
                  <c:v>H24</c:v>
                </c:pt>
                <c:pt idx="3">
                  <c:v>H25</c:v>
                </c:pt>
                <c:pt idx="4">
                  <c:v>H26</c:v>
                </c:pt>
                <c:pt idx="5">
                  <c:v>H27</c:v>
                </c:pt>
                <c:pt idx="6">
                  <c:v>H28</c:v>
                </c:pt>
                <c:pt idx="7">
                  <c:v>Ｈ29</c:v>
                </c:pt>
                <c:pt idx="8">
                  <c:v>Ｈ30</c:v>
                </c:pt>
                <c:pt idx="9">
                  <c:v>R1</c:v>
                </c:pt>
              </c:strCache>
            </c:strRef>
          </c:cat>
          <c:val>
            <c:numRef>
              <c:f>赤青!$C$6:$L$6</c:f>
              <c:numCache>
                <c:formatCode>0.0_ </c:formatCode>
                <c:ptCount val="10"/>
                <c:pt idx="0" formatCode="General">
                  <c:v>36.069001568217438</c:v>
                </c:pt>
                <c:pt idx="1">
                  <c:v>42.070484581497773</c:v>
                </c:pt>
                <c:pt idx="2">
                  <c:v>40.28556858745538</c:v>
                </c:pt>
                <c:pt idx="3">
                  <c:v>46.462715105162523</c:v>
                </c:pt>
                <c:pt idx="4">
                  <c:v>50.127713920817385</c:v>
                </c:pt>
                <c:pt idx="5">
                  <c:v>48.384728340675473</c:v>
                </c:pt>
                <c:pt idx="6">
                  <c:v>50.056433408577881</c:v>
                </c:pt>
                <c:pt idx="7">
                  <c:v>54.793608521970725</c:v>
                </c:pt>
                <c:pt idx="8">
                  <c:v>56.323427781617113</c:v>
                </c:pt>
                <c:pt idx="9">
                  <c:v>54</c:v>
                </c:pt>
              </c:numCache>
            </c:numRef>
          </c:val>
          <c:smooth val="0"/>
          <c:extLst>
            <c:ext xmlns:c16="http://schemas.microsoft.com/office/drawing/2014/chart" uri="{C3380CC4-5D6E-409C-BE32-E72D297353CC}">
              <c16:uniqueId val="{00000020-698B-476B-A8BB-053ADB70672C}"/>
            </c:ext>
          </c:extLst>
        </c:ser>
        <c:dLbls>
          <c:showLegendKey val="0"/>
          <c:showVal val="0"/>
          <c:showCatName val="0"/>
          <c:showSerName val="0"/>
          <c:showPercent val="0"/>
          <c:showBubbleSize val="0"/>
        </c:dLbls>
        <c:marker val="1"/>
        <c:smooth val="0"/>
        <c:axId val="164152064"/>
        <c:axId val="164153600"/>
      </c:lineChart>
      <c:catAx>
        <c:axId val="164115584"/>
        <c:scaling>
          <c:orientation val="minMax"/>
        </c:scaling>
        <c:delete val="0"/>
        <c:axPos val="b"/>
        <c:numFmt formatCode="General" sourceLinked="1"/>
        <c:majorTickMark val="in"/>
        <c:minorTickMark val="none"/>
        <c:tickLblPos val="nextTo"/>
        <c:spPr>
          <a:ln>
            <a:solidFill>
              <a:schemeClr val="tx1"/>
            </a:solidFill>
          </a:ln>
        </c:spPr>
        <c:txPr>
          <a:bodyPr rot="0" vert="horz"/>
          <a:lstStyle/>
          <a:p>
            <a:pPr>
              <a:defRPr sz="1400"/>
            </a:pPr>
            <a:endParaRPr lang="ja-JP"/>
          </a:p>
        </c:txPr>
        <c:crossAx val="164117120"/>
        <c:crosses val="autoZero"/>
        <c:auto val="0"/>
        <c:lblAlgn val="ctr"/>
        <c:lblOffset val="100"/>
        <c:tickLblSkip val="1"/>
        <c:tickMarkSkip val="1"/>
        <c:noMultiLvlLbl val="0"/>
      </c:catAx>
      <c:valAx>
        <c:axId val="164117120"/>
        <c:scaling>
          <c:orientation val="minMax"/>
        </c:scaling>
        <c:delete val="0"/>
        <c:axPos val="l"/>
        <c:majorGridlines>
          <c:spPr>
            <a:ln>
              <a:solidFill>
                <a:schemeClr val="tx1">
                  <a:tint val="75000"/>
                  <a:shade val="95000"/>
                  <a:satMod val="105000"/>
                  <a:alpha val="44000"/>
                </a:schemeClr>
              </a:solidFill>
              <a:prstDash val="sysDot"/>
            </a:ln>
          </c:spPr>
        </c:majorGridlines>
        <c:title>
          <c:tx>
            <c:rich>
              <a:bodyPr rot="0" vert="wordArtVertRtl"/>
              <a:lstStyle/>
              <a:p>
                <a:pPr algn="ctr">
                  <a:defRPr sz="1400"/>
                </a:pPr>
                <a:r>
                  <a:rPr lang="ja-JP" sz="1400"/>
                  <a:t>新技術活用件数</a:t>
                </a:r>
                <a:r>
                  <a:rPr lang="en-US" sz="1400"/>
                  <a:t>(</a:t>
                </a:r>
                <a:r>
                  <a:rPr lang="ja-JP" sz="1400"/>
                  <a:t>件</a:t>
                </a:r>
                <a:r>
                  <a:rPr lang="en-US" sz="1400"/>
                  <a:t>)</a:t>
                </a:r>
              </a:p>
            </c:rich>
          </c:tx>
          <c:layout>
            <c:manualLayout>
              <c:xMode val="edge"/>
              <c:yMode val="edge"/>
              <c:x val="5.3197375748137259E-3"/>
              <c:y val="0.32998000434500868"/>
            </c:manualLayout>
          </c:layout>
          <c:overlay val="0"/>
          <c:spPr>
            <a:noFill/>
            <a:ln w="25400">
              <a:noFill/>
            </a:ln>
          </c:spPr>
        </c:title>
        <c:numFmt formatCode="#,##0_);[Red]\(#,##0\)" sourceLinked="1"/>
        <c:majorTickMark val="in"/>
        <c:minorTickMark val="none"/>
        <c:tickLblPos val="nextTo"/>
        <c:spPr>
          <a:ln>
            <a:solidFill>
              <a:schemeClr val="tx1"/>
            </a:solidFill>
          </a:ln>
        </c:spPr>
        <c:txPr>
          <a:bodyPr rot="0" vert="horz"/>
          <a:lstStyle/>
          <a:p>
            <a:pPr>
              <a:defRPr sz="1400">
                <a:solidFill>
                  <a:schemeClr val="tx1"/>
                </a:solidFill>
              </a:defRPr>
            </a:pPr>
            <a:endParaRPr lang="ja-JP"/>
          </a:p>
        </c:txPr>
        <c:crossAx val="164115584"/>
        <c:crosses val="autoZero"/>
        <c:crossBetween val="between"/>
      </c:valAx>
      <c:catAx>
        <c:axId val="164152064"/>
        <c:scaling>
          <c:orientation val="minMax"/>
        </c:scaling>
        <c:delete val="1"/>
        <c:axPos val="b"/>
        <c:numFmt formatCode="General" sourceLinked="1"/>
        <c:majorTickMark val="out"/>
        <c:minorTickMark val="none"/>
        <c:tickLblPos val="none"/>
        <c:crossAx val="164153600"/>
        <c:crosses val="autoZero"/>
        <c:auto val="0"/>
        <c:lblAlgn val="ctr"/>
        <c:lblOffset val="100"/>
        <c:noMultiLvlLbl val="0"/>
      </c:catAx>
      <c:valAx>
        <c:axId val="164153600"/>
        <c:scaling>
          <c:orientation val="minMax"/>
          <c:max val="70"/>
        </c:scaling>
        <c:delete val="0"/>
        <c:axPos val="r"/>
        <c:title>
          <c:tx>
            <c:rich>
              <a:bodyPr rot="0" vert="wordArtVertRtl"/>
              <a:lstStyle/>
              <a:p>
                <a:pPr algn="ctr">
                  <a:defRPr sz="1400"/>
                </a:pPr>
                <a:r>
                  <a:rPr lang="ja-JP" sz="1400"/>
                  <a:t>新技術活用率</a:t>
                </a:r>
                <a:r>
                  <a:rPr lang="en-US" sz="1400"/>
                  <a:t>(%)</a:t>
                </a:r>
              </a:p>
            </c:rich>
          </c:tx>
          <c:layout>
            <c:manualLayout>
              <c:xMode val="edge"/>
              <c:yMode val="edge"/>
              <c:x val="0.94563441390256375"/>
              <c:y val="0.35010059478748345"/>
            </c:manualLayout>
          </c:layout>
          <c:overlay val="0"/>
          <c:spPr>
            <a:noFill/>
            <a:ln w="25400">
              <a:noFill/>
            </a:ln>
          </c:spPr>
        </c:title>
        <c:numFmt formatCode="0_ " sourceLinked="0"/>
        <c:majorTickMark val="in"/>
        <c:minorTickMark val="none"/>
        <c:tickLblPos val="nextTo"/>
        <c:txPr>
          <a:bodyPr rot="0" vert="horz"/>
          <a:lstStyle/>
          <a:p>
            <a:pPr>
              <a:defRPr sz="1400">
                <a:solidFill>
                  <a:schemeClr val="tx1"/>
                </a:solidFill>
              </a:defRPr>
            </a:pPr>
            <a:endParaRPr lang="ja-JP"/>
          </a:p>
        </c:txPr>
        <c:crossAx val="164152064"/>
        <c:crosses val="max"/>
        <c:crossBetween val="between"/>
      </c:valAx>
      <c:spPr>
        <a:noFill/>
        <a:ln>
          <a:solidFill>
            <a:schemeClr val="tx1"/>
          </a:solidFill>
        </a:ln>
      </c:spPr>
    </c:plotArea>
    <c:legend>
      <c:legendPos val="l"/>
      <c:layout>
        <c:manualLayout>
          <c:xMode val="edge"/>
          <c:yMode val="edge"/>
          <c:x val="0.17402582685820442"/>
          <c:y val="4.3935384225349344E-2"/>
          <c:w val="0.3671501854539248"/>
          <c:h val="0.13932452126576575"/>
        </c:manualLayout>
      </c:layout>
      <c:overlay val="1"/>
      <c:txPr>
        <a:bodyPr/>
        <a:lstStyle/>
        <a:p>
          <a:pPr>
            <a:defRPr sz="1050"/>
          </a:pPr>
          <a:endParaRPr lang="ja-JP"/>
        </a:p>
      </c:txPr>
    </c:legend>
    <c:plotVisOnly val="1"/>
    <c:dispBlanksAs val="gap"/>
    <c:showDLblsOverMax val="0"/>
  </c:chart>
  <c:spPr>
    <a:solidFill>
      <a:schemeClr val="bg1"/>
    </a:solidFill>
    <a:ln w="9525">
      <a:noFill/>
    </a:ln>
  </c:spPr>
  <c:txPr>
    <a:bodyPr/>
    <a:lstStyle/>
    <a:p>
      <a:pPr>
        <a:defRPr sz="160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969610969919424"/>
          <c:y val="3.9793977365732515E-2"/>
          <c:w val="0.81756816303392443"/>
          <c:h val="0.87041514971918832"/>
        </c:manualLayout>
      </c:layout>
      <c:barChart>
        <c:barDir val="col"/>
        <c:grouping val="clustered"/>
        <c:varyColors val="0"/>
        <c:ser>
          <c:idx val="0"/>
          <c:order val="0"/>
          <c:tx>
            <c:strRef>
              <c:f>Sheet1!$C$3</c:f>
              <c:strCache>
                <c:ptCount val="1"/>
                <c:pt idx="0">
                  <c:v>発注者指定型</c:v>
                </c:pt>
              </c:strCache>
            </c:strRef>
          </c:tx>
          <c:spPr>
            <a:solidFill>
              <a:srgbClr val="FF0000"/>
            </a:solidFill>
          </c:spPr>
          <c:invertIfNegative val="0"/>
          <c:dLbls>
            <c:spPr>
              <a:noFill/>
              <a:ln>
                <a:noFill/>
              </a:ln>
              <a:effectLst/>
            </c:spPr>
            <c:txPr>
              <a:bodyPr/>
              <a:lstStyle/>
              <a:p>
                <a:pPr>
                  <a:defRPr sz="1200">
                    <a:solidFill>
                      <a:srgbClr val="FF0000"/>
                    </a:solidFill>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Sheet1!$B$6:$B$15</c:f>
              <c:strCache>
                <c:ptCount val="10"/>
                <c:pt idx="0">
                  <c:v>H22</c:v>
                </c:pt>
                <c:pt idx="1">
                  <c:v>H23</c:v>
                </c:pt>
                <c:pt idx="2">
                  <c:v>H24</c:v>
                </c:pt>
                <c:pt idx="3">
                  <c:v>H25</c:v>
                </c:pt>
                <c:pt idx="4">
                  <c:v>H26</c:v>
                </c:pt>
                <c:pt idx="5">
                  <c:v>H27</c:v>
                </c:pt>
                <c:pt idx="6">
                  <c:v>H28</c:v>
                </c:pt>
                <c:pt idx="7">
                  <c:v>H29</c:v>
                </c:pt>
                <c:pt idx="8">
                  <c:v>H30</c:v>
                </c:pt>
                <c:pt idx="9">
                  <c:v>R1</c:v>
                </c:pt>
              </c:strCache>
            </c:strRef>
          </c:cat>
          <c:val>
            <c:numRef>
              <c:f>Sheet1!$C$6:$C$15</c:f>
              <c:numCache>
                <c:formatCode>General</c:formatCode>
                <c:ptCount val="10"/>
                <c:pt idx="0">
                  <c:v>442</c:v>
                </c:pt>
                <c:pt idx="1">
                  <c:v>495</c:v>
                </c:pt>
                <c:pt idx="2">
                  <c:v>453</c:v>
                </c:pt>
                <c:pt idx="3">
                  <c:v>542</c:v>
                </c:pt>
                <c:pt idx="4">
                  <c:v>594</c:v>
                </c:pt>
                <c:pt idx="5">
                  <c:v>420</c:v>
                </c:pt>
                <c:pt idx="6">
                  <c:v>502</c:v>
                </c:pt>
                <c:pt idx="7">
                  <c:v>284</c:v>
                </c:pt>
                <c:pt idx="8">
                  <c:v>149</c:v>
                </c:pt>
                <c:pt idx="9">
                  <c:v>200</c:v>
                </c:pt>
              </c:numCache>
            </c:numRef>
          </c:val>
          <c:extLst>
            <c:ext xmlns:c16="http://schemas.microsoft.com/office/drawing/2014/chart" uri="{C3380CC4-5D6E-409C-BE32-E72D297353CC}">
              <c16:uniqueId val="{00000000-636D-411B-B76C-2E279AFBFC43}"/>
            </c:ext>
          </c:extLst>
        </c:ser>
        <c:ser>
          <c:idx val="1"/>
          <c:order val="1"/>
          <c:tx>
            <c:strRef>
              <c:f>Sheet1!$D$3</c:f>
              <c:strCache>
                <c:ptCount val="1"/>
                <c:pt idx="0">
                  <c:v>施工者希望型</c:v>
                </c:pt>
              </c:strCache>
            </c:strRef>
          </c:tx>
          <c:spPr>
            <a:solidFill>
              <a:srgbClr val="0070C0"/>
            </a:solidFill>
          </c:spPr>
          <c:invertIfNegative val="0"/>
          <c:dLbls>
            <c:spPr>
              <a:noFill/>
              <a:ln>
                <a:noFill/>
              </a:ln>
              <a:effectLst/>
            </c:spPr>
            <c:txPr>
              <a:bodyPr/>
              <a:lstStyle/>
              <a:p>
                <a:pPr>
                  <a:defRPr sz="1200">
                    <a:solidFill>
                      <a:srgbClr val="0070C0"/>
                    </a:solidFill>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Sheet1!$B$6:$B$15</c:f>
              <c:strCache>
                <c:ptCount val="10"/>
                <c:pt idx="0">
                  <c:v>H22</c:v>
                </c:pt>
                <c:pt idx="1">
                  <c:v>H23</c:v>
                </c:pt>
                <c:pt idx="2">
                  <c:v>H24</c:v>
                </c:pt>
                <c:pt idx="3">
                  <c:v>H25</c:v>
                </c:pt>
                <c:pt idx="4">
                  <c:v>H26</c:v>
                </c:pt>
                <c:pt idx="5">
                  <c:v>H27</c:v>
                </c:pt>
                <c:pt idx="6">
                  <c:v>H28</c:v>
                </c:pt>
                <c:pt idx="7">
                  <c:v>H29</c:v>
                </c:pt>
                <c:pt idx="8">
                  <c:v>H30</c:v>
                </c:pt>
                <c:pt idx="9">
                  <c:v>R1</c:v>
                </c:pt>
              </c:strCache>
            </c:strRef>
          </c:cat>
          <c:val>
            <c:numRef>
              <c:f>Sheet1!$D$6:$D$15</c:f>
              <c:numCache>
                <c:formatCode>General</c:formatCode>
                <c:ptCount val="10"/>
                <c:pt idx="0">
                  <c:v>1230</c:v>
                </c:pt>
                <c:pt idx="1">
                  <c:v>1745</c:v>
                </c:pt>
                <c:pt idx="2">
                  <c:v>1980</c:v>
                </c:pt>
                <c:pt idx="3">
                  <c:v>2250</c:v>
                </c:pt>
                <c:pt idx="4">
                  <c:v>2033</c:v>
                </c:pt>
                <c:pt idx="5">
                  <c:v>1752</c:v>
                </c:pt>
                <c:pt idx="6">
                  <c:v>2731</c:v>
                </c:pt>
                <c:pt idx="7">
                  <c:v>2588</c:v>
                </c:pt>
                <c:pt idx="8">
                  <c:v>2454</c:v>
                </c:pt>
                <c:pt idx="9">
                  <c:v>2325</c:v>
                </c:pt>
              </c:numCache>
            </c:numRef>
          </c:val>
          <c:extLst>
            <c:ext xmlns:c16="http://schemas.microsoft.com/office/drawing/2014/chart" uri="{C3380CC4-5D6E-409C-BE32-E72D297353CC}">
              <c16:uniqueId val="{00000001-636D-411B-B76C-2E279AFBFC43}"/>
            </c:ext>
          </c:extLst>
        </c:ser>
        <c:dLbls>
          <c:showLegendKey val="0"/>
          <c:showVal val="1"/>
          <c:showCatName val="0"/>
          <c:showSerName val="0"/>
          <c:showPercent val="0"/>
          <c:showBubbleSize val="0"/>
        </c:dLbls>
        <c:gapWidth val="150"/>
        <c:axId val="280650880"/>
        <c:axId val="280652416"/>
      </c:barChart>
      <c:catAx>
        <c:axId val="280650880"/>
        <c:scaling>
          <c:orientation val="minMax"/>
        </c:scaling>
        <c:delete val="0"/>
        <c:axPos val="b"/>
        <c:numFmt formatCode="General" sourceLinked="0"/>
        <c:majorTickMark val="out"/>
        <c:minorTickMark val="none"/>
        <c:tickLblPos val="nextTo"/>
        <c:spPr>
          <a:ln>
            <a:solidFill>
              <a:schemeClr val="tx1"/>
            </a:solidFill>
          </a:ln>
        </c:spPr>
        <c:crossAx val="280652416"/>
        <c:crosses val="autoZero"/>
        <c:auto val="1"/>
        <c:lblAlgn val="ctr"/>
        <c:lblOffset val="100"/>
        <c:noMultiLvlLbl val="0"/>
      </c:catAx>
      <c:valAx>
        <c:axId val="280652416"/>
        <c:scaling>
          <c:orientation val="minMax"/>
        </c:scaling>
        <c:delete val="0"/>
        <c:axPos val="l"/>
        <c:majorGridlines/>
        <c:numFmt formatCode="General" sourceLinked="1"/>
        <c:majorTickMark val="out"/>
        <c:minorTickMark val="none"/>
        <c:tickLblPos val="nextTo"/>
        <c:crossAx val="280650880"/>
        <c:crosses val="autoZero"/>
        <c:crossBetween val="between"/>
      </c:valAx>
      <c:spPr>
        <a:ln>
          <a:solidFill>
            <a:schemeClr val="tx1"/>
          </a:solidFill>
        </a:ln>
      </c:spPr>
    </c:plotArea>
    <c:legend>
      <c:legendPos val="r"/>
      <c:layout>
        <c:manualLayout>
          <c:xMode val="edge"/>
          <c:yMode val="edge"/>
          <c:x val="0.15184512519876633"/>
          <c:y val="5.1674145570513294E-2"/>
          <c:w val="0.36009425829070635"/>
          <c:h val="0.12305252166059889"/>
        </c:manualLayout>
      </c:layout>
      <c:overlay val="0"/>
      <c:txPr>
        <a:bodyPr/>
        <a:lstStyle/>
        <a:p>
          <a:pPr>
            <a:defRPr sz="1200"/>
          </a:pPr>
          <a:endParaRPr lang="ja-JP"/>
        </a:p>
      </c:txPr>
    </c:legend>
    <c:plotVisOnly val="1"/>
    <c:dispBlanksAs val="gap"/>
    <c:showDLblsOverMax val="0"/>
  </c:chart>
  <c:spPr>
    <a:solidFill>
      <a:schemeClr val="bg1"/>
    </a:solid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9781996119548052"/>
          <c:y val="2.1079044202737249E-2"/>
        </c:manualLayout>
      </c:layout>
      <c:overlay val="0"/>
    </c:title>
    <c:autoTitleDeleted val="0"/>
    <c:plotArea>
      <c:layout>
        <c:manualLayout>
          <c:layoutTarget val="inner"/>
          <c:xMode val="edge"/>
          <c:yMode val="edge"/>
          <c:x val="0.11542846617856978"/>
          <c:y val="2.4939080526573409E-2"/>
          <c:w val="0.82940829764700463"/>
          <c:h val="0.94823487247130533"/>
        </c:manualLayout>
      </c:layout>
      <c:doughnutChart>
        <c:varyColors val="1"/>
        <c:ser>
          <c:idx val="0"/>
          <c:order val="0"/>
          <c:tx>
            <c:strRef>
              <c:f>活用件数の多い工種円グラフ!$Q$26</c:f>
              <c:strCache>
                <c:ptCount val="1"/>
              </c:strCache>
            </c:strRef>
          </c:tx>
          <c:spPr>
            <a:ln>
              <a:solidFill>
                <a:schemeClr val="tx1"/>
              </a:solidFill>
            </a:ln>
          </c:spPr>
          <c:dPt>
            <c:idx val="0"/>
            <c:bubble3D val="0"/>
            <c:spPr>
              <a:solidFill>
                <a:srgbClr val="9999FF"/>
              </a:solidFill>
              <a:ln>
                <a:solidFill>
                  <a:schemeClr val="tx1"/>
                </a:solidFill>
              </a:ln>
            </c:spPr>
            <c:extLst>
              <c:ext xmlns:c16="http://schemas.microsoft.com/office/drawing/2014/chart" uri="{C3380CC4-5D6E-409C-BE32-E72D297353CC}">
                <c16:uniqueId val="{00000001-2143-499F-AD5A-FA3E27BFAA64}"/>
              </c:ext>
            </c:extLst>
          </c:dPt>
          <c:dPt>
            <c:idx val="1"/>
            <c:bubble3D val="0"/>
            <c:spPr>
              <a:solidFill>
                <a:srgbClr val="CC0066"/>
              </a:solidFill>
              <a:ln>
                <a:solidFill>
                  <a:schemeClr val="tx1"/>
                </a:solidFill>
              </a:ln>
            </c:spPr>
            <c:extLst>
              <c:ext xmlns:c16="http://schemas.microsoft.com/office/drawing/2014/chart" uri="{C3380CC4-5D6E-409C-BE32-E72D297353CC}">
                <c16:uniqueId val="{00000003-2143-499F-AD5A-FA3E27BFAA64}"/>
              </c:ext>
            </c:extLst>
          </c:dPt>
          <c:dPt>
            <c:idx val="2"/>
            <c:bubble3D val="0"/>
            <c:spPr>
              <a:solidFill>
                <a:schemeClr val="accent5">
                  <a:lumMod val="20000"/>
                  <a:lumOff val="80000"/>
                </a:schemeClr>
              </a:solidFill>
              <a:ln>
                <a:solidFill>
                  <a:schemeClr val="tx1"/>
                </a:solidFill>
              </a:ln>
            </c:spPr>
            <c:extLst>
              <c:ext xmlns:c16="http://schemas.microsoft.com/office/drawing/2014/chart" uri="{C3380CC4-5D6E-409C-BE32-E72D297353CC}">
                <c16:uniqueId val="{00000005-2143-499F-AD5A-FA3E27BFAA64}"/>
              </c:ext>
            </c:extLst>
          </c:dPt>
          <c:dPt>
            <c:idx val="3"/>
            <c:bubble3D val="0"/>
            <c:spPr>
              <a:solidFill>
                <a:srgbClr val="FFCCFF"/>
              </a:solidFill>
              <a:ln>
                <a:solidFill>
                  <a:schemeClr val="tx1"/>
                </a:solidFill>
              </a:ln>
            </c:spPr>
            <c:extLst>
              <c:ext xmlns:c16="http://schemas.microsoft.com/office/drawing/2014/chart" uri="{C3380CC4-5D6E-409C-BE32-E72D297353CC}">
                <c16:uniqueId val="{00000007-2143-499F-AD5A-FA3E27BFAA64}"/>
              </c:ext>
            </c:extLst>
          </c:dPt>
          <c:dPt>
            <c:idx val="4"/>
            <c:bubble3D val="0"/>
            <c:spPr>
              <a:solidFill>
                <a:srgbClr val="33CCCC"/>
              </a:solidFill>
              <a:ln>
                <a:solidFill>
                  <a:schemeClr val="tx1"/>
                </a:solidFill>
              </a:ln>
            </c:spPr>
            <c:extLst>
              <c:ext xmlns:c16="http://schemas.microsoft.com/office/drawing/2014/chart" uri="{C3380CC4-5D6E-409C-BE32-E72D297353CC}">
                <c16:uniqueId val="{00000009-2143-499F-AD5A-FA3E27BFAA64}"/>
              </c:ext>
            </c:extLst>
          </c:dPt>
          <c:dPt>
            <c:idx val="5"/>
            <c:bubble3D val="0"/>
            <c:spPr>
              <a:solidFill>
                <a:srgbClr val="FF3399"/>
              </a:solidFill>
              <a:ln>
                <a:solidFill>
                  <a:schemeClr val="tx1"/>
                </a:solidFill>
              </a:ln>
            </c:spPr>
            <c:extLst>
              <c:ext xmlns:c16="http://schemas.microsoft.com/office/drawing/2014/chart" uri="{C3380CC4-5D6E-409C-BE32-E72D297353CC}">
                <c16:uniqueId val="{0000000B-2143-499F-AD5A-FA3E27BFAA64}"/>
              </c:ext>
            </c:extLst>
          </c:dPt>
          <c:dPt>
            <c:idx val="6"/>
            <c:bubble3D val="0"/>
            <c:spPr>
              <a:solidFill>
                <a:srgbClr val="00CC00"/>
              </a:solidFill>
              <a:ln>
                <a:solidFill>
                  <a:schemeClr val="tx1"/>
                </a:solidFill>
              </a:ln>
            </c:spPr>
            <c:extLst>
              <c:ext xmlns:c16="http://schemas.microsoft.com/office/drawing/2014/chart" uri="{C3380CC4-5D6E-409C-BE32-E72D297353CC}">
                <c16:uniqueId val="{0000000D-2143-499F-AD5A-FA3E27BFAA64}"/>
              </c:ext>
            </c:extLst>
          </c:dPt>
          <c:dPt>
            <c:idx val="7"/>
            <c:bubble3D val="0"/>
            <c:spPr>
              <a:solidFill>
                <a:srgbClr val="FF9999"/>
              </a:solidFill>
              <a:ln>
                <a:solidFill>
                  <a:schemeClr val="tx1"/>
                </a:solidFill>
              </a:ln>
            </c:spPr>
            <c:extLst>
              <c:ext xmlns:c16="http://schemas.microsoft.com/office/drawing/2014/chart" uri="{C3380CC4-5D6E-409C-BE32-E72D297353CC}">
                <c16:uniqueId val="{0000000F-2143-499F-AD5A-FA3E27BFAA64}"/>
              </c:ext>
            </c:extLst>
          </c:dPt>
          <c:dPt>
            <c:idx val="8"/>
            <c:bubble3D val="0"/>
            <c:spPr>
              <a:solidFill>
                <a:srgbClr val="FFCCFF"/>
              </a:solidFill>
              <a:ln>
                <a:solidFill>
                  <a:schemeClr val="tx1"/>
                </a:solidFill>
              </a:ln>
            </c:spPr>
            <c:extLst>
              <c:ext xmlns:c16="http://schemas.microsoft.com/office/drawing/2014/chart" uri="{C3380CC4-5D6E-409C-BE32-E72D297353CC}">
                <c16:uniqueId val="{00000011-2143-499F-AD5A-FA3E27BFAA64}"/>
              </c:ext>
            </c:extLst>
          </c:dPt>
          <c:dPt>
            <c:idx val="9"/>
            <c:bubble3D val="0"/>
            <c:spPr>
              <a:solidFill>
                <a:schemeClr val="accent6">
                  <a:lumMod val="50000"/>
                </a:schemeClr>
              </a:solidFill>
              <a:ln>
                <a:solidFill>
                  <a:schemeClr val="tx1"/>
                </a:solidFill>
              </a:ln>
            </c:spPr>
            <c:extLst>
              <c:ext xmlns:c16="http://schemas.microsoft.com/office/drawing/2014/chart" uri="{C3380CC4-5D6E-409C-BE32-E72D297353CC}">
                <c16:uniqueId val="{00000013-2143-499F-AD5A-FA3E27BFAA64}"/>
              </c:ext>
            </c:extLst>
          </c:dPt>
          <c:dPt>
            <c:idx val="10"/>
            <c:bubble3D val="0"/>
            <c:spPr>
              <a:solidFill>
                <a:srgbClr val="FFFF00"/>
              </a:solidFill>
              <a:ln>
                <a:solidFill>
                  <a:schemeClr val="tx1"/>
                </a:solidFill>
              </a:ln>
            </c:spPr>
            <c:extLst>
              <c:ext xmlns:c16="http://schemas.microsoft.com/office/drawing/2014/chart" uri="{C3380CC4-5D6E-409C-BE32-E72D297353CC}">
                <c16:uniqueId val="{00000015-2143-499F-AD5A-FA3E27BFAA64}"/>
              </c:ext>
            </c:extLst>
          </c:dPt>
          <c:dLbls>
            <c:dLbl>
              <c:idx val="2"/>
              <c:layout>
                <c:manualLayout>
                  <c:x val="-6.6062739458998682E-3"/>
                  <c:y val="3.2966672236108942E-3"/>
                </c:manualLayout>
              </c:layout>
              <c:spPr/>
              <c:txPr>
                <a:bodyPr/>
                <a:lstStyle/>
                <a:p>
                  <a:pPr>
                    <a:defRPr/>
                  </a:pPr>
                  <a:endParaRPr lang="ja-JP"/>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143-499F-AD5A-FA3E27BFAA64}"/>
                </c:ext>
              </c:extLst>
            </c:dLbl>
            <c:dLbl>
              <c:idx val="3"/>
              <c:layout>
                <c:manualLayout>
                  <c:x val="-5.5020685255112037E-3"/>
                  <c:y val="7.8335496563727933E-3"/>
                </c:manualLayout>
              </c:layout>
              <c:spPr/>
              <c:txPr>
                <a:bodyPr/>
                <a:lstStyle/>
                <a:p>
                  <a:pPr>
                    <a:defRPr/>
                  </a:pPr>
                  <a:endParaRPr lang="ja-JP"/>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143-499F-AD5A-FA3E27BFAA64}"/>
                </c:ext>
              </c:extLst>
            </c:dLbl>
            <c:dLbl>
              <c:idx val="4"/>
              <c:layout>
                <c:manualLayout>
                  <c:x val="-9.549461280201569E-3"/>
                  <c:y val="3.5265628230206771E-2"/>
                </c:manualLayout>
              </c:layout>
              <c:spPr/>
              <c:txPr>
                <a:bodyPr/>
                <a:lstStyle/>
                <a:p>
                  <a:pPr>
                    <a:defRPr/>
                  </a:pPr>
                  <a:endParaRPr lang="ja-JP"/>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143-499F-AD5A-FA3E27BFAA64}"/>
                </c:ext>
              </c:extLst>
            </c:dLbl>
            <c:dLbl>
              <c:idx val="5"/>
              <c:layout>
                <c:manualLayout>
                  <c:x val="-2.2375859833978183E-2"/>
                  <c:y val="2.8007834839141807E-2"/>
                </c:manualLayout>
              </c:layout>
              <c:spPr/>
              <c:txPr>
                <a:bodyPr/>
                <a:lstStyle/>
                <a:p>
                  <a:pPr>
                    <a:defRPr/>
                  </a:pPr>
                  <a:endParaRPr lang="ja-JP"/>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143-499F-AD5A-FA3E27BFAA64}"/>
                </c:ext>
              </c:extLst>
            </c:dLbl>
            <c:dLbl>
              <c:idx val="6"/>
              <c:layout>
                <c:manualLayout>
                  <c:x val="-0.10648821731057584"/>
                  <c:y val="5.1506275950004886E-3"/>
                </c:manualLayout>
              </c:layout>
              <c:spPr/>
              <c:txPr>
                <a:bodyPr/>
                <a:lstStyle/>
                <a:p>
                  <a:pPr>
                    <a:defRPr/>
                  </a:pPr>
                  <a:endParaRPr lang="ja-JP"/>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143-499F-AD5A-FA3E27BFAA64}"/>
                </c:ext>
              </c:extLst>
            </c:dLbl>
            <c:dLbl>
              <c:idx val="7"/>
              <c:layout>
                <c:manualLayout>
                  <c:x val="-0.1543437455853838"/>
                  <c:y val="-2.5288956312335797E-2"/>
                </c:manualLayout>
              </c:layout>
              <c:spPr/>
              <c:txPr>
                <a:bodyPr/>
                <a:lstStyle/>
                <a:p>
                  <a:pPr>
                    <a:defRPr/>
                  </a:pPr>
                  <a:endParaRPr lang="ja-JP"/>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143-499F-AD5A-FA3E27BFAA64}"/>
                </c:ext>
              </c:extLst>
            </c:dLbl>
            <c:dLbl>
              <c:idx val="8"/>
              <c:layout>
                <c:manualLayout>
                  <c:x val="-0.16794636240877878"/>
                  <c:y val="-7.835820539806744E-2"/>
                </c:manualLayout>
              </c:layout>
              <c:spPr/>
              <c:txPr>
                <a:bodyPr/>
                <a:lstStyle/>
                <a:p>
                  <a:pPr>
                    <a:defRPr/>
                  </a:pPr>
                  <a:endParaRPr lang="ja-JP"/>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2143-499F-AD5A-FA3E27BFAA64}"/>
                </c:ext>
              </c:extLst>
            </c:dLbl>
            <c:dLbl>
              <c:idx val="9"/>
              <c:layout>
                <c:manualLayout>
                  <c:x val="-9.9735904575407194E-2"/>
                  <c:y val="-0.19458768046308372"/>
                </c:manualLayout>
              </c:layout>
              <c:spPr/>
              <c:txPr>
                <a:bodyPr/>
                <a:lstStyle/>
                <a:p>
                  <a:pPr>
                    <a:defRPr/>
                  </a:pPr>
                  <a:endParaRPr lang="ja-JP"/>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2143-499F-AD5A-FA3E27BFAA64}"/>
                </c:ext>
              </c:extLst>
            </c:dLbl>
            <c:spPr>
              <a:noFill/>
              <a:ln>
                <a:noFill/>
              </a:ln>
              <a:effectLst/>
            </c:spPr>
            <c:showLegendKey val="0"/>
            <c:showVal val="0"/>
            <c:showCatName val="1"/>
            <c:showSerName val="0"/>
            <c:showPercent val="1"/>
            <c:showBubbleSize val="0"/>
            <c:showLeaderLines val="0"/>
            <c:extLst>
              <c:ext xmlns:c15="http://schemas.microsoft.com/office/drawing/2012/chart" uri="{CE6537A1-D6FC-4f65-9D91-7224C49458BB}"/>
            </c:extLst>
          </c:dLbls>
          <c:cat>
            <c:strRef>
              <c:f>活用件数の多い工種円グラフ!$N$27:$N$37</c:f>
              <c:strCache>
                <c:ptCount val="11"/>
                <c:pt idx="0">
                  <c:v>仮設工</c:v>
                </c:pt>
                <c:pt idx="1">
                  <c:v>土工</c:v>
                </c:pt>
                <c:pt idx="2">
                  <c:v>コンクリート工</c:v>
                </c:pt>
                <c:pt idx="3">
                  <c:v>共通工</c:v>
                </c:pt>
                <c:pt idx="4">
                  <c:v>舗装工</c:v>
                </c:pt>
                <c:pt idx="5">
                  <c:v>道路維持修繕工</c:v>
                </c:pt>
                <c:pt idx="6">
                  <c:v>ＣＡＬＳ関連技術</c:v>
                </c:pt>
                <c:pt idx="7">
                  <c:v>調査試験</c:v>
                </c:pt>
                <c:pt idx="8">
                  <c:v>電気通信設備</c:v>
                </c:pt>
                <c:pt idx="9">
                  <c:v>港湾・港湾海岸・空港</c:v>
                </c:pt>
                <c:pt idx="10">
                  <c:v>その他</c:v>
                </c:pt>
              </c:strCache>
            </c:strRef>
          </c:cat>
          <c:val>
            <c:numRef>
              <c:f>活用件数の多い工種円グラフ!$Q$27:$Q$37</c:f>
              <c:numCache>
                <c:formatCode>General</c:formatCode>
                <c:ptCount val="11"/>
                <c:pt idx="0">
                  <c:v>583</c:v>
                </c:pt>
                <c:pt idx="1">
                  <c:v>356</c:v>
                </c:pt>
                <c:pt idx="2">
                  <c:v>327</c:v>
                </c:pt>
                <c:pt idx="3">
                  <c:v>237</c:v>
                </c:pt>
                <c:pt idx="4">
                  <c:v>156</c:v>
                </c:pt>
                <c:pt idx="5">
                  <c:v>143</c:v>
                </c:pt>
                <c:pt idx="6">
                  <c:v>135</c:v>
                </c:pt>
                <c:pt idx="7">
                  <c:v>98</c:v>
                </c:pt>
                <c:pt idx="8">
                  <c:v>82</c:v>
                </c:pt>
                <c:pt idx="9">
                  <c:v>64</c:v>
                </c:pt>
                <c:pt idx="10">
                  <c:v>344</c:v>
                </c:pt>
              </c:numCache>
            </c:numRef>
          </c:val>
          <c:extLst>
            <c:ext xmlns:c16="http://schemas.microsoft.com/office/drawing/2014/chart" uri="{C3380CC4-5D6E-409C-BE32-E72D297353CC}">
              <c16:uniqueId val="{00000016-2143-499F-AD5A-FA3E27BFAA64}"/>
            </c:ext>
          </c:extLst>
        </c:ser>
        <c:dLbls>
          <c:showLegendKey val="0"/>
          <c:showVal val="0"/>
          <c:showCatName val="0"/>
          <c:showSerName val="0"/>
          <c:showPercent val="0"/>
          <c:showBubbleSize val="0"/>
          <c:showLeaderLines val="0"/>
        </c:dLbls>
        <c:firstSliceAng val="0"/>
        <c:holeSize val="46"/>
      </c:doughnutChart>
      <c:spPr>
        <a:noFill/>
        <a:ln w="25400">
          <a:noFill/>
        </a:ln>
      </c:spPr>
    </c:plotArea>
    <c:plotVisOnly val="1"/>
    <c:dispBlanksAs val="zero"/>
    <c:showDLblsOverMax val="0"/>
  </c:chart>
  <c:spPr>
    <a:solidFill>
      <a:srgbClr val="FFFFFF"/>
    </a:solidFill>
    <a:ln>
      <a:noFill/>
    </a:ln>
  </c:spPr>
  <c:txPr>
    <a:bodyPr/>
    <a:lstStyle/>
    <a:p>
      <a:pPr>
        <a:defRPr sz="1300" baseline="0">
          <a:latin typeface="ＭＳ Ｐゴシック" pitchFamily="50" charset="-128"/>
          <a:ea typeface="ＭＳ Ｐゴシック" pitchFamily="50" charset="-128"/>
        </a:defRPr>
      </a:pPr>
      <a:endParaRPr lang="ja-JP"/>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5" y="2"/>
            <a:ext cx="2950262" cy="496888"/>
          </a:xfrm>
          <a:prstGeom prst="rect">
            <a:avLst/>
          </a:prstGeom>
        </p:spPr>
        <p:txBody>
          <a:bodyPr vert="horz" lIns="92143" tIns="46074" rIns="92143" bIns="46074"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sz="quarter" idx="1"/>
          </p:nvPr>
        </p:nvSpPr>
        <p:spPr>
          <a:xfrm>
            <a:off x="3855350" y="2"/>
            <a:ext cx="2950262" cy="496888"/>
          </a:xfrm>
          <a:prstGeom prst="rect">
            <a:avLst/>
          </a:prstGeom>
        </p:spPr>
        <p:txBody>
          <a:bodyPr vert="horz" lIns="92143" tIns="46074" rIns="92143" bIns="46074" rtlCol="0"/>
          <a:lstStyle>
            <a:lvl1pPr algn="r" fontAlgn="auto">
              <a:spcBef>
                <a:spcPts val="0"/>
              </a:spcBef>
              <a:spcAft>
                <a:spcPts val="0"/>
              </a:spcAft>
              <a:defRPr sz="1200">
                <a:latin typeface="+mn-lt"/>
                <a:ea typeface="+mn-ea"/>
              </a:defRPr>
            </a:lvl1pPr>
          </a:lstStyle>
          <a:p>
            <a:pPr>
              <a:defRPr/>
            </a:pPr>
            <a:fld id="{30C1D6ED-108A-4D6B-95E8-F8FC7F749098}" type="datetimeFigureOut">
              <a:rPr lang="ja-JP" altLang="en-US"/>
              <a:pPr>
                <a:defRPr/>
              </a:pPr>
              <a:t>2020/10/8</a:t>
            </a:fld>
            <a:endParaRPr lang="ja-JP" altLang="en-US"/>
          </a:p>
        </p:txBody>
      </p:sp>
      <p:sp>
        <p:nvSpPr>
          <p:cNvPr id="4" name="フッター プレースホルダ 3"/>
          <p:cNvSpPr>
            <a:spLocks noGrp="1"/>
          </p:cNvSpPr>
          <p:nvPr>
            <p:ph type="ftr" sz="quarter" idx="2"/>
          </p:nvPr>
        </p:nvSpPr>
        <p:spPr>
          <a:xfrm>
            <a:off x="5" y="9440866"/>
            <a:ext cx="2950262" cy="496887"/>
          </a:xfrm>
          <a:prstGeom prst="rect">
            <a:avLst/>
          </a:prstGeom>
        </p:spPr>
        <p:txBody>
          <a:bodyPr vert="horz" lIns="92143" tIns="46074" rIns="92143" bIns="46074"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5" name="スライド番号プレースホルダ 4"/>
          <p:cNvSpPr>
            <a:spLocks noGrp="1"/>
          </p:cNvSpPr>
          <p:nvPr>
            <p:ph type="sldNum" sz="quarter" idx="3"/>
          </p:nvPr>
        </p:nvSpPr>
        <p:spPr>
          <a:xfrm>
            <a:off x="3855350" y="9440866"/>
            <a:ext cx="2950262" cy="496887"/>
          </a:xfrm>
          <a:prstGeom prst="rect">
            <a:avLst/>
          </a:prstGeom>
        </p:spPr>
        <p:txBody>
          <a:bodyPr vert="horz" lIns="92143" tIns="46074" rIns="92143" bIns="46074" rtlCol="0" anchor="b"/>
          <a:lstStyle>
            <a:lvl1pPr algn="r" fontAlgn="auto">
              <a:spcBef>
                <a:spcPts val="0"/>
              </a:spcBef>
              <a:spcAft>
                <a:spcPts val="0"/>
              </a:spcAft>
              <a:defRPr sz="1200">
                <a:latin typeface="+mn-lt"/>
                <a:ea typeface="+mn-ea"/>
              </a:defRPr>
            </a:lvl1pPr>
          </a:lstStyle>
          <a:p>
            <a:pPr>
              <a:defRPr/>
            </a:pPr>
            <a:fld id="{9B37B246-495C-4453-9B60-D1D963A120A7}" type="slidenum">
              <a:rPr lang="ja-JP" altLang="en-US"/>
              <a:pPr>
                <a:defRPr/>
              </a:pPr>
              <a:t>‹#›</a:t>
            </a:fld>
            <a:endParaRPr lang="ja-JP" altLang="en-US"/>
          </a:p>
        </p:txBody>
      </p:sp>
    </p:spTree>
    <p:extLst>
      <p:ext uri="{BB962C8B-B14F-4D97-AF65-F5344CB8AC3E}">
        <p14:creationId xmlns:p14="http://schemas.microsoft.com/office/powerpoint/2010/main" val="196523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5" y="2"/>
            <a:ext cx="2950262" cy="496888"/>
          </a:xfrm>
          <a:prstGeom prst="rect">
            <a:avLst/>
          </a:prstGeom>
        </p:spPr>
        <p:txBody>
          <a:bodyPr vert="horz" lIns="92143" tIns="46074" rIns="92143" bIns="46074"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55350" y="2"/>
            <a:ext cx="2950262" cy="496888"/>
          </a:xfrm>
          <a:prstGeom prst="rect">
            <a:avLst/>
          </a:prstGeom>
        </p:spPr>
        <p:txBody>
          <a:bodyPr vert="horz" lIns="92143" tIns="46074" rIns="92143" bIns="46074" rtlCol="0"/>
          <a:lstStyle>
            <a:lvl1pPr algn="r" fontAlgn="auto">
              <a:spcBef>
                <a:spcPts val="0"/>
              </a:spcBef>
              <a:spcAft>
                <a:spcPts val="0"/>
              </a:spcAft>
              <a:defRPr sz="1200">
                <a:latin typeface="+mn-lt"/>
                <a:ea typeface="+mn-ea"/>
              </a:defRPr>
            </a:lvl1pPr>
          </a:lstStyle>
          <a:p>
            <a:pPr>
              <a:defRPr/>
            </a:pPr>
            <a:fld id="{24E0F463-171B-4245-A01A-8ED9D09BBA7D}" type="datetimeFigureOut">
              <a:rPr lang="ja-JP" altLang="en-US"/>
              <a:pPr>
                <a:defRPr/>
              </a:pPr>
              <a:t>2020/10/8</a:t>
            </a:fld>
            <a:endParaRPr lang="ja-JP" altLang="en-US"/>
          </a:p>
        </p:txBody>
      </p:sp>
      <p:sp>
        <p:nvSpPr>
          <p:cNvPr id="4" name="スライド イメージ プレースホルダ 3"/>
          <p:cNvSpPr>
            <a:spLocks noGrp="1" noRot="1" noChangeAspect="1"/>
          </p:cNvSpPr>
          <p:nvPr>
            <p:ph type="sldImg" idx="2"/>
          </p:nvPr>
        </p:nvSpPr>
        <p:spPr>
          <a:xfrm>
            <a:off x="711200" y="744538"/>
            <a:ext cx="5384800" cy="3729037"/>
          </a:xfrm>
          <a:prstGeom prst="rect">
            <a:avLst/>
          </a:prstGeom>
          <a:noFill/>
          <a:ln w="12700">
            <a:solidFill>
              <a:prstClr val="black"/>
            </a:solidFill>
          </a:ln>
        </p:spPr>
        <p:txBody>
          <a:bodyPr vert="horz" lIns="92143" tIns="46074" rIns="92143" bIns="46074" rtlCol="0" anchor="ctr"/>
          <a:lstStyle/>
          <a:p>
            <a:pPr lvl="0"/>
            <a:endParaRPr lang="ja-JP" altLang="en-US" noProof="0"/>
          </a:p>
        </p:txBody>
      </p:sp>
      <p:sp>
        <p:nvSpPr>
          <p:cNvPr id="5" name="ノート プレースホルダ 4"/>
          <p:cNvSpPr>
            <a:spLocks noGrp="1"/>
          </p:cNvSpPr>
          <p:nvPr>
            <p:ph type="body" sz="quarter" idx="3"/>
          </p:nvPr>
        </p:nvSpPr>
        <p:spPr>
          <a:xfrm>
            <a:off x="681205" y="4721232"/>
            <a:ext cx="5444806" cy="4471988"/>
          </a:xfrm>
          <a:prstGeom prst="rect">
            <a:avLst/>
          </a:prstGeom>
        </p:spPr>
        <p:txBody>
          <a:bodyPr vert="horz" lIns="92143" tIns="46074" rIns="92143" bIns="46074"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5" y="9440866"/>
            <a:ext cx="2950262" cy="496887"/>
          </a:xfrm>
          <a:prstGeom prst="rect">
            <a:avLst/>
          </a:prstGeom>
        </p:spPr>
        <p:txBody>
          <a:bodyPr vert="horz" lIns="92143" tIns="46074" rIns="92143" bIns="46074"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55350" y="9440866"/>
            <a:ext cx="2950262" cy="496887"/>
          </a:xfrm>
          <a:prstGeom prst="rect">
            <a:avLst/>
          </a:prstGeom>
        </p:spPr>
        <p:txBody>
          <a:bodyPr vert="horz" lIns="92143" tIns="46074" rIns="92143" bIns="46074" rtlCol="0" anchor="b"/>
          <a:lstStyle>
            <a:lvl1pPr algn="r" fontAlgn="auto">
              <a:spcBef>
                <a:spcPts val="0"/>
              </a:spcBef>
              <a:spcAft>
                <a:spcPts val="0"/>
              </a:spcAft>
              <a:defRPr sz="1200">
                <a:latin typeface="+mn-lt"/>
                <a:ea typeface="+mn-ea"/>
              </a:defRPr>
            </a:lvl1pPr>
          </a:lstStyle>
          <a:p>
            <a:pPr>
              <a:defRPr/>
            </a:pPr>
            <a:fld id="{191435F7-04D1-4846-9198-30DC469E2D4D}" type="slidenum">
              <a:rPr lang="ja-JP" altLang="en-US"/>
              <a:pPr>
                <a:defRPr/>
              </a:pPr>
              <a:t>‹#›</a:t>
            </a:fld>
            <a:endParaRPr lang="ja-JP" altLang="en-US"/>
          </a:p>
        </p:txBody>
      </p:sp>
    </p:spTree>
    <p:extLst>
      <p:ext uri="{BB962C8B-B14F-4D97-AF65-F5344CB8AC3E}">
        <p14:creationId xmlns:p14="http://schemas.microsoft.com/office/powerpoint/2010/main" val="49901986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191435F7-04D1-4846-9198-30DC469E2D4D}" type="slidenum">
              <a:rPr lang="ja-JP" altLang="en-US" smtClean="0"/>
              <a:pPr>
                <a:defRPr/>
              </a:pPr>
              <a:t>2</a:t>
            </a:fld>
            <a:endParaRPr lang="ja-JP" altLang="en-US"/>
          </a:p>
        </p:txBody>
      </p:sp>
    </p:spTree>
    <p:extLst>
      <p:ext uri="{BB962C8B-B14F-4D97-AF65-F5344CB8AC3E}">
        <p14:creationId xmlns:p14="http://schemas.microsoft.com/office/powerpoint/2010/main" val="2430542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191435F7-04D1-4846-9198-30DC469E2D4D}" type="slidenum">
              <a:rPr lang="ja-JP" altLang="en-US" smtClean="0"/>
              <a:pPr>
                <a:defRPr/>
              </a:pPr>
              <a:t>23</a:t>
            </a:fld>
            <a:endParaRPr lang="ja-JP" altLang="en-US"/>
          </a:p>
        </p:txBody>
      </p:sp>
    </p:spTree>
    <p:extLst>
      <p:ext uri="{BB962C8B-B14F-4D97-AF65-F5344CB8AC3E}">
        <p14:creationId xmlns:p14="http://schemas.microsoft.com/office/powerpoint/2010/main" val="1475802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717550" y="746125"/>
            <a:ext cx="5375275" cy="3722688"/>
          </a:xfrm>
          <a:ln/>
        </p:spPr>
      </p:sp>
      <p:sp>
        <p:nvSpPr>
          <p:cNvPr id="768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a:p>
            <a:pPr eaLnBrk="1" hangingPunct="1"/>
            <a:r>
              <a:rPr lang="ja-JP" altLang="en-US" dirty="0">
                <a:latin typeface="+mj-ea"/>
                <a:ea typeface="+mj-ea"/>
              </a:rPr>
              <a:t>・新技術の目的は、新技術を活用促進することにより、民間の技術開発をさらに促進させること。</a:t>
            </a:r>
            <a:endParaRPr lang="en-US" altLang="ja-JP" dirty="0">
              <a:latin typeface="+mj-ea"/>
              <a:ea typeface="+mj-ea"/>
            </a:endParaRPr>
          </a:p>
          <a:p>
            <a:pPr eaLnBrk="1" hangingPunct="1"/>
            <a:r>
              <a:rPr lang="ja-JP" altLang="en-US" dirty="0">
                <a:latin typeface="+mj-ea"/>
                <a:ea typeface="+mj-ea"/>
              </a:rPr>
              <a:t>・それにより、公共工事等の品質確保等に寄与ものです。</a:t>
            </a:r>
            <a:endParaRPr lang="en-US" altLang="ja-JP" dirty="0">
              <a:latin typeface="+mj-ea"/>
              <a:ea typeface="+mj-ea"/>
            </a:endParaRPr>
          </a:p>
          <a:p>
            <a:pPr eaLnBrk="1" hangingPunct="1"/>
            <a:r>
              <a:rPr lang="ja-JP" altLang="en-US" dirty="0">
                <a:latin typeface="+mj-ea"/>
                <a:ea typeface="+mj-ea"/>
              </a:rPr>
              <a:t>・この仕組みを「新技術活用システム」といいます。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717550" y="746125"/>
            <a:ext cx="5375275" cy="3722688"/>
          </a:xfrm>
          <a:ln/>
        </p:spPr>
      </p:sp>
      <p:sp>
        <p:nvSpPr>
          <p:cNvPr id="768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a:p>
            <a:pPr eaLnBrk="1" hangingPunct="1"/>
            <a:r>
              <a:rPr lang="ja-JP" altLang="en-US" dirty="0"/>
              <a:t>・新技術を活用することによって、発注者と施工者においては、このような効果が期待されるところです。</a:t>
            </a:r>
            <a:endParaRPr lang="en-US" altLang="ja-JP"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9750" eaLnBrk="0" hangingPunct="0">
              <a:defRPr kumimoji="1" sz="1900">
                <a:solidFill>
                  <a:schemeClr val="tx1"/>
                </a:solidFill>
                <a:latin typeface="Arial" charset="0"/>
                <a:ea typeface="ＭＳ Ｐゴシック" pitchFamily="50" charset="-128"/>
              </a:defRPr>
            </a:lvl1pPr>
            <a:lvl2pPr marL="742249" indent="-285479" defTabSz="889750" eaLnBrk="0" hangingPunct="0">
              <a:defRPr kumimoji="1" sz="1900">
                <a:solidFill>
                  <a:schemeClr val="tx1"/>
                </a:solidFill>
                <a:latin typeface="Arial" charset="0"/>
                <a:ea typeface="ＭＳ Ｐゴシック" pitchFamily="50" charset="-128"/>
              </a:defRPr>
            </a:lvl2pPr>
            <a:lvl3pPr marL="1141925" indent="-228386" defTabSz="889750" eaLnBrk="0" hangingPunct="0">
              <a:defRPr kumimoji="1" sz="1900">
                <a:solidFill>
                  <a:schemeClr val="tx1"/>
                </a:solidFill>
                <a:latin typeface="Arial" charset="0"/>
                <a:ea typeface="ＭＳ Ｐゴシック" pitchFamily="50" charset="-128"/>
              </a:defRPr>
            </a:lvl3pPr>
            <a:lvl4pPr marL="1598694" indent="-228386" defTabSz="889750" eaLnBrk="0" hangingPunct="0">
              <a:defRPr kumimoji="1" sz="1900">
                <a:solidFill>
                  <a:schemeClr val="tx1"/>
                </a:solidFill>
                <a:latin typeface="Arial" charset="0"/>
                <a:ea typeface="ＭＳ Ｐゴシック" pitchFamily="50" charset="-128"/>
              </a:defRPr>
            </a:lvl4pPr>
            <a:lvl5pPr marL="2055463" indent="-228386" defTabSz="889750" eaLnBrk="0" hangingPunct="0">
              <a:defRPr kumimoji="1" sz="1900">
                <a:solidFill>
                  <a:schemeClr val="tx1"/>
                </a:solidFill>
                <a:latin typeface="Arial" charset="0"/>
                <a:ea typeface="ＭＳ Ｐゴシック" pitchFamily="50" charset="-128"/>
              </a:defRPr>
            </a:lvl5pPr>
            <a:lvl6pPr marL="2512231" indent="-228386" defTabSz="889750" eaLnBrk="0" fontAlgn="base" hangingPunct="0">
              <a:spcBef>
                <a:spcPct val="0"/>
              </a:spcBef>
              <a:spcAft>
                <a:spcPct val="0"/>
              </a:spcAft>
              <a:defRPr kumimoji="1" sz="1900">
                <a:solidFill>
                  <a:schemeClr val="tx1"/>
                </a:solidFill>
                <a:latin typeface="Arial" charset="0"/>
                <a:ea typeface="ＭＳ Ｐゴシック" pitchFamily="50" charset="-128"/>
              </a:defRPr>
            </a:lvl6pPr>
            <a:lvl7pPr marL="2969001" indent="-228386" defTabSz="889750" eaLnBrk="0" fontAlgn="base" hangingPunct="0">
              <a:spcBef>
                <a:spcPct val="0"/>
              </a:spcBef>
              <a:spcAft>
                <a:spcPct val="0"/>
              </a:spcAft>
              <a:defRPr kumimoji="1" sz="1900">
                <a:solidFill>
                  <a:schemeClr val="tx1"/>
                </a:solidFill>
                <a:latin typeface="Arial" charset="0"/>
                <a:ea typeface="ＭＳ Ｐゴシック" pitchFamily="50" charset="-128"/>
              </a:defRPr>
            </a:lvl7pPr>
            <a:lvl8pPr marL="3425771" indent="-228386" defTabSz="889750" eaLnBrk="0" fontAlgn="base" hangingPunct="0">
              <a:spcBef>
                <a:spcPct val="0"/>
              </a:spcBef>
              <a:spcAft>
                <a:spcPct val="0"/>
              </a:spcAft>
              <a:defRPr kumimoji="1" sz="1900">
                <a:solidFill>
                  <a:schemeClr val="tx1"/>
                </a:solidFill>
                <a:latin typeface="Arial" charset="0"/>
                <a:ea typeface="ＭＳ Ｐゴシック" pitchFamily="50" charset="-128"/>
              </a:defRPr>
            </a:lvl8pPr>
            <a:lvl9pPr marL="3882540" indent="-228386" defTabSz="889750" eaLnBrk="0" fontAlgn="base" hangingPunct="0">
              <a:spcBef>
                <a:spcPct val="0"/>
              </a:spcBef>
              <a:spcAft>
                <a:spcPct val="0"/>
              </a:spcAft>
              <a:defRPr kumimoji="1" sz="1900">
                <a:solidFill>
                  <a:schemeClr val="tx1"/>
                </a:solidFill>
                <a:latin typeface="Arial" charset="0"/>
                <a:ea typeface="ＭＳ Ｐゴシック" pitchFamily="50" charset="-128"/>
              </a:defRPr>
            </a:lvl9pPr>
          </a:lstStyle>
          <a:p>
            <a:fld id="{EB228F49-D86C-496E-9E94-11A7A14DCC63}" type="slidenum">
              <a:rPr lang="en-US" altLang="ja-JP" sz="1200">
                <a:solidFill>
                  <a:prstClr val="black"/>
                </a:solidFill>
              </a:rPr>
              <a:pPr/>
              <a:t>5</a:t>
            </a:fld>
            <a:endParaRPr lang="en-US" altLang="ja-JP" sz="1200" dirty="0">
              <a:solidFill>
                <a:prstClr val="black"/>
              </a:solidFill>
            </a:endParaRPr>
          </a:p>
        </p:txBody>
      </p:sp>
      <p:sp>
        <p:nvSpPr>
          <p:cNvPr id="40963" name="Rectangle 2"/>
          <p:cNvSpPr>
            <a:spLocks noGrp="1" noRot="1" noChangeAspect="1" noChangeArrowheads="1" noTextEdit="1"/>
          </p:cNvSpPr>
          <p:nvPr>
            <p:ph type="sldImg"/>
          </p:nvPr>
        </p:nvSpPr>
        <p:spPr bwMode="auto">
          <a:xfrm>
            <a:off x="725488" y="746125"/>
            <a:ext cx="5378450"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ja-JP" altLang="en-US" dirty="0">
                <a:latin typeface="+mn-ea"/>
                <a:ea typeface="+mn-ea"/>
              </a:rPr>
              <a:t>・開発された新技術を登録、サーバーに申請情報を登録。</a:t>
            </a:r>
            <a:endParaRPr kumimoji="1" lang="en-US" altLang="ja-JP" dirty="0">
              <a:latin typeface="+mn-ea"/>
              <a:ea typeface="+mn-ea"/>
            </a:endParaRPr>
          </a:p>
          <a:p>
            <a:r>
              <a:rPr kumimoji="1" lang="ja-JP" altLang="en-US" dirty="0">
                <a:latin typeface="+mn-ea"/>
                <a:ea typeface="+mn-ea"/>
              </a:rPr>
              <a:t>・登録された技術が活用されると活用効果調査票が提出。</a:t>
            </a:r>
            <a:endParaRPr kumimoji="1" lang="en-US" altLang="ja-JP" dirty="0">
              <a:latin typeface="+mn-ea"/>
              <a:ea typeface="+mn-ea"/>
            </a:endParaRPr>
          </a:p>
          <a:p>
            <a:r>
              <a:rPr kumimoji="1" lang="ja-JP" altLang="en-US" dirty="0">
                <a:latin typeface="+mn-ea"/>
                <a:ea typeface="+mn-ea"/>
              </a:rPr>
              <a:t>・調査票が</a:t>
            </a:r>
            <a:r>
              <a:rPr kumimoji="1" lang="en-US" altLang="ja-JP" dirty="0">
                <a:latin typeface="+mn-ea"/>
                <a:ea typeface="+mn-ea"/>
              </a:rPr>
              <a:t>5</a:t>
            </a:r>
            <a:r>
              <a:rPr kumimoji="1" lang="ja-JP" altLang="en-US" dirty="0">
                <a:latin typeface="+mn-ea"/>
                <a:ea typeface="+mn-ea"/>
              </a:rPr>
              <a:t>件以上蓄積されると評価会議により事後評価が行われる。</a:t>
            </a:r>
            <a:endParaRPr kumimoji="1" lang="en-US" altLang="ja-JP" dirty="0">
              <a:latin typeface="+mn-ea"/>
              <a:ea typeface="+mn-ea"/>
            </a:endParaRPr>
          </a:p>
          <a:p>
            <a:r>
              <a:rPr kumimoji="1" lang="ja-JP" altLang="en-US" dirty="0">
                <a:latin typeface="+mn-ea"/>
                <a:ea typeface="+mn-ea"/>
              </a:rPr>
              <a:t>・評価が高い技術は有用な技術</a:t>
            </a:r>
            <a:endParaRPr kumimoji="1" lang="en-US" altLang="ja-JP" dirty="0">
              <a:latin typeface="+mn-ea"/>
              <a:ea typeface="+mn-ea"/>
            </a:endParaRPr>
          </a:p>
          <a:p>
            <a:r>
              <a:rPr kumimoji="1" lang="ja-JP" altLang="en-US" dirty="0">
                <a:latin typeface="+mn-ea"/>
                <a:ea typeface="+mn-ea"/>
              </a:rPr>
              <a:t>・評価結果は開発者にフィードバックされるといったスパイラルアップが図られる仕組みとなっております。</a:t>
            </a:r>
            <a:endParaRPr kumimoji="1" lang="en-US" altLang="ja-JP" dirty="0">
              <a:latin typeface="+mn-ea"/>
              <a:ea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・このグラフは九州地整における“活用の型（タイプ）”別の活用状況を表したものです。</a:t>
            </a:r>
            <a:endParaRPr kumimoji="1" lang="en-US" altLang="ja-JP" dirty="0"/>
          </a:p>
          <a:p>
            <a:r>
              <a:rPr kumimoji="1" lang="ja-JP" altLang="en-US" dirty="0"/>
              <a:t>・活用の型にはいくつかのタイプがありますが、発注者指定型と施工者希望型（現在は施工者選定型と名称変更）で、　ほぼ１００％を占めています。</a:t>
            </a:r>
            <a:endParaRPr kumimoji="1" lang="en-US" altLang="ja-JP" dirty="0"/>
          </a:p>
          <a:p>
            <a:r>
              <a:rPr kumimoji="1" lang="ja-JP" altLang="en-US" dirty="0"/>
              <a:t>・左の棒グラフは、型別の活用の状況（延べ技術数）の推移を表しており、施工者による提案が多い状況です。</a:t>
            </a:r>
            <a:endParaRPr kumimoji="1" lang="en-US" altLang="ja-JP" dirty="0"/>
          </a:p>
          <a:p>
            <a:r>
              <a:rPr kumimoji="1" lang="ja-JP" altLang="en-US" dirty="0"/>
              <a:t>・これは、工事成績評定での加点などが影響しているものと思われます。</a:t>
            </a:r>
            <a:endParaRPr kumimoji="1" lang="en-US" altLang="ja-JP" dirty="0"/>
          </a:p>
          <a:p>
            <a:r>
              <a:rPr kumimoji="1" lang="ja-JP" altLang="en-US" dirty="0"/>
              <a:t>・右の円グラフは、令和元年度における活用の型別の割合を示しており、施工者希望型が約９０％を占めている状況です。</a:t>
            </a:r>
            <a:endParaRPr kumimoji="1" lang="en-US" altLang="ja-JP" dirty="0"/>
          </a:p>
          <a:p>
            <a:endParaRPr kumimoji="1" lang="en-US" altLang="ja-JP" dirty="0"/>
          </a:p>
          <a:p>
            <a:r>
              <a:rPr kumimoji="0" lang="ja-JP" altLang="en-US" kern="0" dirty="0">
                <a:solidFill>
                  <a:srgbClr val="000000"/>
                </a:solidFill>
                <a:latin typeface="Arial"/>
              </a:rPr>
              <a:t>●令和元年度の活用延べ新技術数</a:t>
            </a:r>
            <a:r>
              <a:rPr kumimoji="0" lang="en-US" altLang="ja-JP" kern="0" dirty="0">
                <a:solidFill>
                  <a:srgbClr val="000000"/>
                </a:solidFill>
                <a:latin typeface="Arial"/>
              </a:rPr>
              <a:t>2,525</a:t>
            </a:r>
            <a:r>
              <a:rPr kumimoji="0" lang="ja-JP" altLang="en-US" kern="0" dirty="0">
                <a:solidFill>
                  <a:srgbClr val="000000"/>
                </a:solidFill>
                <a:latin typeface="Arial"/>
              </a:rPr>
              <a:t>件</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0AE0498A-AE20-46DC-B704-E9B107D19DF6}" type="slidenum">
              <a:rPr lang="ja-JP" altLang="en-US" smtClean="0"/>
              <a:pPr>
                <a:defRPr/>
              </a:pPr>
              <a:t>9</a:t>
            </a:fld>
            <a:endParaRPr lang="en-US" altLang="ja-JP"/>
          </a:p>
        </p:txBody>
      </p:sp>
    </p:spTree>
    <p:extLst>
      <p:ext uri="{BB962C8B-B14F-4D97-AF65-F5344CB8AC3E}">
        <p14:creationId xmlns:p14="http://schemas.microsoft.com/office/powerpoint/2010/main" val="82060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en-US" altLang="ja-JP" dirty="0"/>
          </a:p>
          <a:p>
            <a:pPr defTabSz="914162">
              <a:defRPr/>
            </a:pPr>
            <a:r>
              <a:rPr kumimoji="1" lang="ja-JP" altLang="en-US" dirty="0">
                <a:latin typeface="+mn-ea"/>
                <a:ea typeface="+mn-ea"/>
              </a:rPr>
              <a:t>・こちらは工種ごとの新技術の活用率を示したもので、仮設工、土工、コンクリート工といった工種が高い比率となっており、例年同様の状況です。</a:t>
            </a:r>
            <a:endParaRPr kumimoji="1" lang="en-US" altLang="ja-JP" dirty="0">
              <a:latin typeface="+mn-ea"/>
              <a:ea typeface="+mn-ea"/>
            </a:endParaRPr>
          </a:p>
          <a:p>
            <a:pPr defTabSz="914162">
              <a:defRPr/>
            </a:pPr>
            <a:r>
              <a:rPr kumimoji="1" lang="ja-JP" altLang="en-US" dirty="0">
                <a:latin typeface="+mn-ea"/>
                <a:ea typeface="+mn-ea"/>
              </a:rPr>
              <a:t>・仮設工が多いのは、施工者からの提案が多く、提案いただく内容が交通規制等の仮設が多いことからこのような状況となっております。</a:t>
            </a:r>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0AE0498A-AE20-46DC-B704-E9B107D19DF6}" type="slidenum">
              <a:rPr lang="ja-JP" altLang="en-US" smtClean="0"/>
              <a:pPr>
                <a:defRPr/>
              </a:pPr>
              <a:t>10</a:t>
            </a:fld>
            <a:endParaRPr lang="en-US" altLang="ja-JP"/>
          </a:p>
        </p:txBody>
      </p:sp>
    </p:spTree>
    <p:extLst>
      <p:ext uri="{BB962C8B-B14F-4D97-AF65-F5344CB8AC3E}">
        <p14:creationId xmlns:p14="http://schemas.microsoft.com/office/powerpoint/2010/main" val="1155517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191435F7-04D1-4846-9198-30DC469E2D4D}" type="slidenum">
              <a:rPr lang="ja-JP" altLang="en-US" smtClean="0"/>
              <a:pPr>
                <a:defRPr/>
              </a:pPr>
              <a:t>13</a:t>
            </a:fld>
            <a:endParaRPr lang="ja-JP" altLang="en-US"/>
          </a:p>
        </p:txBody>
      </p:sp>
    </p:spTree>
    <p:extLst>
      <p:ext uri="{BB962C8B-B14F-4D97-AF65-F5344CB8AC3E}">
        <p14:creationId xmlns:p14="http://schemas.microsoft.com/office/powerpoint/2010/main" val="2430542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717550" y="746125"/>
            <a:ext cx="5375275" cy="3722688"/>
          </a:xfrm>
          <a:ln/>
        </p:spPr>
      </p:sp>
      <p:sp>
        <p:nvSpPr>
          <p:cNvPr id="76803" name="Rectangle 3"/>
          <p:cNvSpPr>
            <a:spLocks noGrp="1" noChangeArrowheads="1"/>
          </p:cNvSpPr>
          <p:nvPr>
            <p:ph type="body" idx="1"/>
          </p:nvPr>
        </p:nvSpPr>
        <p:spPr>
          <a:xfrm>
            <a:off x="682791" y="4545137"/>
            <a:ext cx="5441630" cy="50812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139"/>
              </a:lnSpc>
            </a:pPr>
            <a:endParaRPr lang="en-US" altLang="ja-JP" sz="800" dirty="0"/>
          </a:p>
          <a:p>
            <a:pPr eaLnBrk="1" hangingPunct="1">
              <a:lnSpc>
                <a:spcPts val="1139"/>
              </a:lnSpc>
            </a:pPr>
            <a:r>
              <a:rPr lang="ja-JP" altLang="en-US" dirty="0">
                <a:latin typeface="+mn-ea"/>
                <a:ea typeface="+mn-ea"/>
              </a:rPr>
              <a:t>・具体的には、</a:t>
            </a:r>
            <a:endParaRPr lang="en-US" altLang="ja-JP" dirty="0">
              <a:latin typeface="+mn-ea"/>
              <a:ea typeface="+mn-ea"/>
            </a:endParaRPr>
          </a:p>
          <a:p>
            <a:pPr eaLnBrk="1" hangingPunct="1">
              <a:lnSpc>
                <a:spcPts val="1139"/>
              </a:lnSpc>
            </a:pPr>
            <a:endParaRPr lang="en-US" altLang="ja-JP" dirty="0">
              <a:latin typeface="+mn-ea"/>
              <a:ea typeface="+mn-ea"/>
            </a:endParaRPr>
          </a:p>
          <a:p>
            <a:pPr defTabSz="914162" eaLnBrk="1" hangingPunct="1">
              <a:lnSpc>
                <a:spcPts val="1139"/>
              </a:lnSpc>
              <a:defRPr/>
            </a:pPr>
            <a:r>
              <a:rPr lang="ja-JP" altLang="en-US" dirty="0">
                <a:latin typeface="+mn-ea"/>
                <a:ea typeface="+mn-ea"/>
              </a:rPr>
              <a:t>・「基本事項」には、お配りしている白の冊子の</a:t>
            </a:r>
            <a:r>
              <a:rPr lang="en-US" altLang="ja-JP" dirty="0">
                <a:latin typeface="+mn-ea"/>
                <a:ea typeface="+mn-ea"/>
              </a:rPr>
              <a:t>PDF</a:t>
            </a:r>
            <a:r>
              <a:rPr lang="ja-JP" altLang="en-US" dirty="0">
                <a:latin typeface="+mn-ea"/>
                <a:ea typeface="+mn-ea"/>
              </a:rPr>
              <a:t>版を掲載しています。パンフレットには概要と、活用の多かった新技術を概要と写真入りで掲載しています。</a:t>
            </a:r>
            <a:endParaRPr lang="en-US" altLang="ja-JP" dirty="0">
              <a:latin typeface="+mn-ea"/>
              <a:ea typeface="+mn-ea"/>
            </a:endParaRPr>
          </a:p>
          <a:p>
            <a:pPr eaLnBrk="1" hangingPunct="1">
              <a:lnSpc>
                <a:spcPts val="1139"/>
              </a:lnSpc>
            </a:pPr>
            <a:r>
              <a:rPr lang="ja-JP" altLang="en-US" dirty="0">
                <a:latin typeface="+mn-ea"/>
                <a:ea typeface="+mn-ea"/>
              </a:rPr>
              <a:t>・「活用」の中には、調査表の記載例（コメントの事例）もわかりやすく記載しています。</a:t>
            </a:r>
            <a:endParaRPr lang="en-US" altLang="ja-JP" dirty="0">
              <a:latin typeface="+mn-ea"/>
              <a:ea typeface="+mn-ea"/>
            </a:endParaRPr>
          </a:p>
          <a:p>
            <a:pPr eaLnBrk="1" hangingPunct="1">
              <a:lnSpc>
                <a:spcPts val="1139"/>
              </a:lnSpc>
            </a:pPr>
            <a:r>
              <a:rPr lang="ja-JP" altLang="en-US" dirty="0">
                <a:latin typeface="+mn-ea"/>
                <a:ea typeface="+mn-ea"/>
              </a:rPr>
              <a:t>・工法比較検討の事例等も掲載していますので、新技術で困ったときには、九州技術事務所ＨＰの新技術ポータルサイトを見ていただければと思います。</a:t>
            </a:r>
            <a:endParaRPr lang="en-US" altLang="ja-JP" dirty="0">
              <a:latin typeface="+mn-ea"/>
              <a:ea typeface="+mn-ea"/>
            </a:endParaRPr>
          </a:p>
          <a:p>
            <a:pPr eaLnBrk="1" hangingPunct="1">
              <a:lnSpc>
                <a:spcPts val="1100"/>
              </a:lnSpc>
            </a:pPr>
            <a:endParaRPr lang="ja-JP" altLang="en-US" sz="9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191435F7-04D1-4846-9198-30DC469E2D4D}" type="slidenum">
              <a:rPr lang="ja-JP" altLang="en-US" smtClean="0"/>
              <a:pPr>
                <a:defRPr/>
              </a:pPr>
              <a:t>17</a:t>
            </a:fld>
            <a:endParaRPr lang="ja-JP" altLang="en-US"/>
          </a:p>
        </p:txBody>
      </p:sp>
    </p:spTree>
    <p:extLst>
      <p:ext uri="{BB962C8B-B14F-4D97-AF65-F5344CB8AC3E}">
        <p14:creationId xmlns:p14="http://schemas.microsoft.com/office/powerpoint/2010/main" val="2059275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extLst>
              <a:ext uri="{28A0092B-C50C-407E-A947-70E740481C1C}">
                <a14:useLocalDpi xmlns:a14="http://schemas.microsoft.com/office/drawing/2010/main"/>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p>
        </p:txBody>
      </p:sp>
      <p:sp>
        <p:nvSpPr>
          <p:cNvPr id="7" name="Text Box 12"/>
          <p:cNvSpPr txBox="1">
            <a:spLocks noChangeArrowheads="1"/>
          </p:cNvSpPr>
          <p:nvPr userDrawn="1"/>
        </p:nvSpPr>
        <p:spPr bwMode="auto">
          <a:xfrm>
            <a:off x="0" y="6524625"/>
            <a:ext cx="364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dirty="0"/>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fld id="{56B995AD-6D6C-41B9-996C-7AF9F5A9EEC9}" type="datetime1">
              <a:rPr lang="ja-JP" altLang="en-US" smtClean="0"/>
              <a:pPr>
                <a:defRPr/>
              </a:pPr>
              <a:t>2020/10/8</a:t>
            </a:fld>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pic>
        <p:nvPicPr>
          <p:cNvPr id="11" name="Picture 11"/>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t="-12751" r="76828" b="-1"/>
          <a:stretch/>
        </p:blipFill>
        <p:spPr bwMode="auto">
          <a:xfrm>
            <a:off x="1" y="5991226"/>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p:cNvPicPr>
            <a:picLocks noChangeAspect="1"/>
          </p:cNvPicPr>
          <p:nvPr userDrawn="1"/>
        </p:nvPicPr>
        <p:blipFill rotWithShape="1">
          <a:blip r:embed="rId4" cstate="print">
            <a:extLst>
              <a:ext uri="{28A0092B-C50C-407E-A947-70E740481C1C}">
                <a14:useLocalDpi xmlns:a14="http://schemas.microsoft.com/office/drawing/2010/main"/>
              </a:ext>
            </a:extLst>
          </a:blip>
          <a:srcRect l="5140" t="9304" r="9084" b="21850"/>
          <a:stretch/>
        </p:blipFill>
        <p:spPr>
          <a:xfrm>
            <a:off x="505008" y="6072659"/>
            <a:ext cx="1845259" cy="471016"/>
          </a:xfrm>
          <a:prstGeom prst="rect">
            <a:avLst/>
          </a:prstGeom>
        </p:spPr>
      </p:pic>
      <p:sp>
        <p:nvSpPr>
          <p:cNvPr id="14" name="Rectangle 6"/>
          <p:cNvSpPr>
            <a:spLocks noGrp="1" noChangeArrowheads="1"/>
          </p:cNvSpPr>
          <p:nvPr>
            <p:ph type="sldNum" sz="quarter" idx="4"/>
          </p:nvPr>
        </p:nvSpPr>
        <p:spPr bwMode="auto">
          <a:xfrm>
            <a:off x="7594600" y="6506598"/>
            <a:ext cx="2311400" cy="3514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latin typeface="HG丸ｺﾞｼｯｸM-PRO" panose="020F0600000000000000" pitchFamily="50" charset="-128"/>
                <a:ea typeface="HG丸ｺﾞｼｯｸM-PRO" panose="020F0600000000000000" pitchFamily="50" charset="-128"/>
              </a:defRPr>
            </a:lvl1pPr>
          </a:lstStyle>
          <a:p>
            <a:pPr>
              <a:defRPr/>
            </a:pPr>
            <a:fld id="{B76202A1-EC48-47E2-A289-40BBBFC26A2A}" type="slidenum">
              <a:rPr lang="en-US" altLang="ja-JP" smtClean="0"/>
              <a:pPr>
                <a:defRPr/>
              </a:pPr>
              <a:t>‹#›</a:t>
            </a:fld>
            <a:endParaRPr lang="en-US" altLang="ja-JP" dirty="0"/>
          </a:p>
        </p:txBody>
      </p:sp>
    </p:spTree>
    <p:extLst>
      <p:ext uri="{BB962C8B-B14F-4D97-AF65-F5344CB8AC3E}">
        <p14:creationId xmlns:p14="http://schemas.microsoft.com/office/powerpoint/2010/main" val="8966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中表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F345B7D-A551-46CD-A128-FD03242F84C0}" type="datetime1">
              <a:rPr lang="ja-JP" altLang="en-US" smtClean="0"/>
              <a:pPr>
                <a:defRPr/>
              </a:pPr>
              <a:t>2020/10/8</a:t>
            </a:fld>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6"/>
          <p:cNvSpPr>
            <a:spLocks noGrp="1" noChangeArrowheads="1"/>
          </p:cNvSpPr>
          <p:nvPr>
            <p:ph type="sldNum" sz="quarter" idx="4"/>
          </p:nvPr>
        </p:nvSpPr>
        <p:spPr bwMode="auto">
          <a:xfrm>
            <a:off x="7594600" y="6506598"/>
            <a:ext cx="2311400" cy="3514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latin typeface="HG丸ｺﾞｼｯｸM-PRO" panose="020F0600000000000000" pitchFamily="50" charset="-128"/>
                <a:ea typeface="HG丸ｺﾞｼｯｸM-PRO" panose="020F0600000000000000" pitchFamily="50" charset="-128"/>
              </a:defRPr>
            </a:lvl1pPr>
          </a:lstStyle>
          <a:p>
            <a:pPr>
              <a:defRPr/>
            </a:pPr>
            <a:fld id="{B76202A1-EC48-47E2-A289-40BBBFC26A2A}" type="slidenum">
              <a:rPr lang="en-US" altLang="ja-JP" smtClean="0"/>
              <a:pPr>
                <a:defRPr/>
              </a:pPr>
              <a:t>‹#›</a:t>
            </a:fld>
            <a:endParaRPr lang="en-US" altLang="ja-JP" dirty="0"/>
          </a:p>
        </p:txBody>
      </p:sp>
    </p:spTree>
    <p:extLst>
      <p:ext uri="{BB962C8B-B14F-4D97-AF65-F5344CB8AC3E}">
        <p14:creationId xmlns:p14="http://schemas.microsoft.com/office/powerpoint/2010/main" val="1560822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ページ設定">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pPr>
              <a:defRPr/>
            </a:pPr>
            <a:fld id="{34DB8965-6D2C-4C70-9673-DD75A8C3DF57}" type="datetime1">
              <a:rPr lang="ja-JP" altLang="en-US" smtClean="0"/>
              <a:pPr>
                <a:defRPr/>
              </a:pPr>
              <a:t>2020/10/8</a:t>
            </a:fld>
            <a:endParaRPr lang="en-US" altLang="ja-JP"/>
          </a:p>
        </p:txBody>
      </p:sp>
      <p:sp>
        <p:nvSpPr>
          <p:cNvPr id="4" name="フッター プレースホルダー 3"/>
          <p:cNvSpPr>
            <a:spLocks noGrp="1"/>
          </p:cNvSpPr>
          <p:nvPr>
            <p:ph type="ftr" sz="quarter" idx="11"/>
          </p:nvPr>
        </p:nvSpPr>
        <p:spPr/>
        <p:txBody>
          <a:bodyPr/>
          <a:lstStyle/>
          <a:p>
            <a:pPr>
              <a:defRPr/>
            </a:pPr>
            <a:endParaRPr lang="en-US" altLang="ja-JP"/>
          </a:p>
        </p:txBody>
      </p:sp>
      <p:sp>
        <p:nvSpPr>
          <p:cNvPr id="5" name="Rectangle 6"/>
          <p:cNvSpPr>
            <a:spLocks noGrp="1" noChangeArrowheads="1"/>
          </p:cNvSpPr>
          <p:nvPr>
            <p:ph type="sldNum" sz="quarter" idx="4"/>
          </p:nvPr>
        </p:nvSpPr>
        <p:spPr bwMode="auto">
          <a:xfrm>
            <a:off x="7594600" y="6506598"/>
            <a:ext cx="2311400" cy="3514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latin typeface="HG丸ｺﾞｼｯｸM-PRO" panose="020F0600000000000000" pitchFamily="50" charset="-128"/>
                <a:ea typeface="HG丸ｺﾞｼｯｸM-PRO" panose="020F0600000000000000" pitchFamily="50" charset="-128"/>
              </a:defRPr>
            </a:lvl1pPr>
          </a:lstStyle>
          <a:p>
            <a:pPr>
              <a:defRPr/>
            </a:pPr>
            <a:fld id="{B76202A1-EC48-47E2-A289-40BBBFC26A2A}" type="slidenum">
              <a:rPr lang="en-US" altLang="ja-JP" smtClean="0"/>
              <a:pPr>
                <a:defRPr/>
              </a:pPr>
              <a:t>‹#›</a:t>
            </a:fld>
            <a:endParaRPr lang="en-US" altLang="ja-JP" dirty="0"/>
          </a:p>
        </p:txBody>
      </p:sp>
    </p:spTree>
    <p:extLst>
      <p:ext uri="{BB962C8B-B14F-4D97-AF65-F5344CB8AC3E}">
        <p14:creationId xmlns:p14="http://schemas.microsoft.com/office/powerpoint/2010/main" val="3967664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D3D1135-9793-449C-B743-98A80ADCC5FA}" type="datetime1">
              <a:rPr lang="ja-JP" altLang="en-US" smtClean="0"/>
              <a:pPr>
                <a:defRPr/>
              </a:pPr>
              <a:t>2020/10/8</a:t>
            </a:fld>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914E7B8A-6829-4888-B15C-BE2FC134F5A2}" type="slidenum">
              <a:rPr lang="en-US" altLang="ja-JP"/>
              <a:pPr>
                <a:defRPr/>
              </a:pPr>
              <a:t>‹#›</a:t>
            </a:fld>
            <a:endParaRPr lang="en-US" altLang="ja-JP"/>
          </a:p>
        </p:txBody>
      </p:sp>
    </p:spTree>
    <p:extLst>
      <p:ext uri="{BB962C8B-B14F-4D97-AF65-F5344CB8AC3E}">
        <p14:creationId xmlns:p14="http://schemas.microsoft.com/office/powerpoint/2010/main" val="128138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中表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F345B7D-A551-46CD-A128-FD03242F84C0}" type="datetime1">
              <a:rPr lang="ja-JP" altLang="en-US" smtClean="0"/>
              <a:pPr>
                <a:defRPr/>
              </a:pPr>
              <a:t>2020/10/8</a:t>
            </a:fld>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6"/>
          <p:cNvSpPr>
            <a:spLocks noGrp="1" noChangeArrowheads="1"/>
          </p:cNvSpPr>
          <p:nvPr>
            <p:ph type="sldNum" sz="quarter" idx="4"/>
          </p:nvPr>
        </p:nvSpPr>
        <p:spPr bwMode="auto">
          <a:xfrm>
            <a:off x="7594600" y="6506598"/>
            <a:ext cx="2311400" cy="3514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latin typeface="HG丸ｺﾞｼｯｸM-PRO" panose="020F0600000000000000" pitchFamily="50" charset="-128"/>
                <a:ea typeface="HG丸ｺﾞｼｯｸM-PRO" panose="020F0600000000000000" pitchFamily="50" charset="-128"/>
              </a:defRPr>
            </a:lvl1pPr>
          </a:lstStyle>
          <a:p>
            <a:pPr>
              <a:defRPr/>
            </a:pPr>
            <a:fld id="{B76202A1-EC48-47E2-A289-40BBBFC26A2A}" type="slidenum">
              <a:rPr lang="en-US" altLang="ja-JP" smtClean="0"/>
              <a:pPr>
                <a:defRPr/>
              </a:pPr>
              <a:t>‹#›</a:t>
            </a:fld>
            <a:endParaRPr lang="en-US" altLang="ja-JP" dirty="0"/>
          </a:p>
        </p:txBody>
      </p:sp>
    </p:spTree>
    <p:extLst>
      <p:ext uri="{BB962C8B-B14F-4D97-AF65-F5344CB8AC3E}">
        <p14:creationId xmlns:p14="http://schemas.microsoft.com/office/powerpoint/2010/main" val="1175269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ページ設定">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pPr>
              <a:defRPr/>
            </a:pPr>
            <a:fld id="{34DB8965-6D2C-4C70-9673-DD75A8C3DF57}" type="datetime1">
              <a:rPr lang="ja-JP" altLang="en-US" smtClean="0"/>
              <a:pPr>
                <a:defRPr/>
              </a:pPr>
              <a:t>2020/10/8</a:t>
            </a:fld>
            <a:endParaRPr lang="en-US" altLang="ja-JP"/>
          </a:p>
        </p:txBody>
      </p:sp>
      <p:sp>
        <p:nvSpPr>
          <p:cNvPr id="4" name="フッター プレースホルダー 3"/>
          <p:cNvSpPr>
            <a:spLocks noGrp="1"/>
          </p:cNvSpPr>
          <p:nvPr>
            <p:ph type="ftr" sz="quarter" idx="11"/>
          </p:nvPr>
        </p:nvSpPr>
        <p:spPr/>
        <p:txBody>
          <a:bodyPr/>
          <a:lstStyle/>
          <a:p>
            <a:pPr>
              <a:defRPr/>
            </a:pPr>
            <a:endParaRPr lang="en-US" altLang="ja-JP"/>
          </a:p>
        </p:txBody>
      </p:sp>
      <p:sp>
        <p:nvSpPr>
          <p:cNvPr id="5" name="Rectangle 6"/>
          <p:cNvSpPr>
            <a:spLocks noGrp="1" noChangeArrowheads="1"/>
          </p:cNvSpPr>
          <p:nvPr>
            <p:ph type="sldNum" sz="quarter" idx="4"/>
          </p:nvPr>
        </p:nvSpPr>
        <p:spPr bwMode="auto">
          <a:xfrm>
            <a:off x="7594600" y="6506598"/>
            <a:ext cx="2311400" cy="3514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latin typeface="HG丸ｺﾞｼｯｸM-PRO" panose="020F0600000000000000" pitchFamily="50" charset="-128"/>
                <a:ea typeface="HG丸ｺﾞｼｯｸM-PRO" panose="020F0600000000000000" pitchFamily="50" charset="-128"/>
              </a:defRPr>
            </a:lvl1pPr>
          </a:lstStyle>
          <a:p>
            <a:pPr>
              <a:defRPr/>
            </a:pPr>
            <a:fld id="{B76202A1-EC48-47E2-A289-40BBBFC26A2A}" type="slidenum">
              <a:rPr lang="en-US" altLang="ja-JP" smtClean="0"/>
              <a:pPr>
                <a:defRPr/>
              </a:pPr>
              <a:t>‹#›</a:t>
            </a:fld>
            <a:endParaRPr lang="en-US" altLang="ja-JP" dirty="0"/>
          </a:p>
        </p:txBody>
      </p:sp>
    </p:spTree>
    <p:extLst>
      <p:ext uri="{BB962C8B-B14F-4D97-AF65-F5344CB8AC3E}">
        <p14:creationId xmlns:p14="http://schemas.microsoft.com/office/powerpoint/2010/main" val="3525918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中表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F345B7D-A551-46CD-A128-FD03242F84C0}" type="datetime1">
              <a:rPr lang="ja-JP" altLang="en-US" smtClean="0"/>
              <a:pPr>
                <a:defRPr/>
              </a:pPr>
              <a:t>2020/10/8</a:t>
            </a:fld>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6"/>
          <p:cNvSpPr>
            <a:spLocks noGrp="1" noChangeArrowheads="1"/>
          </p:cNvSpPr>
          <p:nvPr>
            <p:ph type="sldNum" sz="quarter" idx="4"/>
          </p:nvPr>
        </p:nvSpPr>
        <p:spPr bwMode="auto">
          <a:xfrm>
            <a:off x="7594600" y="6506598"/>
            <a:ext cx="2311400" cy="3514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latin typeface="HG丸ｺﾞｼｯｸM-PRO" panose="020F0600000000000000" pitchFamily="50" charset="-128"/>
                <a:ea typeface="HG丸ｺﾞｼｯｸM-PRO" panose="020F0600000000000000" pitchFamily="50" charset="-128"/>
              </a:defRPr>
            </a:lvl1pPr>
          </a:lstStyle>
          <a:p>
            <a:pPr>
              <a:defRPr/>
            </a:pPr>
            <a:fld id="{B76202A1-EC48-47E2-A289-40BBBFC26A2A}" type="slidenum">
              <a:rPr lang="en-US" altLang="ja-JP" smtClean="0"/>
              <a:pPr>
                <a:defRPr/>
              </a:pPr>
              <a:t>‹#›</a:t>
            </a:fld>
            <a:endParaRPr lang="en-US" altLang="ja-JP" dirty="0"/>
          </a:p>
        </p:txBody>
      </p:sp>
    </p:spTree>
    <p:extLst>
      <p:ext uri="{BB962C8B-B14F-4D97-AF65-F5344CB8AC3E}">
        <p14:creationId xmlns:p14="http://schemas.microsoft.com/office/powerpoint/2010/main" val="1891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ページ設定">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pPr>
              <a:defRPr/>
            </a:pPr>
            <a:fld id="{34DB8965-6D2C-4C70-9673-DD75A8C3DF57}" type="datetime1">
              <a:rPr lang="ja-JP" altLang="en-US" smtClean="0"/>
              <a:pPr>
                <a:defRPr/>
              </a:pPr>
              <a:t>2020/10/8</a:t>
            </a:fld>
            <a:endParaRPr lang="en-US" altLang="ja-JP"/>
          </a:p>
        </p:txBody>
      </p:sp>
      <p:sp>
        <p:nvSpPr>
          <p:cNvPr id="4" name="フッター プレースホルダー 3"/>
          <p:cNvSpPr>
            <a:spLocks noGrp="1"/>
          </p:cNvSpPr>
          <p:nvPr>
            <p:ph type="ftr" sz="quarter" idx="11"/>
          </p:nvPr>
        </p:nvSpPr>
        <p:spPr/>
        <p:txBody>
          <a:bodyPr/>
          <a:lstStyle/>
          <a:p>
            <a:pPr>
              <a:defRPr/>
            </a:pPr>
            <a:endParaRPr lang="en-US" altLang="ja-JP"/>
          </a:p>
        </p:txBody>
      </p:sp>
      <p:sp>
        <p:nvSpPr>
          <p:cNvPr id="5" name="Rectangle 6"/>
          <p:cNvSpPr>
            <a:spLocks noGrp="1" noChangeArrowheads="1"/>
          </p:cNvSpPr>
          <p:nvPr>
            <p:ph type="sldNum" sz="quarter" idx="4"/>
          </p:nvPr>
        </p:nvSpPr>
        <p:spPr bwMode="auto">
          <a:xfrm>
            <a:off x="7594600" y="6506598"/>
            <a:ext cx="2311400" cy="3514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latin typeface="HG丸ｺﾞｼｯｸM-PRO" panose="020F0600000000000000" pitchFamily="50" charset="-128"/>
                <a:ea typeface="HG丸ｺﾞｼｯｸM-PRO" panose="020F0600000000000000" pitchFamily="50" charset="-128"/>
              </a:defRPr>
            </a:lvl1pPr>
          </a:lstStyle>
          <a:p>
            <a:pPr>
              <a:defRPr/>
            </a:pPr>
            <a:fld id="{B76202A1-EC48-47E2-A289-40BBBFC26A2A}" type="slidenum">
              <a:rPr lang="en-US" altLang="ja-JP" smtClean="0"/>
              <a:pPr>
                <a:defRPr/>
              </a:pPr>
              <a:t>‹#›</a:t>
            </a:fld>
            <a:endParaRPr lang="en-US" altLang="ja-JP" dirty="0"/>
          </a:p>
        </p:txBody>
      </p:sp>
    </p:spTree>
    <p:extLst>
      <p:ext uri="{BB962C8B-B14F-4D97-AF65-F5344CB8AC3E}">
        <p14:creationId xmlns:p14="http://schemas.microsoft.com/office/powerpoint/2010/main" val="3464575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fld id="{8554C5BE-551B-446A-BB52-75644320CEBE}" type="datetime1">
              <a:rPr lang="ja-JP" altLang="en-US" smtClean="0"/>
              <a:pPr>
                <a:defRPr/>
              </a:pPr>
              <a:t>2020/10/8</a:t>
            </a:fld>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dirty="0"/>
          </a:p>
        </p:txBody>
      </p:sp>
      <p:grpSp>
        <p:nvGrpSpPr>
          <p:cNvPr id="7174" name="Group 18"/>
          <p:cNvGrpSpPr>
            <a:grpSpLocks/>
          </p:cNvGrpSpPr>
          <p:nvPr userDrawn="1"/>
        </p:nvGrpSpPr>
        <p:grpSpPr bwMode="auto">
          <a:xfrm>
            <a:off x="0" y="0"/>
            <a:ext cx="9906000" cy="546100"/>
            <a:chOff x="0" y="0"/>
            <a:chExt cx="5760" cy="344"/>
          </a:xfrm>
        </p:grpSpPr>
        <p:pic>
          <p:nvPicPr>
            <p:cNvPr id="7177" name="Picture 9" descr="mlit_top"/>
            <p:cNvPicPr>
              <a:picLocks noChangeAspect="1" noChangeArrowheads="1"/>
            </p:cNvPicPr>
            <p:nvPr userDrawn="1"/>
          </p:nvPicPr>
          <p:blipFill>
            <a:blip r:embed="rId10"/>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8" name="Group 17"/>
            <p:cNvGrpSpPr>
              <a:grpSpLocks/>
            </p:cNvGrpSpPr>
            <p:nvPr userDrawn="1"/>
          </p:nvGrpSpPr>
          <p:grpSpPr bwMode="auto">
            <a:xfrm>
              <a:off x="0" y="0"/>
              <a:ext cx="5760" cy="318"/>
              <a:chOff x="0" y="0"/>
              <a:chExt cx="5760" cy="318"/>
            </a:xfrm>
          </p:grpSpPr>
          <p:pic>
            <p:nvPicPr>
              <p:cNvPr id="7179" name="Picture 11" descr="mlit_top"/>
              <p:cNvPicPr>
                <a:picLocks noChangeAspect="1" noChangeArrowheads="1"/>
              </p:cNvPicPr>
              <p:nvPr userDrawn="1"/>
            </p:nvPicPr>
            <p:blipFill>
              <a:blip r:embed="rId11" cstate="print">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6" descr="mlit_top"/>
              <p:cNvPicPr>
                <a:picLocks noChangeAspect="1" noChangeArrowheads="1"/>
              </p:cNvPicPr>
              <p:nvPr userDrawn="1"/>
            </p:nvPicPr>
            <p:blipFill>
              <a:blip r:embed="rId12" cstate="print">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0" descr="mlit_top"/>
              <p:cNvPicPr>
                <a:picLocks noChangeAspect="1" noChangeArrowheads="1"/>
              </p:cNvPicPr>
              <p:nvPr userDrawn="1"/>
            </p:nvPicPr>
            <p:blipFill>
              <a:blip r:embed="rId12" cstate="print">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175"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4" name="Picture 14"/>
          <p:cNvPicPr>
            <a:picLocks noChangeAspect="1" noChangeArrowheads="1"/>
          </p:cNvPicPr>
          <p:nvPr userDrawn="1"/>
        </p:nvPicPr>
        <p:blipFill rotWithShape="1">
          <a:blip r:embed="rId13" cstate="print">
            <a:extLst>
              <a:ext uri="{28A0092B-C50C-407E-A947-70E740481C1C}">
                <a14:useLocalDpi xmlns:a14="http://schemas.microsoft.com/office/drawing/2010/main"/>
              </a:ext>
            </a:extLst>
          </a:blip>
          <a:srcRect t="4686" r="78941" b="6192"/>
          <a:stretch/>
        </p:blipFill>
        <p:spPr bwMode="auto">
          <a:xfrm>
            <a:off x="8226425" y="15226"/>
            <a:ext cx="353695" cy="30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p:cNvPicPr>
            <a:picLocks noChangeAspect="1"/>
          </p:cNvPicPr>
          <p:nvPr userDrawn="1"/>
        </p:nvPicPr>
        <p:blipFill rotWithShape="1">
          <a:blip r:embed="rId14" cstate="print">
            <a:extLst>
              <a:ext uri="{28A0092B-C50C-407E-A947-70E740481C1C}">
                <a14:useLocalDpi xmlns:a14="http://schemas.microsoft.com/office/drawing/2010/main"/>
              </a:ext>
            </a:extLst>
          </a:blip>
          <a:srcRect l="5140" t="9304" r="9084" b="21850"/>
          <a:stretch/>
        </p:blipFill>
        <p:spPr>
          <a:xfrm>
            <a:off x="8591733" y="33809"/>
            <a:ext cx="1311817" cy="334851"/>
          </a:xfrm>
          <a:prstGeom prst="rect">
            <a:avLst/>
          </a:prstGeom>
        </p:spPr>
      </p:pic>
    </p:spTree>
  </p:cSld>
  <p:clrMap bg1="lt1" tx1="dk1" bg2="lt2" tx2="dk2" accent1="accent1" accent2="accent2" accent3="accent3" accent4="accent4" accent5="accent5" accent6="accent6" hlink="hlink" folHlink="folHlink"/>
  <p:sldLayoutIdLst>
    <p:sldLayoutId id="2147486413" r:id="rId1"/>
    <p:sldLayoutId id="2147486407" r:id="rId2"/>
    <p:sldLayoutId id="2147486414" r:id="rId3"/>
    <p:sldLayoutId id="2147486415" r:id="rId4"/>
    <p:sldLayoutId id="2147486428" r:id="rId5"/>
    <p:sldLayoutId id="2147486429" r:id="rId6"/>
    <p:sldLayoutId id="2147486442" r:id="rId7"/>
    <p:sldLayoutId id="2147486443" r:id="rId8"/>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ctrTitle"/>
          </p:nvPr>
        </p:nvSpPr>
        <p:spPr>
          <a:xfrm>
            <a:off x="1804811" y="2592631"/>
            <a:ext cx="7802033" cy="647304"/>
          </a:xfrm>
        </p:spPr>
        <p:txBody>
          <a:bodyPr/>
          <a:lstStyle/>
          <a:p>
            <a:r>
              <a:rPr lang="ja-JP" altLang="en-US" sz="3600" dirty="0">
                <a:solidFill>
                  <a:srgbClr val="00B0F0"/>
                </a:solidFill>
                <a:latin typeface="+mj-ea"/>
              </a:rPr>
              <a:t>新技術の活用状況と活用促進の取組</a:t>
            </a:r>
          </a:p>
        </p:txBody>
      </p:sp>
      <p:sp>
        <p:nvSpPr>
          <p:cNvPr id="10243" name="サブタイトル 2"/>
          <p:cNvSpPr>
            <a:spLocks noGrp="1"/>
          </p:cNvSpPr>
          <p:nvPr>
            <p:ph type="subTitle" idx="1"/>
          </p:nvPr>
        </p:nvSpPr>
        <p:spPr>
          <a:xfrm>
            <a:off x="1475184" y="4797921"/>
            <a:ext cx="6934200" cy="647303"/>
          </a:xfrm>
        </p:spPr>
        <p:txBody>
          <a:bodyPr>
            <a:normAutofit fontScale="62500" lnSpcReduction="20000"/>
          </a:bodyPr>
          <a:lstStyle/>
          <a:p>
            <a:r>
              <a:rPr lang="ja-JP" altLang="en-US" dirty="0">
                <a:solidFill>
                  <a:srgbClr val="00B0F0"/>
                </a:solidFill>
                <a:latin typeface="+mj-ea"/>
                <a:ea typeface="+mj-ea"/>
              </a:rPr>
              <a:t>国土交通省　九州地方整備局</a:t>
            </a:r>
            <a:endParaRPr lang="en-US" altLang="ja-JP" dirty="0">
              <a:solidFill>
                <a:srgbClr val="00B0F0"/>
              </a:solidFill>
              <a:latin typeface="+mj-ea"/>
              <a:ea typeface="+mj-ea"/>
            </a:endParaRPr>
          </a:p>
          <a:p>
            <a:r>
              <a:rPr lang="ja-JP" altLang="en-US" dirty="0">
                <a:solidFill>
                  <a:srgbClr val="00B0F0"/>
                </a:solidFill>
                <a:latin typeface="+mj-ea"/>
                <a:ea typeface="+mj-ea"/>
              </a:rPr>
              <a:t>九州技術事務所</a:t>
            </a:r>
            <a:endParaRPr lang="en-US" altLang="ja-JP" dirty="0">
              <a:solidFill>
                <a:srgbClr val="00B0F0"/>
              </a:solidFill>
              <a:latin typeface="+mj-ea"/>
              <a:ea typeface="+mj-ea"/>
            </a:endParaRPr>
          </a:p>
        </p:txBody>
      </p:sp>
      <p:sp>
        <p:nvSpPr>
          <p:cNvPr id="8" name="正方形/長方形 7"/>
          <p:cNvSpPr/>
          <p:nvPr/>
        </p:nvSpPr>
        <p:spPr>
          <a:xfrm>
            <a:off x="3512840" y="6520988"/>
            <a:ext cx="2874826" cy="276999"/>
          </a:xfrm>
          <a:prstGeom prst="rect">
            <a:avLst/>
          </a:prstGeom>
        </p:spPr>
        <p:txBody>
          <a:bodyPr wrap="none">
            <a:spAutoFit/>
          </a:bodyPr>
          <a:lstStyle/>
          <a:p>
            <a:r>
              <a:rPr lang="en-US" altLang="ja-JP" sz="1200" i="1" dirty="0">
                <a:solidFill>
                  <a:schemeClr val="bg1"/>
                </a:solidFill>
                <a:latin typeface="Plantagenet Cherokee" panose="02020602070100000000" pitchFamily="18" charset="0"/>
                <a:ea typeface="FangSong" panose="02010609060101010101" pitchFamily="49" charset="-122"/>
              </a:rPr>
              <a:t>, Kyusyu Regional Development Bureau</a:t>
            </a:r>
            <a:endParaRPr lang="ja-JP" altLang="en-US" sz="1200" i="1" dirty="0">
              <a:solidFill>
                <a:schemeClr val="bg1"/>
              </a:solidFill>
              <a:latin typeface="Plantagenet Cherokee" panose="02020602070100000000" pitchFamily="18" charset="0"/>
              <a:ea typeface="FangSong" panose="02010609060101010101" pitchFamily="49" charset="-122"/>
            </a:endParaRPr>
          </a:p>
        </p:txBody>
      </p:sp>
      <p:sp>
        <p:nvSpPr>
          <p:cNvPr id="7" name="サブタイトル 2"/>
          <p:cNvSpPr txBox="1">
            <a:spLocks/>
          </p:cNvSpPr>
          <p:nvPr/>
        </p:nvSpPr>
        <p:spPr bwMode="auto">
          <a:xfrm>
            <a:off x="1475184" y="3861049"/>
            <a:ext cx="69342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r>
              <a:rPr lang="ja-JP" altLang="en-US" sz="2400" kern="0" dirty="0">
                <a:solidFill>
                  <a:srgbClr val="00B0F0"/>
                </a:solidFill>
                <a:latin typeface="+mj-ea"/>
                <a:ea typeface="+mj-ea"/>
              </a:rPr>
              <a:t>令和２年１０月２１日</a:t>
            </a:r>
            <a:endParaRPr lang="en-US" altLang="ja-JP" sz="2400" kern="0" dirty="0">
              <a:solidFill>
                <a:srgbClr val="00B0F0"/>
              </a:solidFill>
              <a:latin typeface="+mj-ea"/>
              <a:ea typeface="+mj-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p:cNvGraphicFramePr>
            <a:graphicFrameLocks/>
          </p:cNvGraphicFramePr>
          <p:nvPr/>
        </p:nvGraphicFramePr>
        <p:xfrm>
          <a:off x="366589" y="758153"/>
          <a:ext cx="4404514" cy="5701641"/>
        </p:xfrm>
        <a:graphic>
          <a:graphicData uri="http://schemas.openxmlformats.org/drawingml/2006/chart">
            <c:chart xmlns:c="http://schemas.openxmlformats.org/drawingml/2006/chart" xmlns:r="http://schemas.openxmlformats.org/officeDocument/2006/relationships" r:id="rId3"/>
          </a:graphicData>
        </a:graphic>
      </p:graphicFrame>
      <p:sp>
        <p:nvSpPr>
          <p:cNvPr id="31" name="AutoShape 20"/>
          <p:cNvSpPr>
            <a:spLocks noChangeArrowheads="1"/>
          </p:cNvSpPr>
          <p:nvPr/>
        </p:nvSpPr>
        <p:spPr bwMode="auto">
          <a:xfrm>
            <a:off x="0" y="0"/>
            <a:ext cx="9906000" cy="503238"/>
          </a:xfrm>
          <a:prstGeom prst="roundRect">
            <a:avLst>
              <a:gd name="adj" fmla="val 50000"/>
            </a:avLst>
          </a:prstGeom>
          <a:no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0000FF"/>
                </a:solidFill>
                <a:effectLst/>
                <a:uLnTx/>
                <a:uFillTx/>
                <a:ea typeface="ＤＦ特太ゴシック体" pitchFamily="1" charset="-128"/>
              </a:rPr>
              <a:t>　</a:t>
            </a:r>
            <a:r>
              <a:rPr lang="ja-JP" altLang="en-US" sz="2400" dirty="0">
                <a:solidFill>
                  <a:srgbClr val="0000FF"/>
                </a:solidFill>
                <a:latin typeface="ＤＦ特太ゴシック体" pitchFamily="1" charset="-128"/>
                <a:ea typeface="ＤＦ特太ゴシック体" pitchFamily="1" charset="-128"/>
              </a:rPr>
              <a:t> </a:t>
            </a:r>
            <a:r>
              <a:rPr lang="ja-JP" altLang="en-US" sz="2400" dirty="0">
                <a:solidFill>
                  <a:srgbClr val="00B0F0"/>
                </a:solidFill>
                <a:latin typeface="ＤＦ特太ゴシック体" pitchFamily="1" charset="-128"/>
                <a:ea typeface="ＤＦ特太ゴシック体" pitchFamily="1" charset="-128"/>
              </a:rPr>
              <a:t>九州地方整備局における新技術活用状況</a:t>
            </a:r>
            <a:endParaRPr kumimoji="0" lang="ja-JP" altLang="en-US" sz="2400" b="0" i="0" u="none" strike="noStrike" kern="0" cap="none" spc="0" normalizeH="0" baseline="0" noProof="0" dirty="0">
              <a:ln>
                <a:noFill/>
              </a:ln>
              <a:solidFill>
                <a:srgbClr val="00B0F0"/>
              </a:solidFill>
              <a:effectLst/>
              <a:uLnTx/>
              <a:uFillTx/>
              <a:ea typeface="ＤＦ特太ゴシック体" pitchFamily="1" charset="-128"/>
            </a:endParaRPr>
          </a:p>
        </p:txBody>
      </p:sp>
      <p:sp>
        <p:nvSpPr>
          <p:cNvPr id="61" name="テキスト ボックス 41"/>
          <p:cNvSpPr txBox="1"/>
          <p:nvPr/>
        </p:nvSpPr>
        <p:spPr>
          <a:xfrm>
            <a:off x="6220955" y="6144425"/>
            <a:ext cx="2989953" cy="530321"/>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just" defTabSz="914400" eaLnBrk="1" fontAlgn="auto" latinLnBrk="0" hangingPunct="1">
              <a:lnSpc>
                <a:spcPts val="1200"/>
              </a:lnSpc>
              <a:spcBef>
                <a:spcPts val="0"/>
              </a:spcBef>
              <a:spcAft>
                <a:spcPts val="0"/>
              </a:spcAft>
              <a:buClrTx/>
              <a:buSzTx/>
              <a:buFontTx/>
              <a:buNone/>
              <a:tabLst/>
              <a:defRPr/>
            </a:pPr>
            <a:r>
              <a:rPr kumimoji="0" lang="en-US" altLang="ja-JP" sz="1000" b="0" i="0" u="none" strike="noStrike" kern="100" cap="none" spc="0" normalizeH="0" baseline="0" noProof="0" dirty="0">
                <a:ln>
                  <a:noFill/>
                </a:ln>
                <a:solidFill>
                  <a:sysClr val="windowText" lastClr="000000"/>
                </a:solidFill>
                <a:effectLst/>
                <a:uLnTx/>
                <a:uFillTx/>
                <a:latin typeface="Calibri"/>
                <a:ea typeface="ＭＳ Ｐゴシック"/>
                <a:cs typeface="Times New Roman"/>
              </a:rPr>
              <a:t>※</a:t>
            </a:r>
            <a:r>
              <a:rPr kumimoji="0" lang="ja-JP" altLang="en-US" sz="1000" b="0" i="0" u="none" strike="noStrike" kern="100" cap="none" spc="0" normalizeH="0" baseline="0" noProof="0" dirty="0">
                <a:ln>
                  <a:noFill/>
                </a:ln>
                <a:solidFill>
                  <a:sysClr val="windowText" lastClr="000000"/>
                </a:solidFill>
                <a:effectLst/>
                <a:uLnTx/>
                <a:uFillTx/>
                <a:latin typeface="Calibri"/>
                <a:ea typeface="ＭＳ Ｐゴシック"/>
                <a:cs typeface="Times New Roman"/>
              </a:rPr>
              <a:t>九州の技術：九州に登録され九州に本社を置く</a:t>
            </a:r>
            <a:endParaRPr kumimoji="0" lang="en-US" altLang="ja-JP" sz="1000" b="0" i="0" u="none" strike="noStrike" kern="100" cap="none" spc="0" normalizeH="0" baseline="0" noProof="0" dirty="0">
              <a:ln>
                <a:noFill/>
              </a:ln>
              <a:solidFill>
                <a:sysClr val="windowText" lastClr="000000"/>
              </a:solidFill>
              <a:effectLst/>
              <a:uLnTx/>
              <a:uFillTx/>
              <a:latin typeface="Calibri"/>
              <a:ea typeface="ＭＳ Ｐゴシック"/>
              <a:cs typeface="Times New Roman"/>
            </a:endParaRPr>
          </a:p>
          <a:p>
            <a:pPr lvl="2" algn="just" defTabSz="914400" fontAlgn="auto">
              <a:lnSpc>
                <a:spcPts val="1200"/>
              </a:lnSpc>
              <a:spcBef>
                <a:spcPts val="0"/>
              </a:spcBef>
              <a:spcAft>
                <a:spcPts val="0"/>
              </a:spcAft>
              <a:defRPr/>
            </a:pPr>
            <a:r>
              <a:rPr kumimoji="0" lang="ja-JP" altLang="en-US" sz="1000" b="0" i="0" u="none" strike="noStrike" kern="100" cap="none" spc="0" normalizeH="0" baseline="0" noProof="0" dirty="0">
                <a:ln>
                  <a:noFill/>
                </a:ln>
                <a:solidFill>
                  <a:sysClr val="windowText" lastClr="000000"/>
                </a:solidFill>
                <a:effectLst/>
                <a:uLnTx/>
                <a:uFillTx/>
                <a:latin typeface="Calibri"/>
                <a:ea typeface="ＭＳ Ｐゴシック"/>
                <a:cs typeface="Times New Roman"/>
              </a:rPr>
              <a:t>業者により開発された新技術</a:t>
            </a:r>
          </a:p>
        </p:txBody>
      </p:sp>
      <p:sp>
        <p:nvSpPr>
          <p:cNvPr id="63" name="Text Box 37"/>
          <p:cNvSpPr txBox="1">
            <a:spLocks noChangeArrowheads="1"/>
          </p:cNvSpPr>
          <p:nvPr/>
        </p:nvSpPr>
        <p:spPr bwMode="auto">
          <a:xfrm>
            <a:off x="657226" y="666626"/>
            <a:ext cx="4133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800" b="1" dirty="0"/>
              <a:t>「活用の型」別の活用状況（技術数）</a:t>
            </a:r>
          </a:p>
        </p:txBody>
      </p:sp>
      <p:sp>
        <p:nvSpPr>
          <p:cNvPr id="64" name="テキスト ボックス 63">
            <a:extLst>
              <a:ext uri="{FF2B5EF4-FFF2-40B4-BE49-F238E27FC236}">
                <a16:creationId xmlns:a16="http://schemas.microsoft.com/office/drawing/2014/main" id="{5EEB0AE2-BDED-4CB7-AD63-5740AA7BF55B}"/>
              </a:ext>
            </a:extLst>
          </p:cNvPr>
          <p:cNvSpPr txBox="1"/>
          <p:nvPr/>
        </p:nvSpPr>
        <p:spPr>
          <a:xfrm>
            <a:off x="5638482" y="661732"/>
            <a:ext cx="2650084" cy="369332"/>
          </a:xfrm>
          <a:prstGeom prst="rect">
            <a:avLst/>
          </a:prstGeom>
          <a:noFill/>
          <a:ln w="28575">
            <a:noFill/>
          </a:ln>
        </p:spPr>
        <p:txBody>
          <a:bodyPr wrap="none" rtlCol="0">
            <a:spAutoFit/>
          </a:bodyPr>
          <a:lstStyle/>
          <a:p>
            <a:r>
              <a:rPr kumimoji="1" lang="ja-JP" altLang="en-US" b="1" dirty="0">
                <a:solidFill>
                  <a:srgbClr val="FF0000"/>
                </a:solidFill>
              </a:rPr>
              <a:t>施工者による提案が多い</a:t>
            </a:r>
            <a:endParaRPr kumimoji="1" lang="en-US" altLang="ja-JP" b="1" dirty="0">
              <a:solidFill>
                <a:srgbClr val="FF0000"/>
              </a:solidFill>
            </a:endParaRPr>
          </a:p>
        </p:txBody>
      </p:sp>
      <p:sp>
        <p:nvSpPr>
          <p:cNvPr id="65" name="テキスト ボックス 64">
            <a:extLst>
              <a:ext uri="{FF2B5EF4-FFF2-40B4-BE49-F238E27FC236}">
                <a16:creationId xmlns:a16="http://schemas.microsoft.com/office/drawing/2014/main" id="{B167EFEC-0BD3-4FEE-A522-657D7FC4A511}"/>
              </a:ext>
            </a:extLst>
          </p:cNvPr>
          <p:cNvSpPr txBox="1"/>
          <p:nvPr/>
        </p:nvSpPr>
        <p:spPr>
          <a:xfrm>
            <a:off x="5510867" y="1096595"/>
            <a:ext cx="4001119" cy="1754326"/>
          </a:xfrm>
          <a:prstGeom prst="rect">
            <a:avLst/>
          </a:prstGeom>
          <a:noFill/>
          <a:ln w="28575">
            <a:noFill/>
          </a:ln>
        </p:spPr>
        <p:txBody>
          <a:bodyPr wrap="square" rtlCol="0">
            <a:spAutoFit/>
          </a:bodyPr>
          <a:lstStyle/>
          <a:p>
            <a:r>
              <a:rPr kumimoji="1" lang="ja-JP" altLang="en-US" b="1" dirty="0">
                <a:solidFill>
                  <a:srgbClr val="0000FF"/>
                </a:solidFill>
                <a:latin typeface="ＭＳ ゴシック" panose="020B0609070205080204" pitchFamily="49" charset="-128"/>
                <a:ea typeface="ＭＳ ゴシック" panose="020B0609070205080204" pitchFamily="49" charset="-128"/>
              </a:rPr>
              <a:t>活用促進のための取り組み</a:t>
            </a:r>
            <a:endParaRPr kumimoji="1" lang="en-US" altLang="ja-JP" b="1" dirty="0">
              <a:solidFill>
                <a:srgbClr val="0000FF"/>
              </a:solidFill>
              <a:latin typeface="ＭＳ ゴシック" panose="020B0609070205080204" pitchFamily="49" charset="-128"/>
              <a:ea typeface="ＭＳ ゴシック" panose="020B0609070205080204" pitchFamily="49" charset="-128"/>
            </a:endParaRPr>
          </a:p>
          <a:p>
            <a:r>
              <a:rPr kumimoji="1" lang="ja-JP" altLang="en-US" b="1" dirty="0">
                <a:solidFill>
                  <a:srgbClr val="0000FF"/>
                </a:solidFill>
                <a:latin typeface="ＭＳ ゴシック" panose="020B0609070205080204" pitchFamily="49" charset="-128"/>
                <a:ea typeface="ＭＳ ゴシック" panose="020B0609070205080204" pitchFamily="49" charset="-128"/>
              </a:rPr>
              <a:t>①総合評価方式における</a:t>
            </a:r>
            <a:endParaRPr kumimoji="1" lang="en-US" altLang="ja-JP" b="1" dirty="0">
              <a:solidFill>
                <a:srgbClr val="0000FF"/>
              </a:solidFill>
              <a:latin typeface="ＭＳ ゴシック" panose="020B0609070205080204" pitchFamily="49" charset="-128"/>
              <a:ea typeface="ＭＳ ゴシック" panose="020B0609070205080204" pitchFamily="49" charset="-128"/>
            </a:endParaRPr>
          </a:p>
          <a:p>
            <a:r>
              <a:rPr lang="ja-JP" altLang="en-US" b="1" dirty="0">
                <a:solidFill>
                  <a:srgbClr val="0000FF"/>
                </a:solidFill>
                <a:latin typeface="ＭＳ ゴシック" panose="020B0609070205080204" pitchFamily="49" charset="-128"/>
                <a:ea typeface="ＭＳ ゴシック" panose="020B0609070205080204" pitchFamily="49" charset="-128"/>
              </a:rPr>
              <a:t>　</a:t>
            </a:r>
            <a:r>
              <a:rPr kumimoji="1" lang="ja-JP" altLang="en-US" b="1" dirty="0">
                <a:solidFill>
                  <a:srgbClr val="0000FF"/>
                </a:solidFill>
                <a:latin typeface="ＭＳ ゴシック" panose="020B0609070205080204" pitchFamily="49" charset="-128"/>
                <a:ea typeface="ＭＳ ゴシック" panose="020B0609070205080204" pitchFamily="49" charset="-128"/>
              </a:rPr>
              <a:t>技術提案への加点</a:t>
            </a:r>
            <a:endParaRPr kumimoji="1" lang="en-US" altLang="ja-JP" b="1" dirty="0">
              <a:solidFill>
                <a:srgbClr val="0000FF"/>
              </a:solidFill>
              <a:latin typeface="ＭＳ ゴシック" panose="020B0609070205080204" pitchFamily="49" charset="-128"/>
              <a:ea typeface="ＭＳ ゴシック" panose="020B0609070205080204" pitchFamily="49" charset="-128"/>
            </a:endParaRPr>
          </a:p>
          <a:p>
            <a:r>
              <a:rPr kumimoji="1" lang="ja-JP" altLang="en-US" b="1" dirty="0">
                <a:solidFill>
                  <a:srgbClr val="0000FF"/>
                </a:solidFill>
                <a:latin typeface="ＭＳ ゴシック" panose="020B0609070205080204" pitchFamily="49" charset="-128"/>
                <a:ea typeface="ＭＳ ゴシック" panose="020B0609070205080204" pitchFamily="49" charset="-128"/>
              </a:rPr>
              <a:t>②新技術を活用した場合に</a:t>
            </a:r>
            <a:endParaRPr kumimoji="1" lang="en-US" altLang="ja-JP" b="1" dirty="0">
              <a:solidFill>
                <a:srgbClr val="0000FF"/>
              </a:solidFill>
              <a:latin typeface="ＭＳ ゴシック" panose="020B0609070205080204" pitchFamily="49" charset="-128"/>
              <a:ea typeface="ＭＳ ゴシック" panose="020B0609070205080204" pitchFamily="49" charset="-128"/>
            </a:endParaRPr>
          </a:p>
          <a:p>
            <a:r>
              <a:rPr lang="ja-JP" altLang="en-US" b="1" dirty="0">
                <a:solidFill>
                  <a:srgbClr val="0000FF"/>
                </a:solidFill>
                <a:latin typeface="ＭＳ ゴシック" panose="020B0609070205080204" pitchFamily="49" charset="-128"/>
                <a:ea typeface="ＭＳ ゴシック" panose="020B0609070205080204" pitchFamily="49" charset="-128"/>
              </a:rPr>
              <a:t>　</a:t>
            </a:r>
            <a:r>
              <a:rPr kumimoji="1" lang="ja-JP" altLang="en-US" b="1" dirty="0">
                <a:solidFill>
                  <a:srgbClr val="0000FF"/>
                </a:solidFill>
                <a:latin typeface="ＭＳ ゴシック" panose="020B0609070205080204" pitchFamily="49" charset="-128"/>
                <a:ea typeface="ＭＳ ゴシック" panose="020B0609070205080204" pitchFamily="49" charset="-128"/>
              </a:rPr>
              <a:t>工事成績評定で加点</a:t>
            </a:r>
            <a:endParaRPr kumimoji="1" lang="en-US" altLang="ja-JP" b="1" dirty="0">
              <a:solidFill>
                <a:srgbClr val="0000FF"/>
              </a:solidFill>
              <a:latin typeface="ＭＳ ゴシック" panose="020B0609070205080204" pitchFamily="49" charset="-128"/>
              <a:ea typeface="ＭＳ ゴシック" panose="020B0609070205080204" pitchFamily="49" charset="-128"/>
            </a:endParaRPr>
          </a:p>
          <a:p>
            <a:endParaRPr kumimoji="1" lang="en-US" altLang="ja-JP" b="1" dirty="0">
              <a:solidFill>
                <a:srgbClr val="0000FF"/>
              </a:solidFill>
              <a:latin typeface="ＭＳ ゴシック" panose="020B0609070205080204" pitchFamily="49" charset="-128"/>
              <a:ea typeface="ＭＳ ゴシック" panose="020B0609070205080204" pitchFamily="49" charset="-128"/>
            </a:endParaRPr>
          </a:p>
        </p:txBody>
      </p:sp>
      <p:sp>
        <p:nvSpPr>
          <p:cNvPr id="58" name="スライド番号プレースホルダー 4"/>
          <p:cNvSpPr>
            <a:spLocks noGrp="1"/>
          </p:cNvSpPr>
          <p:nvPr>
            <p:ph type="sldNum" sz="quarter" idx="12"/>
          </p:nvPr>
        </p:nvSpPr>
        <p:spPr>
          <a:xfrm>
            <a:off x="7593775" y="6325845"/>
            <a:ext cx="2311400" cy="476250"/>
          </a:xfrm>
        </p:spPr>
        <p:txBody>
          <a:bodyPr/>
          <a:lstStyle/>
          <a:p>
            <a:pPr algn="r">
              <a:defRPr/>
            </a:pPr>
            <a:fld id="{CE50F163-3899-46DF-8DD8-F0E3894DF967}" type="slidenum">
              <a:rPr lang="ja-JP" altLang="en-US" sz="1600" smtClean="0">
                <a:latin typeface="HG丸ｺﾞｼｯｸM-PRO" panose="020F0600000000000000" pitchFamily="50" charset="-128"/>
                <a:ea typeface="HG丸ｺﾞｼｯｸM-PRO" panose="020F0600000000000000" pitchFamily="50" charset="-128"/>
              </a:rPr>
              <a:pPr algn="r">
                <a:defRPr/>
              </a:pPr>
              <a:t>9</a:t>
            </a:fld>
            <a:endParaRPr lang="en-US" altLang="ja-JP" sz="1600" dirty="0">
              <a:latin typeface="HG丸ｺﾞｼｯｸM-PRO" panose="020F0600000000000000" pitchFamily="50" charset="-128"/>
              <a:ea typeface="HG丸ｺﾞｼｯｸM-PRO" panose="020F0600000000000000" pitchFamily="50" charset="-128"/>
            </a:endParaRPr>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31" t="25724" r="25663" b="24794"/>
          <a:stretch/>
        </p:blipFill>
        <p:spPr bwMode="auto">
          <a:xfrm>
            <a:off x="5781040" y="2611119"/>
            <a:ext cx="3088640" cy="324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309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4"/>
          <p:cNvSpPr>
            <a:spLocks noGrp="1"/>
          </p:cNvSpPr>
          <p:nvPr>
            <p:ph type="sldNum" sz="quarter" idx="12"/>
          </p:nvPr>
        </p:nvSpPr>
        <p:spPr>
          <a:xfrm>
            <a:off x="7537956" y="6381750"/>
            <a:ext cx="2311400" cy="476250"/>
          </a:xfrm>
        </p:spPr>
        <p:txBody>
          <a:bodyPr/>
          <a:lstStyle/>
          <a:p>
            <a:pPr algn="r">
              <a:defRPr/>
            </a:pPr>
            <a:fld id="{CE50F163-3899-46DF-8DD8-F0E3894DF967}" type="slidenum">
              <a:rPr lang="ja-JP" altLang="en-US" sz="1600" smtClean="0">
                <a:latin typeface="HG丸ｺﾞｼｯｸM-PRO" panose="020F0600000000000000" pitchFamily="50" charset="-128"/>
                <a:ea typeface="HG丸ｺﾞｼｯｸM-PRO" panose="020F0600000000000000" pitchFamily="50" charset="-128"/>
              </a:rPr>
              <a:pPr algn="r">
                <a:defRPr/>
              </a:pPr>
              <a:t>10</a:t>
            </a:fld>
            <a:endParaRPr lang="en-US" altLang="ja-JP" sz="1600" dirty="0">
              <a:latin typeface="HG丸ｺﾞｼｯｸM-PRO" panose="020F0600000000000000" pitchFamily="50" charset="-128"/>
              <a:ea typeface="HG丸ｺﾞｼｯｸM-PRO" panose="020F0600000000000000" pitchFamily="50" charset="-128"/>
            </a:endParaRPr>
          </a:p>
        </p:txBody>
      </p:sp>
      <p:sp>
        <p:nvSpPr>
          <p:cNvPr id="19" name="Text Box 15"/>
          <p:cNvSpPr txBox="1">
            <a:spLocks noChangeArrowheads="1"/>
          </p:cNvSpPr>
          <p:nvPr/>
        </p:nvSpPr>
        <p:spPr bwMode="auto">
          <a:xfrm>
            <a:off x="1246394" y="6459647"/>
            <a:ext cx="2989943"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Arial" charset="0"/>
                <a:ea typeface="ＭＳ Ｐゴシック" pitchFamily="50" charset="-128"/>
              </a:rPr>
              <a:t>活用延べ新技術数の工種別内訳</a:t>
            </a:r>
          </a:p>
        </p:txBody>
      </p:sp>
      <p:sp>
        <p:nvSpPr>
          <p:cNvPr id="20" name="Text Box 22"/>
          <p:cNvSpPr txBox="1">
            <a:spLocks noChangeArrowheads="1"/>
          </p:cNvSpPr>
          <p:nvPr/>
        </p:nvSpPr>
        <p:spPr bwMode="auto">
          <a:xfrm>
            <a:off x="6132337" y="2505794"/>
            <a:ext cx="2750458"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Arial" charset="0"/>
                <a:ea typeface="ＭＳ Ｐゴシック" pitchFamily="50" charset="-128"/>
              </a:rPr>
              <a:t>活用延べ新技術数の工種別内訳</a:t>
            </a:r>
          </a:p>
        </p:txBody>
      </p:sp>
      <p:sp>
        <p:nvSpPr>
          <p:cNvPr id="25" name="AutoShape 20"/>
          <p:cNvSpPr>
            <a:spLocks noChangeArrowheads="1"/>
          </p:cNvSpPr>
          <p:nvPr/>
        </p:nvSpPr>
        <p:spPr bwMode="auto">
          <a:xfrm>
            <a:off x="0" y="0"/>
            <a:ext cx="9906000" cy="503238"/>
          </a:xfrm>
          <a:prstGeom prst="roundRect">
            <a:avLst>
              <a:gd name="adj" fmla="val 50000"/>
            </a:avLst>
          </a:prstGeom>
          <a:no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2000" dirty="0">
                <a:solidFill>
                  <a:srgbClr val="00B0F0"/>
                </a:solidFill>
                <a:latin typeface="ＤＦ特太ゴシック体" pitchFamily="1" charset="-128"/>
                <a:ea typeface="ＤＦ特太ゴシック体" pitchFamily="1" charset="-128"/>
              </a:rPr>
              <a:t>　　令和元年度 活用件数の多い工種</a:t>
            </a:r>
            <a:endParaRPr kumimoji="0" lang="ja-JP" altLang="en-US" sz="2000" b="0" i="0" u="none" strike="noStrike" kern="0" cap="none" spc="0" normalizeH="0" baseline="0" noProof="0" dirty="0">
              <a:ln>
                <a:noFill/>
              </a:ln>
              <a:solidFill>
                <a:srgbClr val="00B0F0"/>
              </a:solidFill>
              <a:effectLst/>
              <a:uLnTx/>
              <a:uFillTx/>
              <a:ea typeface="ＤＦ特太ゴシック体" pitchFamily="1" charset="-128"/>
            </a:endParaRPr>
          </a:p>
        </p:txBody>
      </p:sp>
      <p:sp>
        <p:nvSpPr>
          <p:cNvPr id="18" name="Text Box 6"/>
          <p:cNvSpPr txBox="1">
            <a:spLocks noChangeArrowheads="1"/>
          </p:cNvSpPr>
          <p:nvPr/>
        </p:nvSpPr>
        <p:spPr bwMode="auto">
          <a:xfrm>
            <a:off x="171451" y="579439"/>
            <a:ext cx="9553574" cy="1477962"/>
          </a:xfrm>
          <a:prstGeom prst="rect">
            <a:avLst/>
          </a:prstGeom>
          <a:solidFill>
            <a:srgbClr val="FFFFFF"/>
          </a:solidFill>
          <a:ln w="25400" cap="flat" cmpd="sng" algn="ctr">
            <a:solidFill>
              <a:srgbClr val="000000"/>
            </a:solidFill>
            <a:prstDash val="solid"/>
            <a:headEnd/>
            <a:tailEnd/>
          </a:ln>
          <a:effectLst/>
        </p:spPr>
        <p:txBody>
          <a:bodyPr wrap="square" lIns="36000" tIns="72000" rIns="36000" bIns="72000" anchor="ctr" anchorCtr="0">
            <a:noAutofit/>
          </a:bodyPr>
          <a:lstStyle/>
          <a:p>
            <a:pPr marL="85725" indent="-85725" defTabSz="914400">
              <a:spcBef>
                <a:spcPct val="20000"/>
              </a:spcBef>
            </a:pPr>
            <a:r>
              <a:rPr lang="ja-JP" altLang="en-US" dirty="0">
                <a:solidFill>
                  <a:srgbClr val="000000"/>
                </a:solidFill>
                <a:latin typeface="ＭＳ Ｐゴシック" panose="020B0600070205080204" pitchFamily="50" charset="-128"/>
                <a:ea typeface="ＭＳ Ｐゴシック" panose="020B0600070205080204" pitchFamily="50" charset="-128"/>
              </a:rPr>
              <a:t>九州地方整備局における令和元年度の新技術活用件数の工種別内訳は下記のとおりである。</a:t>
            </a:r>
          </a:p>
          <a:p>
            <a:pPr marL="361950" indent="-180975" defTabSz="914400">
              <a:spcBef>
                <a:spcPct val="20000"/>
              </a:spcBef>
              <a:buFont typeface="Wingdings" panose="05000000000000000000" pitchFamily="2" charset="2"/>
              <a:buChar char="Ø"/>
            </a:pPr>
            <a:r>
              <a:rPr lang="ja-JP" altLang="en-US" dirty="0">
                <a:solidFill>
                  <a:srgbClr val="000000"/>
                </a:solidFill>
                <a:latin typeface="ＭＳ Ｐゴシック" panose="020B0600070205080204" pitchFamily="50" charset="-128"/>
                <a:ea typeface="ＭＳ Ｐゴシック" panose="020B0600070205080204" pitchFamily="50" charset="-128"/>
              </a:rPr>
              <a:t>令和元年度において、活用述べ新技術数</a:t>
            </a:r>
            <a:r>
              <a:rPr lang="en-US" altLang="ja-JP" dirty="0">
                <a:solidFill>
                  <a:srgbClr val="000000"/>
                </a:solidFill>
                <a:latin typeface="ＭＳ Ｐゴシック" panose="020B0600070205080204" pitchFamily="50" charset="-128"/>
                <a:ea typeface="ＭＳ Ｐゴシック" panose="020B0600070205080204" pitchFamily="50" charset="-128"/>
              </a:rPr>
              <a:t>2,525</a:t>
            </a:r>
            <a:r>
              <a:rPr lang="ja-JP" altLang="en-US" dirty="0">
                <a:solidFill>
                  <a:srgbClr val="000000"/>
                </a:solidFill>
                <a:latin typeface="ＭＳ Ｐゴシック" panose="020B0600070205080204" pitchFamily="50" charset="-128"/>
                <a:ea typeface="ＭＳ Ｐゴシック" panose="020B0600070205080204" pitchFamily="50" charset="-128"/>
              </a:rPr>
              <a:t>件のうち、もっとも多くの新技術が使われた工種は、　「仮設工」である。</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marL="361950" indent="-180975" defTabSz="914400">
              <a:spcBef>
                <a:spcPct val="20000"/>
              </a:spcBef>
              <a:buFont typeface="Wingdings" panose="05000000000000000000" pitchFamily="2" charset="2"/>
              <a:buChar char="Ø"/>
            </a:pPr>
            <a:r>
              <a:rPr lang="ja-JP" altLang="en-US" dirty="0">
                <a:solidFill>
                  <a:srgbClr val="000000"/>
                </a:solidFill>
                <a:latin typeface="ＭＳ Ｐゴシック" panose="020B0600070205080204" pitchFamily="50" charset="-128"/>
                <a:ea typeface="ＭＳ Ｐゴシック" panose="020B0600070205080204" pitchFamily="50" charset="-128"/>
              </a:rPr>
              <a:t>次いで、「土工」、 「コンクリート工」、 「共通工」、「舗装工」の順に、多く活用されている。</a:t>
            </a:r>
            <a:endParaRPr lang="ja-JP" altLang="en-US" dirty="0">
              <a:latin typeface="ＭＳ Ｐゴシック" pitchFamily="50" charset="-128"/>
            </a:endParaRPr>
          </a:p>
        </p:txBody>
      </p:sp>
      <p:graphicFrame>
        <p:nvGraphicFramePr>
          <p:cNvPr id="21" name="グラフ 20"/>
          <p:cNvGraphicFramePr>
            <a:graphicFrameLocks/>
          </p:cNvGraphicFramePr>
          <p:nvPr/>
        </p:nvGraphicFramePr>
        <p:xfrm>
          <a:off x="576722" y="2285256"/>
          <a:ext cx="4168569" cy="4195872"/>
        </p:xfrm>
        <a:graphic>
          <a:graphicData uri="http://schemas.openxmlformats.org/drawingml/2006/chart">
            <c:chart xmlns:c="http://schemas.openxmlformats.org/drawingml/2006/chart" xmlns:r="http://schemas.openxmlformats.org/officeDocument/2006/relationships" r:id="rId3"/>
          </a:graphicData>
        </a:graphic>
      </p:graphicFrame>
      <p:sp>
        <p:nvSpPr>
          <p:cNvPr id="22" name="テキスト ボックス 3"/>
          <p:cNvSpPr txBox="1"/>
          <p:nvPr/>
        </p:nvSpPr>
        <p:spPr>
          <a:xfrm>
            <a:off x="2006666" y="3716268"/>
            <a:ext cx="1566775" cy="1323975"/>
          </a:xfrm>
          <a:prstGeom prst="rect">
            <a:avLst/>
          </a:prstGeom>
          <a:noFill/>
          <a:ln w="9525" cmpd="sng">
            <a:noFill/>
          </a:ln>
          <a:effectLst/>
        </p:spPr>
        <p:txBody>
          <a:bodyPr lIns="91429" tIns="45715" rIns="91429" bIns="45715"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kumimoji="0" lang="ja-JP" altLang="en-US" sz="1300" kern="0" dirty="0">
                <a:solidFill>
                  <a:srgbClr val="000000"/>
                </a:solidFill>
                <a:latin typeface="ＭＳ Ｐゴシック"/>
              </a:rPr>
              <a:t>活用延べ新技術</a:t>
            </a:r>
            <a:endParaRPr kumimoji="0" lang="en-US" altLang="ja-JP" sz="1300" kern="0" dirty="0">
              <a:solidFill>
                <a:srgbClr val="000000"/>
              </a:solidFill>
              <a:latin typeface="ＭＳ Ｐゴシック"/>
            </a:endParaRPr>
          </a:p>
          <a:p>
            <a:pPr algn="ctr" defTabSz="914400">
              <a:defRPr/>
            </a:pPr>
            <a:r>
              <a:rPr kumimoji="0" lang="en-US" altLang="ja-JP" sz="1300" kern="0" dirty="0">
                <a:solidFill>
                  <a:srgbClr val="000000"/>
                </a:solidFill>
                <a:latin typeface="ＭＳ Ｐゴシック"/>
              </a:rPr>
              <a:t>2,525</a:t>
            </a:r>
            <a:r>
              <a:rPr kumimoji="0" lang="ja-JP" altLang="en-US" sz="1300" kern="0" dirty="0">
                <a:solidFill>
                  <a:srgbClr val="000000"/>
                </a:solidFill>
                <a:latin typeface="ＭＳ Ｐゴシック"/>
              </a:rPr>
              <a:t>技術</a:t>
            </a:r>
          </a:p>
        </p:txBody>
      </p:sp>
      <p:cxnSp>
        <p:nvCxnSpPr>
          <p:cNvPr id="23" name="直線コネクタ 22"/>
          <p:cNvCxnSpPr/>
          <p:nvPr/>
        </p:nvCxnSpPr>
        <p:spPr bwMode="auto">
          <a:xfrm flipH="1" flipV="1">
            <a:off x="1345786" y="3144538"/>
            <a:ext cx="66370" cy="22263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p:cNvCxnSpPr/>
          <p:nvPr/>
        </p:nvCxnSpPr>
        <p:spPr bwMode="auto">
          <a:xfrm flipH="1" flipV="1">
            <a:off x="1147003" y="3566599"/>
            <a:ext cx="198782" cy="8746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6" name="表 25"/>
          <p:cNvGraphicFramePr>
            <a:graphicFrameLocks noGrp="1"/>
          </p:cNvGraphicFramePr>
          <p:nvPr/>
        </p:nvGraphicFramePr>
        <p:xfrm>
          <a:off x="5637769" y="2990479"/>
          <a:ext cx="3739593" cy="3169920"/>
        </p:xfrm>
        <a:graphic>
          <a:graphicData uri="http://schemas.openxmlformats.org/drawingml/2006/table">
            <a:tbl>
              <a:tblPr/>
              <a:tblGrid>
                <a:gridCol w="644877">
                  <a:extLst>
                    <a:ext uri="{9D8B030D-6E8A-4147-A177-3AD203B41FA5}">
                      <a16:colId xmlns:a16="http://schemas.microsoft.com/office/drawing/2014/main" val="20000"/>
                    </a:ext>
                  </a:extLst>
                </a:gridCol>
                <a:gridCol w="1741610">
                  <a:extLst>
                    <a:ext uri="{9D8B030D-6E8A-4147-A177-3AD203B41FA5}">
                      <a16:colId xmlns:a16="http://schemas.microsoft.com/office/drawing/2014/main" val="20001"/>
                    </a:ext>
                  </a:extLst>
                </a:gridCol>
                <a:gridCol w="1353106">
                  <a:extLst>
                    <a:ext uri="{9D8B030D-6E8A-4147-A177-3AD203B41FA5}">
                      <a16:colId xmlns:a16="http://schemas.microsoft.com/office/drawing/2014/main" val="20002"/>
                    </a:ext>
                  </a:extLst>
                </a:gridCol>
              </a:tblGrid>
              <a:tr h="400050">
                <a:tc>
                  <a:txBody>
                    <a:bodyPr/>
                    <a:lstStyle/>
                    <a:p>
                      <a:pPr algn="ctr" fontAlgn="ctr"/>
                      <a:r>
                        <a:rPr lang="ja-JP" altLang="en-US" sz="1400" b="0" i="0" u="none" strike="noStrike" dirty="0">
                          <a:effectLst/>
                          <a:latin typeface="ＭＳ Ｐゴシック"/>
                        </a:rPr>
                        <a:t>順位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ja-JP" altLang="en-US" sz="1400" b="0" i="0" u="none" strike="noStrike" dirty="0">
                          <a:effectLst/>
                          <a:latin typeface="ＭＳ Ｐゴシック"/>
                        </a:rPr>
                        <a:t>工種ランキング</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ja-JP" altLang="en-US" sz="1400" b="0" i="0" u="none" strike="noStrike" dirty="0">
                          <a:effectLst/>
                          <a:latin typeface="ＭＳ Ｐゴシック"/>
                        </a:rPr>
                        <a:t>活用技術件数</a:t>
                      </a:r>
                      <a:br>
                        <a:rPr lang="ja-JP" altLang="en-US" sz="1400" b="0" i="0" u="none" strike="noStrike" dirty="0">
                          <a:effectLst/>
                          <a:latin typeface="ＭＳ Ｐゴシック"/>
                        </a:rPr>
                      </a:br>
                      <a:r>
                        <a:rPr lang="en-US" altLang="ja-JP" sz="1400" b="0" i="0" u="none" strike="noStrike" dirty="0">
                          <a:effectLst/>
                          <a:latin typeface="ＭＳ Ｐゴシック"/>
                        </a:rPr>
                        <a:t>(</a:t>
                      </a:r>
                      <a:r>
                        <a:rPr lang="ja-JP" altLang="en-US" sz="1400" b="0" i="0" u="none" strike="noStrike" dirty="0">
                          <a:effectLst/>
                          <a:latin typeface="ＭＳ Ｐゴシック"/>
                        </a:rPr>
                        <a:t>延べ技術数</a:t>
                      </a:r>
                      <a:r>
                        <a:rPr lang="en-US" altLang="ja-JP" sz="1400" b="0" i="0" u="none" strike="noStrike" dirty="0">
                          <a:effectLst/>
                          <a:latin typeface="ＭＳ Ｐゴシック"/>
                        </a:rPr>
                        <a:t>)</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0"/>
                  </a:ext>
                </a:extLst>
              </a:tr>
              <a:tr h="228600">
                <a:tc>
                  <a:txBody>
                    <a:bodyPr/>
                    <a:lstStyle/>
                    <a:p>
                      <a:pPr algn="ctr" fontAlgn="ctr"/>
                      <a:r>
                        <a:rPr lang="en-US" altLang="ja-JP" sz="1400" b="0" i="0" u="none" strike="noStrike" dirty="0">
                          <a:effectLst/>
                          <a:latin typeface="ＭＳ Ｐゴシック"/>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ja-JP" altLang="en-US" sz="1400" b="0" i="0" u="none" strike="noStrike" dirty="0">
                          <a:effectLst/>
                          <a:latin typeface="ＭＳ Ｐゴシック"/>
                        </a:rPr>
                        <a:t>仮設工</a:t>
                      </a:r>
                    </a:p>
                  </a:txBody>
                  <a:tcPr marL="0" marR="0" marT="0"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dirty="0">
                          <a:effectLst/>
                          <a:latin typeface="ＭＳ Ｐゴシック"/>
                        </a:rPr>
                        <a:t>583</a:t>
                      </a:r>
                    </a:p>
                  </a:txBody>
                  <a:tcPr marL="0" marR="0" marT="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8600">
                <a:tc>
                  <a:txBody>
                    <a:bodyPr/>
                    <a:lstStyle/>
                    <a:p>
                      <a:pPr algn="ctr" fontAlgn="ctr"/>
                      <a:r>
                        <a:rPr lang="en-US" altLang="ja-JP" sz="1400" b="0" i="0" u="none" strike="noStrike">
                          <a:effectLst/>
                          <a:latin typeface="ＭＳ Ｐゴシック"/>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ja-JP" altLang="en-US" sz="1400" b="0" i="0" u="none" strike="noStrike">
                          <a:effectLst/>
                          <a:latin typeface="ＭＳ Ｐゴシック"/>
                        </a:rPr>
                        <a:t>土工</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a:effectLst/>
                          <a:latin typeface="ＭＳ Ｐゴシック"/>
                        </a:rPr>
                        <a:t>356</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28600">
                <a:tc>
                  <a:txBody>
                    <a:bodyPr/>
                    <a:lstStyle/>
                    <a:p>
                      <a:pPr algn="ctr" fontAlgn="ctr"/>
                      <a:r>
                        <a:rPr lang="en-US" altLang="ja-JP" sz="1400" b="0" i="0" u="none" strike="noStrike">
                          <a:effectLst/>
                          <a:latin typeface="ＭＳ Ｐゴシック"/>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ja-JP" altLang="en-US" sz="1400" b="0" i="0" u="none" strike="noStrike">
                          <a:effectLst/>
                          <a:latin typeface="ＭＳ Ｐゴシック"/>
                        </a:rPr>
                        <a:t>コンクリート工</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dirty="0">
                          <a:effectLst/>
                          <a:latin typeface="ＭＳ Ｐゴシック"/>
                        </a:rPr>
                        <a:t>327</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8600">
                <a:tc>
                  <a:txBody>
                    <a:bodyPr/>
                    <a:lstStyle/>
                    <a:p>
                      <a:pPr algn="ctr" fontAlgn="ctr"/>
                      <a:r>
                        <a:rPr lang="en-US" altLang="ja-JP" sz="1400" b="0" i="0" u="none" strike="noStrike">
                          <a:effectLst/>
                          <a:latin typeface="ＭＳ Ｐゴシック"/>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ja-JP" altLang="en-US" sz="1400" b="0" i="0" u="none" strike="noStrike">
                          <a:effectLst/>
                          <a:latin typeface="ＭＳ Ｐゴシック"/>
                        </a:rPr>
                        <a:t>共通工</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a:effectLst/>
                          <a:latin typeface="ＭＳ Ｐゴシック"/>
                        </a:rPr>
                        <a:t>237</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28600">
                <a:tc>
                  <a:txBody>
                    <a:bodyPr/>
                    <a:lstStyle/>
                    <a:p>
                      <a:pPr algn="ctr" fontAlgn="ctr"/>
                      <a:r>
                        <a:rPr lang="en-US" altLang="ja-JP" sz="1400" b="0" i="0" u="none" strike="noStrike">
                          <a:effectLst/>
                          <a:latin typeface="ＭＳ Ｐゴシック"/>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ja-JP" altLang="en-US" sz="1400" b="0" i="0" u="none" strike="noStrike">
                          <a:effectLst/>
                          <a:latin typeface="ＭＳ Ｐゴシック"/>
                        </a:rPr>
                        <a:t>舗装工</a:t>
                      </a:r>
                    </a:p>
                  </a:txBody>
                  <a:tcPr marL="0" marR="0" marT="0"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a:effectLst/>
                          <a:latin typeface="ＭＳ Ｐゴシック"/>
                        </a:rPr>
                        <a:t>156</a:t>
                      </a:r>
                    </a:p>
                  </a:txBody>
                  <a:tcPr marL="0" marR="0" marT="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28600">
                <a:tc>
                  <a:txBody>
                    <a:bodyPr/>
                    <a:lstStyle/>
                    <a:p>
                      <a:pPr algn="ctr" fontAlgn="ctr"/>
                      <a:r>
                        <a:rPr lang="en-US" altLang="ja-JP" sz="1400" b="0" i="0" u="none" strike="noStrike" dirty="0">
                          <a:effectLst/>
                          <a:latin typeface="ＭＳ Ｐゴシック"/>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zh-TW" altLang="en-US" sz="1400" b="0" i="0" u="none" strike="noStrike" dirty="0">
                          <a:effectLst/>
                          <a:latin typeface="ＭＳ Ｐゴシック"/>
                        </a:rPr>
                        <a:t>道路維持修繕工</a:t>
                      </a:r>
                    </a:p>
                  </a:txBody>
                  <a:tcPr marL="0" marR="0" marT="0"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a:effectLst/>
                          <a:latin typeface="ＭＳ Ｐゴシック"/>
                        </a:rPr>
                        <a:t>143</a:t>
                      </a:r>
                    </a:p>
                  </a:txBody>
                  <a:tcPr marL="0" marR="0" marT="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28600">
                <a:tc>
                  <a:txBody>
                    <a:bodyPr/>
                    <a:lstStyle/>
                    <a:p>
                      <a:pPr algn="ctr" fontAlgn="ctr"/>
                      <a:r>
                        <a:rPr lang="en-US" altLang="ja-JP" sz="1400" b="0" i="0" u="none" strike="noStrike">
                          <a:effectLst/>
                          <a:latin typeface="ＭＳ Ｐゴシック"/>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zh-TW" altLang="en-US" sz="1400" b="0" i="0" u="none" strike="noStrike">
                          <a:effectLst/>
                          <a:latin typeface="ＭＳ Ｐゴシック"/>
                        </a:rPr>
                        <a:t>ＣＡＬＳ関連技術</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a:effectLst/>
                          <a:latin typeface="ＭＳ Ｐゴシック"/>
                        </a:rPr>
                        <a:t>135</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28600">
                <a:tc>
                  <a:txBody>
                    <a:bodyPr/>
                    <a:lstStyle/>
                    <a:p>
                      <a:pPr algn="ctr" fontAlgn="ctr"/>
                      <a:r>
                        <a:rPr lang="en-US" altLang="ja-JP" sz="1400" b="0" i="0" u="none" strike="noStrike">
                          <a:effectLst/>
                          <a:latin typeface="ＭＳ Ｐゴシック"/>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ja-JP" altLang="en-US" sz="1400" b="0" i="0" u="none" strike="noStrike">
                          <a:effectLst/>
                          <a:latin typeface="ＭＳ Ｐゴシック"/>
                        </a:rPr>
                        <a:t>調査試験</a:t>
                      </a:r>
                    </a:p>
                  </a:txBody>
                  <a:tcPr marL="0" marR="0" marT="0"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a:effectLst/>
                          <a:latin typeface="ＭＳ Ｐゴシック"/>
                        </a:rPr>
                        <a:t>98</a:t>
                      </a:r>
                    </a:p>
                  </a:txBody>
                  <a:tcPr marL="0" marR="0" marT="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28600">
                <a:tc>
                  <a:txBody>
                    <a:bodyPr/>
                    <a:lstStyle/>
                    <a:p>
                      <a:pPr algn="ctr" fontAlgn="ctr"/>
                      <a:r>
                        <a:rPr lang="en-US" altLang="ja-JP" sz="1400" b="0" i="0" u="none" strike="noStrike">
                          <a:effectLst/>
                          <a:latin typeface="ＭＳ Ｐゴシック"/>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zh-TW" altLang="en-US" sz="1400" b="0" i="0" u="none" strike="noStrike">
                          <a:effectLst/>
                          <a:latin typeface="ＭＳ Ｐゴシック"/>
                        </a:rPr>
                        <a:t>電気通信設備</a:t>
                      </a:r>
                    </a:p>
                  </a:txBody>
                  <a:tcPr marL="0" marR="0" marT="0"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a:effectLst/>
                          <a:latin typeface="ＭＳ Ｐゴシック"/>
                        </a:rPr>
                        <a:t>82</a:t>
                      </a:r>
                    </a:p>
                  </a:txBody>
                  <a:tcPr marL="0" marR="0" marT="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28600">
                <a:tc>
                  <a:txBody>
                    <a:bodyPr/>
                    <a:lstStyle/>
                    <a:p>
                      <a:pPr algn="ctr" fontAlgn="ctr"/>
                      <a:r>
                        <a:rPr lang="en-US" altLang="ja-JP" sz="1400" b="0" i="0" u="none" strike="noStrike">
                          <a:effectLst/>
                          <a:latin typeface="ＭＳ Ｐゴシック"/>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ja-JP" altLang="en-US" sz="1400" b="0" i="0" u="none" strike="noStrike">
                          <a:effectLst/>
                          <a:latin typeface="ＭＳ Ｐゴシック"/>
                        </a:rPr>
                        <a:t>港湾・港湾海岸・空港</a:t>
                      </a:r>
                    </a:p>
                  </a:txBody>
                  <a:tcPr marL="0" marR="0" marT="0"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a:effectLst/>
                          <a:latin typeface="ＭＳ Ｐゴシック"/>
                        </a:rPr>
                        <a:t>64</a:t>
                      </a:r>
                    </a:p>
                  </a:txBody>
                  <a:tcPr marL="0" marR="0" marT="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28600">
                <a:tc>
                  <a:txBody>
                    <a:bodyPr/>
                    <a:lstStyle/>
                    <a:p>
                      <a:pPr algn="ctr" fontAlgn="ctr"/>
                      <a:r>
                        <a:rPr lang="ja-JP" altLang="en-US" sz="1100" b="0" i="0" u="none" strike="noStrike">
                          <a:effectLst/>
                          <a:latin typeface="ＭＳ Ｐゴシック"/>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CC"/>
                    </a:solidFill>
                  </a:tcPr>
                </a:tc>
                <a:tc>
                  <a:txBody>
                    <a:bodyPr/>
                    <a:lstStyle/>
                    <a:p>
                      <a:pPr algn="l" fontAlgn="ctr"/>
                      <a:r>
                        <a:rPr lang="ja-JP" altLang="en-US" sz="1400" b="0" i="0" u="none" strike="noStrike" dirty="0">
                          <a:effectLst/>
                          <a:latin typeface="ＭＳ Ｐゴシック"/>
                        </a:rPr>
                        <a:t>その他</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a:effectLst/>
                          <a:latin typeface="ＭＳ Ｐゴシック"/>
                        </a:rPr>
                        <a:t>344</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28600">
                <a:tc>
                  <a:txBody>
                    <a:bodyPr/>
                    <a:lstStyle/>
                    <a:p>
                      <a:pPr algn="ctr" fontAlgn="ctr"/>
                      <a:r>
                        <a:rPr lang="ja-JP" altLang="en-US" sz="1100" b="0" i="0" u="none" strike="noStrike">
                          <a:effectLst/>
                          <a:latin typeface="ＭＳ Ｐゴシック"/>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400" b="0" i="0" u="none" strike="noStrike" dirty="0">
                          <a:effectLst/>
                          <a:latin typeface="ＭＳ Ｐゴシック"/>
                        </a:rPr>
                        <a:t>合計</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dirty="0">
                          <a:effectLst/>
                          <a:latin typeface="ＭＳ Ｐゴシック"/>
                        </a:rPr>
                        <a:t>2,525</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422384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21"/>
          <p:cNvSpPr txBox="1">
            <a:spLocks/>
          </p:cNvSpPr>
          <p:nvPr/>
        </p:nvSpPr>
        <p:spPr bwMode="auto">
          <a:xfrm>
            <a:off x="-15552" y="0"/>
            <a:ext cx="8407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800" spc="-100" dirty="0">
                <a:solidFill>
                  <a:srgbClr val="00B0F0"/>
                </a:solidFill>
                <a:latin typeface="HGP創英角ｺﾞｼｯｸUB" panose="020B0900000000000000" pitchFamily="50" charset="-128"/>
                <a:ea typeface="HGP創英角ｺﾞｼｯｸUB" panose="020B0900000000000000" pitchFamily="50" charset="-128"/>
              </a:rPr>
              <a:t>九州地方整備局における新技術活用による経済性効果</a:t>
            </a:r>
          </a:p>
        </p:txBody>
      </p:sp>
      <p:sp>
        <p:nvSpPr>
          <p:cNvPr id="4" name="スライド番号プレースホルダー 3"/>
          <p:cNvSpPr>
            <a:spLocks noGrp="1"/>
          </p:cNvSpPr>
          <p:nvPr>
            <p:ph type="sldNum" sz="quarter" idx="4"/>
          </p:nvPr>
        </p:nvSpPr>
        <p:spPr/>
        <p:txBody>
          <a:bodyPr/>
          <a:lstStyle/>
          <a:p>
            <a:pPr>
              <a:defRPr/>
            </a:pPr>
            <a:fld id="{B76202A1-EC48-47E2-A289-40BBBFC26A2A}" type="slidenum">
              <a:rPr lang="en-US" altLang="ja-JP" smtClean="0"/>
              <a:pPr>
                <a:defRPr/>
              </a:pPr>
              <a:t>11</a:t>
            </a:fld>
            <a:endParaRPr lang="en-US" altLang="ja-JP" dirty="0"/>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52" y="1599777"/>
            <a:ext cx="4329148" cy="456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81"/>
          <p:cNvSpPr txBox="1">
            <a:spLocks noChangeArrowheads="1"/>
          </p:cNvSpPr>
          <p:nvPr/>
        </p:nvSpPr>
        <p:spPr bwMode="auto">
          <a:xfrm>
            <a:off x="345440" y="711200"/>
            <a:ext cx="4457700" cy="838200"/>
          </a:xfrm>
          <a:prstGeom prst="rect">
            <a:avLst/>
          </a:prstGeom>
          <a:solidFill>
            <a:srgbClr val="006600"/>
          </a:solidFill>
          <a:ln>
            <a:noFill/>
          </a:ln>
          <a:effectLst/>
        </p:spPr>
        <p:txBody>
          <a:bodyPr wrap="square" tIns="28800" bIns="0">
            <a:no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dist" eaLnBrk="1" hangingPunct="1">
              <a:spcBef>
                <a:spcPct val="0"/>
              </a:spcBef>
              <a:buFontTx/>
              <a:buNone/>
            </a:pPr>
            <a:r>
              <a:rPr lang="ja-JP" altLang="en-US" sz="2400" b="1" dirty="0">
                <a:solidFill>
                  <a:schemeClr val="bg1"/>
                </a:solidFill>
                <a:latin typeface="ＭＳ Ｐゴシック" pitchFamily="50" charset="-128"/>
              </a:rPr>
              <a:t>経済性効果</a:t>
            </a:r>
            <a:endParaRPr lang="en-US" altLang="ja-JP" sz="2400" b="1" dirty="0">
              <a:solidFill>
                <a:schemeClr val="bg1"/>
              </a:solidFill>
              <a:latin typeface="ＭＳ Ｐゴシック" pitchFamily="50" charset="-128"/>
            </a:endParaRPr>
          </a:p>
          <a:p>
            <a:pPr algn="dist" eaLnBrk="1" hangingPunct="1">
              <a:spcBef>
                <a:spcPct val="0"/>
              </a:spcBef>
              <a:buFontTx/>
              <a:buNone/>
            </a:pPr>
            <a:r>
              <a:rPr lang="ja-JP" altLang="en-US" sz="2400" b="1" dirty="0">
                <a:solidFill>
                  <a:schemeClr val="bg1"/>
                </a:solidFill>
                <a:latin typeface="ＭＳ Ｐゴシック" pitchFamily="50" charset="-128"/>
              </a:rPr>
              <a:t>（コスト縮減額令和元年度）</a:t>
            </a:r>
          </a:p>
        </p:txBody>
      </p:sp>
      <p:sp>
        <p:nvSpPr>
          <p:cNvPr id="20" name="テキスト ボックス 19"/>
          <p:cNvSpPr txBox="1"/>
          <p:nvPr/>
        </p:nvSpPr>
        <p:spPr>
          <a:xfrm>
            <a:off x="4953000" y="1447800"/>
            <a:ext cx="4952999" cy="892552"/>
          </a:xfrm>
          <a:prstGeom prst="rect">
            <a:avLst/>
          </a:prstGeom>
          <a:noFill/>
          <a:ln w="28575">
            <a:noFill/>
          </a:ln>
        </p:spPr>
        <p:txBody>
          <a:bodyPr wrap="square" rtlCol="0">
            <a:spAutoFit/>
          </a:bodyPr>
          <a:lstStyle/>
          <a:p>
            <a:r>
              <a:rPr lang="en-US" altLang="ja-JP" sz="2400" b="1" dirty="0">
                <a:solidFill>
                  <a:srgbClr val="0000FF"/>
                </a:solidFill>
              </a:rPr>
              <a:t>R1</a:t>
            </a:r>
            <a:r>
              <a:rPr lang="ja-JP" altLang="en-US" sz="2400" b="1" dirty="0">
                <a:solidFill>
                  <a:srgbClr val="0000FF"/>
                </a:solidFill>
              </a:rPr>
              <a:t>年度コスト縮減額</a:t>
            </a:r>
            <a:endParaRPr lang="en-US" altLang="ja-JP" sz="2400" b="1" dirty="0">
              <a:solidFill>
                <a:srgbClr val="0000FF"/>
              </a:solidFill>
            </a:endParaRPr>
          </a:p>
          <a:p>
            <a:r>
              <a:rPr lang="ja-JP" altLang="en-US" sz="2400" b="1" dirty="0">
                <a:solidFill>
                  <a:srgbClr val="0000FF"/>
                </a:solidFill>
              </a:rPr>
              <a:t>　　　　　　　　　　　（九州地方整備局）</a:t>
            </a:r>
            <a:r>
              <a:rPr kumimoji="1" lang="ja-JP" altLang="en-US" sz="2800" b="1" dirty="0">
                <a:solidFill>
                  <a:srgbClr val="0000FF"/>
                </a:solidFill>
              </a:rPr>
              <a:t>　</a:t>
            </a:r>
            <a:endParaRPr kumimoji="1" lang="en-US" altLang="ja-JP" sz="2800" b="1" dirty="0">
              <a:solidFill>
                <a:srgbClr val="0000FF"/>
              </a:solidFill>
            </a:endParaRPr>
          </a:p>
        </p:txBody>
      </p:sp>
      <p:sp>
        <p:nvSpPr>
          <p:cNvPr id="21" name="テキスト ボックス 20"/>
          <p:cNvSpPr txBox="1"/>
          <p:nvPr/>
        </p:nvSpPr>
        <p:spPr>
          <a:xfrm>
            <a:off x="144260" y="6211669"/>
            <a:ext cx="2807179" cy="523220"/>
          </a:xfrm>
          <a:prstGeom prst="rect">
            <a:avLst/>
          </a:prstGeom>
          <a:noFill/>
          <a:ln w="28575">
            <a:noFill/>
          </a:ln>
        </p:spPr>
        <p:txBody>
          <a:bodyPr wrap="none" rtlCol="0">
            <a:spAutoFit/>
          </a:bodyPr>
          <a:lstStyle/>
          <a:p>
            <a:r>
              <a:rPr kumimoji="1" lang="en-US" altLang="ja-JP" sz="1400" b="1" dirty="0"/>
              <a:t>※</a:t>
            </a:r>
            <a:r>
              <a:rPr kumimoji="1" lang="ja-JP" altLang="en-US" sz="1400" b="1" dirty="0"/>
              <a:t>新技術活用年度で整理した値</a:t>
            </a:r>
            <a:endParaRPr kumimoji="1" lang="en-US" altLang="ja-JP" sz="1400" b="1" dirty="0"/>
          </a:p>
          <a:p>
            <a:r>
              <a:rPr kumimoji="1" lang="en-US" altLang="ja-JP" sz="1400" b="1" dirty="0"/>
              <a:t>※</a:t>
            </a:r>
            <a:r>
              <a:rPr kumimoji="1" lang="ja-JP" altLang="en-US" sz="1400" b="1" dirty="0"/>
              <a:t>営繕・港湾空港工事</a:t>
            </a:r>
            <a:r>
              <a:rPr lang="ja-JP" altLang="en-US" sz="1400" b="1" dirty="0"/>
              <a:t>を含まない</a:t>
            </a:r>
            <a:endParaRPr kumimoji="1" lang="ja-JP" altLang="en-US" sz="1400" b="1" dirty="0"/>
          </a:p>
        </p:txBody>
      </p:sp>
      <p:sp>
        <p:nvSpPr>
          <p:cNvPr id="22" name="正方形/長方形 21"/>
          <p:cNvSpPr/>
          <p:nvPr/>
        </p:nvSpPr>
        <p:spPr>
          <a:xfrm>
            <a:off x="5978878" y="3011656"/>
            <a:ext cx="3276600" cy="1754326"/>
          </a:xfrm>
          <a:prstGeom prst="rect">
            <a:avLst/>
          </a:prstGeom>
        </p:spPr>
        <p:txBody>
          <a:bodyPr wrap="square">
            <a:spAutoFit/>
          </a:bodyPr>
          <a:lstStyle/>
          <a:p>
            <a:pPr>
              <a:lnSpc>
                <a:spcPct val="150000"/>
              </a:lnSpc>
            </a:pPr>
            <a:r>
              <a:rPr lang="ja-JP" altLang="en-US" b="1" dirty="0">
                <a:solidFill>
                  <a:srgbClr val="0000FF"/>
                </a:solidFill>
              </a:rPr>
              <a:t>・発注者指定型・・・約</a:t>
            </a:r>
            <a:r>
              <a:rPr lang="en-US" altLang="ja-JP" b="1" dirty="0">
                <a:solidFill>
                  <a:srgbClr val="0000FF"/>
                </a:solidFill>
              </a:rPr>
              <a:t>1</a:t>
            </a:r>
            <a:r>
              <a:rPr lang="ja-JP" altLang="en-US" b="1" dirty="0">
                <a:solidFill>
                  <a:srgbClr val="0000FF"/>
                </a:solidFill>
              </a:rPr>
              <a:t>７億円</a:t>
            </a:r>
            <a:endParaRPr lang="en-US" altLang="ja-JP" b="1" dirty="0">
              <a:solidFill>
                <a:srgbClr val="0000FF"/>
              </a:solidFill>
            </a:endParaRPr>
          </a:p>
          <a:p>
            <a:pPr>
              <a:lnSpc>
                <a:spcPct val="150000"/>
              </a:lnSpc>
            </a:pPr>
            <a:r>
              <a:rPr lang="ja-JP" altLang="en-US" b="1" dirty="0">
                <a:solidFill>
                  <a:srgbClr val="0000FF"/>
                </a:solidFill>
              </a:rPr>
              <a:t>　　　</a:t>
            </a:r>
            <a:endParaRPr lang="en-US" altLang="ja-JP" b="1" dirty="0">
              <a:solidFill>
                <a:srgbClr val="0000FF"/>
              </a:solidFill>
            </a:endParaRPr>
          </a:p>
          <a:p>
            <a:pPr>
              <a:lnSpc>
                <a:spcPct val="150000"/>
              </a:lnSpc>
            </a:pPr>
            <a:r>
              <a:rPr lang="ja-JP" altLang="en-US" b="1" dirty="0">
                <a:solidFill>
                  <a:srgbClr val="0000FF"/>
                </a:solidFill>
              </a:rPr>
              <a:t>・施工者希望型・・・約１</a:t>
            </a:r>
            <a:r>
              <a:rPr lang="en-US" altLang="ja-JP" b="1" dirty="0">
                <a:solidFill>
                  <a:srgbClr val="0000FF"/>
                </a:solidFill>
              </a:rPr>
              <a:t>3</a:t>
            </a:r>
            <a:r>
              <a:rPr lang="ja-JP" altLang="en-US" b="1" dirty="0">
                <a:solidFill>
                  <a:srgbClr val="0000FF"/>
                </a:solidFill>
              </a:rPr>
              <a:t>億円</a:t>
            </a:r>
            <a:endParaRPr lang="en-US" altLang="ja-JP" b="1" dirty="0">
              <a:solidFill>
                <a:srgbClr val="0000FF"/>
              </a:solidFill>
            </a:endParaRPr>
          </a:p>
          <a:p>
            <a:pPr>
              <a:lnSpc>
                <a:spcPct val="150000"/>
              </a:lnSpc>
            </a:pPr>
            <a:r>
              <a:rPr lang="ja-JP" altLang="en-US" b="1" dirty="0">
                <a:solidFill>
                  <a:srgbClr val="0000FF"/>
                </a:solidFill>
              </a:rPr>
              <a:t>　　　　　　　</a:t>
            </a:r>
            <a:endParaRPr lang="en-US" altLang="ja-JP" b="1" dirty="0">
              <a:solidFill>
                <a:srgbClr val="0000FF"/>
              </a:solidFill>
            </a:endParaRPr>
          </a:p>
        </p:txBody>
      </p:sp>
      <p:sp>
        <p:nvSpPr>
          <p:cNvPr id="23" name="正方形/長方形 22"/>
          <p:cNvSpPr/>
          <p:nvPr/>
        </p:nvSpPr>
        <p:spPr>
          <a:xfrm>
            <a:off x="5518894" y="2495926"/>
            <a:ext cx="1535998" cy="461665"/>
          </a:xfrm>
          <a:prstGeom prst="rect">
            <a:avLst/>
          </a:prstGeom>
        </p:spPr>
        <p:txBody>
          <a:bodyPr wrap="none">
            <a:spAutoFit/>
          </a:bodyPr>
          <a:lstStyle/>
          <a:p>
            <a:r>
              <a:rPr lang="ja-JP" altLang="en-US" sz="2400" b="1" dirty="0">
                <a:solidFill>
                  <a:srgbClr val="0000FF"/>
                </a:solidFill>
              </a:rPr>
              <a:t>約３０億円</a:t>
            </a:r>
            <a:endParaRPr lang="en-US" altLang="ja-JP" sz="2400" b="1" dirty="0">
              <a:solidFill>
                <a:srgbClr val="0000FF"/>
              </a:solidFill>
            </a:endParaRPr>
          </a:p>
        </p:txBody>
      </p:sp>
      <p:sp>
        <p:nvSpPr>
          <p:cNvPr id="24" name="テキスト ボックス 23"/>
          <p:cNvSpPr txBox="1"/>
          <p:nvPr/>
        </p:nvSpPr>
        <p:spPr>
          <a:xfrm>
            <a:off x="5518893" y="5251501"/>
            <a:ext cx="4114799" cy="954107"/>
          </a:xfrm>
          <a:prstGeom prst="rect">
            <a:avLst/>
          </a:prstGeom>
          <a:noFill/>
          <a:ln w="28575">
            <a:noFill/>
          </a:ln>
        </p:spPr>
        <p:txBody>
          <a:bodyPr wrap="square" rtlCol="0">
            <a:spAutoFit/>
          </a:bodyPr>
          <a:lstStyle/>
          <a:p>
            <a:r>
              <a:rPr lang="ja-JP" altLang="en-US" sz="2800" b="1" dirty="0">
                <a:solidFill>
                  <a:srgbClr val="FF0000"/>
                </a:solidFill>
              </a:rPr>
              <a:t>発注者指定型は</a:t>
            </a:r>
            <a:endParaRPr lang="en-US" altLang="ja-JP" sz="2800" b="1" dirty="0">
              <a:solidFill>
                <a:srgbClr val="FF0000"/>
              </a:solidFill>
            </a:endParaRPr>
          </a:p>
          <a:p>
            <a:r>
              <a:rPr lang="ja-JP" altLang="en-US" sz="2800" b="1" dirty="0">
                <a:solidFill>
                  <a:srgbClr val="FF0000"/>
                </a:solidFill>
              </a:rPr>
              <a:t>コスト縮減効果が高い　</a:t>
            </a:r>
            <a:r>
              <a:rPr kumimoji="1" lang="ja-JP" altLang="en-US" sz="2800" b="1" dirty="0">
                <a:solidFill>
                  <a:srgbClr val="0000FF"/>
                </a:solidFill>
              </a:rPr>
              <a:t>　　</a:t>
            </a:r>
            <a:endParaRPr kumimoji="1" lang="en-US" altLang="ja-JP" sz="2800" b="1" dirty="0">
              <a:solidFill>
                <a:srgbClr val="0000FF"/>
              </a:solidFill>
            </a:endParaRPr>
          </a:p>
        </p:txBody>
      </p:sp>
    </p:spTree>
    <p:extLst>
      <p:ext uri="{BB962C8B-B14F-4D97-AF65-F5344CB8AC3E}">
        <p14:creationId xmlns:p14="http://schemas.microsoft.com/office/powerpoint/2010/main" val="475062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21"/>
          <p:cNvSpPr txBox="1">
            <a:spLocks/>
          </p:cNvSpPr>
          <p:nvPr/>
        </p:nvSpPr>
        <p:spPr bwMode="auto">
          <a:xfrm>
            <a:off x="-15553" y="0"/>
            <a:ext cx="897857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800" spc="-100" dirty="0">
                <a:solidFill>
                  <a:srgbClr val="00B0F0"/>
                </a:solidFill>
                <a:latin typeface="HGP創英角ｺﾞｼｯｸUB" panose="020B0900000000000000" pitchFamily="50" charset="-128"/>
                <a:ea typeface="HGP創英角ｺﾞｼｯｸUB" panose="020B0900000000000000" pitchFamily="50" charset="-128"/>
              </a:rPr>
              <a:t>九州地方整備局における新技術活用による工程短縮効果</a:t>
            </a:r>
          </a:p>
        </p:txBody>
      </p:sp>
      <p:sp>
        <p:nvSpPr>
          <p:cNvPr id="20" name="スライド番号プレースホルダー 19"/>
          <p:cNvSpPr>
            <a:spLocks noGrp="1"/>
          </p:cNvSpPr>
          <p:nvPr>
            <p:ph type="sldNum" sz="quarter" idx="4"/>
          </p:nvPr>
        </p:nvSpPr>
        <p:spPr/>
        <p:txBody>
          <a:bodyPr/>
          <a:lstStyle/>
          <a:p>
            <a:pPr>
              <a:defRPr/>
            </a:pPr>
            <a:fld id="{B76202A1-EC48-47E2-A289-40BBBFC26A2A}" type="slidenum">
              <a:rPr lang="en-US" altLang="ja-JP" smtClean="0"/>
              <a:pPr>
                <a:defRPr/>
              </a:pPr>
              <a:t>12</a:t>
            </a:fld>
            <a:endParaRPr lang="en-US" altLang="ja-JP" dirty="0"/>
          </a:p>
        </p:txBody>
      </p:sp>
      <p:sp>
        <p:nvSpPr>
          <p:cNvPr id="21" name="Text Box 81"/>
          <p:cNvSpPr txBox="1">
            <a:spLocks noChangeArrowheads="1"/>
          </p:cNvSpPr>
          <p:nvPr/>
        </p:nvSpPr>
        <p:spPr bwMode="auto">
          <a:xfrm>
            <a:off x="256764" y="595791"/>
            <a:ext cx="4637556" cy="338667"/>
          </a:xfrm>
          <a:prstGeom prst="rect">
            <a:avLst/>
          </a:prstGeom>
          <a:solidFill>
            <a:srgbClr val="006600"/>
          </a:solidFill>
          <a:ln>
            <a:noFill/>
          </a:ln>
          <a:effectLst/>
        </p:spPr>
        <p:txBody>
          <a:bodyPr wrap="square" tIns="28800" bIns="0" anchor="t">
            <a:no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dist" eaLnBrk="1" hangingPunct="1">
              <a:spcBef>
                <a:spcPct val="0"/>
              </a:spcBef>
              <a:buFontTx/>
              <a:buNone/>
            </a:pPr>
            <a:r>
              <a:rPr lang="ja-JP" altLang="en-US" sz="1600" b="1" dirty="0">
                <a:solidFill>
                  <a:schemeClr val="bg1"/>
                </a:solidFill>
                <a:latin typeface="ＭＳ Ｐゴシック" pitchFamily="50" charset="-128"/>
              </a:rPr>
              <a:t>発注者指定型における工程短縮効果（令和元年度）</a:t>
            </a:r>
          </a:p>
        </p:txBody>
      </p:sp>
      <p:sp>
        <p:nvSpPr>
          <p:cNvPr id="22" name="Text Box 81"/>
          <p:cNvSpPr txBox="1">
            <a:spLocks noChangeArrowheads="1"/>
          </p:cNvSpPr>
          <p:nvPr/>
        </p:nvSpPr>
        <p:spPr bwMode="auto">
          <a:xfrm>
            <a:off x="5045711" y="595792"/>
            <a:ext cx="4637556" cy="338667"/>
          </a:xfrm>
          <a:prstGeom prst="rect">
            <a:avLst/>
          </a:prstGeom>
          <a:solidFill>
            <a:srgbClr val="00B0F0"/>
          </a:solidFill>
          <a:ln>
            <a:noFill/>
          </a:ln>
          <a:effectLst/>
        </p:spPr>
        <p:txBody>
          <a:bodyPr wrap="square" tIns="28800" bIns="0" anchor="t">
            <a:no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dist" eaLnBrk="1" hangingPunct="1">
              <a:spcBef>
                <a:spcPct val="0"/>
              </a:spcBef>
              <a:buFontTx/>
              <a:buNone/>
            </a:pPr>
            <a:r>
              <a:rPr lang="ja-JP" altLang="en-US" sz="1600" b="1" dirty="0">
                <a:solidFill>
                  <a:schemeClr val="bg1"/>
                </a:solidFill>
                <a:latin typeface="ＭＳ Ｐゴシック" pitchFamily="50" charset="-128"/>
              </a:rPr>
              <a:t>工程短縮に寄与する新技術の例</a:t>
            </a:r>
          </a:p>
        </p:txBody>
      </p:sp>
      <p:sp>
        <p:nvSpPr>
          <p:cNvPr id="23" name="Rectangle 9"/>
          <p:cNvSpPr>
            <a:spLocks noChangeArrowheads="1"/>
          </p:cNvSpPr>
          <p:nvPr/>
        </p:nvSpPr>
        <p:spPr bwMode="auto">
          <a:xfrm>
            <a:off x="5081859" y="976185"/>
            <a:ext cx="4486683"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120000"/>
              </a:lnSpc>
            </a:pPr>
            <a:r>
              <a:rPr lang="ja-JP" altLang="en-US" sz="1400" dirty="0"/>
              <a:t>➢　横帯工を現場打ちから二次製品にした技術</a:t>
            </a:r>
            <a:endParaRPr lang="ja-JP" altLang="en-US" sz="1200" dirty="0"/>
          </a:p>
        </p:txBody>
      </p:sp>
      <p:sp>
        <p:nvSpPr>
          <p:cNvPr id="24" name="Text Box 17"/>
          <p:cNvSpPr txBox="1">
            <a:spLocks noChangeArrowheads="1"/>
          </p:cNvSpPr>
          <p:nvPr/>
        </p:nvSpPr>
        <p:spPr bwMode="auto">
          <a:xfrm>
            <a:off x="5301342" y="3046201"/>
            <a:ext cx="4521332" cy="80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110000"/>
              </a:lnSpc>
            </a:pPr>
            <a:r>
              <a:rPr lang="en-US" altLang="ja-JP" sz="1400" dirty="0">
                <a:solidFill>
                  <a:srgbClr val="0000FF"/>
                </a:solidFill>
              </a:rPr>
              <a:t>【</a:t>
            </a:r>
            <a:r>
              <a:rPr lang="ja-JP" altLang="en-US" sz="1400" dirty="0">
                <a:solidFill>
                  <a:srgbClr val="0000FF"/>
                </a:solidFill>
              </a:rPr>
              <a:t>所要工程</a:t>
            </a:r>
            <a:r>
              <a:rPr lang="en-US" altLang="ja-JP" sz="1400" dirty="0">
                <a:solidFill>
                  <a:srgbClr val="0000FF"/>
                </a:solidFill>
              </a:rPr>
              <a:t>】10</a:t>
            </a:r>
            <a:r>
              <a:rPr lang="ja-JP" altLang="en-US" sz="1400" dirty="0" err="1">
                <a:solidFill>
                  <a:srgbClr val="0000FF"/>
                </a:solidFill>
              </a:rPr>
              <a:t>ｍ</a:t>
            </a:r>
            <a:r>
              <a:rPr lang="ja-JP" altLang="en-US" sz="1400" dirty="0">
                <a:solidFill>
                  <a:srgbClr val="0000FF"/>
                </a:solidFill>
              </a:rPr>
              <a:t>当り</a:t>
            </a:r>
            <a:endParaRPr lang="en-US" altLang="ja-JP" sz="1400" dirty="0">
              <a:solidFill>
                <a:srgbClr val="0000FF"/>
              </a:solidFill>
            </a:endParaRPr>
          </a:p>
          <a:p>
            <a:pPr eaLnBrk="1" hangingPunct="1">
              <a:lnSpc>
                <a:spcPct val="110000"/>
              </a:lnSpc>
            </a:pPr>
            <a:r>
              <a:rPr lang="ja-JP" altLang="en-US" sz="1400" dirty="0">
                <a:solidFill>
                  <a:srgbClr val="0000FF"/>
                </a:solidFill>
              </a:rPr>
              <a:t>　　　　　　　　 </a:t>
            </a:r>
            <a:r>
              <a:rPr lang="ja-JP" altLang="en-US" sz="1400" dirty="0"/>
              <a:t>従来技術：</a:t>
            </a:r>
            <a:r>
              <a:rPr lang="en-US" altLang="ja-JP" sz="1400" dirty="0"/>
              <a:t>5</a:t>
            </a:r>
            <a:r>
              <a:rPr lang="ja-JP" altLang="en-US" sz="1400" dirty="0"/>
              <a:t>日（現場打ちコンクリート）</a:t>
            </a:r>
            <a:endParaRPr lang="en-US" altLang="ja-JP" sz="1400" dirty="0"/>
          </a:p>
          <a:p>
            <a:pPr eaLnBrk="1" hangingPunct="1">
              <a:lnSpc>
                <a:spcPct val="110000"/>
              </a:lnSpc>
            </a:pPr>
            <a:r>
              <a:rPr lang="ja-JP" altLang="en-US" sz="1400" dirty="0"/>
              <a:t>　　　　　　　　  新技術　 ：</a:t>
            </a:r>
            <a:r>
              <a:rPr lang="en-US" altLang="ja-JP" sz="1400" dirty="0"/>
              <a:t>1</a:t>
            </a:r>
            <a:r>
              <a:rPr lang="ja-JP" altLang="en-US" sz="1400" dirty="0"/>
              <a:t>日（</a:t>
            </a:r>
            <a:r>
              <a:rPr lang="en-US" altLang="ja-JP" sz="1400" dirty="0"/>
              <a:t>NETIS</a:t>
            </a:r>
            <a:r>
              <a:rPr lang="ja-JP" altLang="en-US" sz="1400" dirty="0"/>
              <a:t>情報）</a:t>
            </a:r>
          </a:p>
        </p:txBody>
      </p:sp>
      <p:sp>
        <p:nvSpPr>
          <p:cNvPr id="25" name="Text Box 17"/>
          <p:cNvSpPr txBox="1">
            <a:spLocks noChangeArrowheads="1"/>
          </p:cNvSpPr>
          <p:nvPr/>
        </p:nvSpPr>
        <p:spPr bwMode="auto">
          <a:xfrm>
            <a:off x="5399314" y="5956411"/>
            <a:ext cx="4506686" cy="80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110000"/>
              </a:lnSpc>
            </a:pPr>
            <a:r>
              <a:rPr lang="en-US" altLang="ja-JP" sz="1400" dirty="0">
                <a:solidFill>
                  <a:srgbClr val="0000FF"/>
                </a:solidFill>
              </a:rPr>
              <a:t>【</a:t>
            </a:r>
            <a:r>
              <a:rPr lang="ja-JP" altLang="en-US" sz="1400" dirty="0">
                <a:solidFill>
                  <a:srgbClr val="0000FF"/>
                </a:solidFill>
              </a:rPr>
              <a:t>所要工程</a:t>
            </a:r>
            <a:r>
              <a:rPr lang="en-US" altLang="ja-JP" sz="1400" dirty="0">
                <a:solidFill>
                  <a:srgbClr val="0000FF"/>
                </a:solidFill>
              </a:rPr>
              <a:t>】100</a:t>
            </a:r>
            <a:r>
              <a:rPr lang="ja-JP" altLang="en-US" sz="1400" dirty="0" err="1">
                <a:solidFill>
                  <a:srgbClr val="0000FF"/>
                </a:solidFill>
              </a:rPr>
              <a:t>ｍ</a:t>
            </a:r>
            <a:r>
              <a:rPr lang="ja-JP" altLang="en-US" sz="1400" dirty="0">
                <a:solidFill>
                  <a:srgbClr val="0000FF"/>
                </a:solidFill>
              </a:rPr>
              <a:t>当り（設置幅</a:t>
            </a:r>
            <a:r>
              <a:rPr lang="en-US" altLang="ja-JP" sz="1400" dirty="0">
                <a:solidFill>
                  <a:srgbClr val="0000FF"/>
                </a:solidFill>
              </a:rPr>
              <a:t>25</a:t>
            </a:r>
            <a:r>
              <a:rPr lang="ja-JP" altLang="en-US" sz="1400" dirty="0">
                <a:solidFill>
                  <a:srgbClr val="0000FF"/>
                </a:solidFill>
                <a:latin typeface="+mj-ea"/>
                <a:ea typeface="+mj-ea"/>
              </a:rPr>
              <a:t>ｍ</a:t>
            </a:r>
            <a:r>
              <a:rPr lang="ja-JP" altLang="en-US" sz="1400" dirty="0">
                <a:solidFill>
                  <a:srgbClr val="0000FF"/>
                </a:solidFill>
              </a:rPr>
              <a:t>）</a:t>
            </a:r>
            <a:endParaRPr lang="en-US" altLang="ja-JP" sz="1400" baseline="30000" dirty="0">
              <a:solidFill>
                <a:srgbClr val="0000FF"/>
              </a:solidFill>
            </a:endParaRPr>
          </a:p>
          <a:p>
            <a:pPr eaLnBrk="1" hangingPunct="1">
              <a:lnSpc>
                <a:spcPct val="110000"/>
              </a:lnSpc>
            </a:pPr>
            <a:r>
              <a:rPr lang="ja-JP" altLang="en-US" sz="1400" dirty="0">
                <a:solidFill>
                  <a:srgbClr val="0000FF"/>
                </a:solidFill>
              </a:rPr>
              <a:t>　　　　　　　 </a:t>
            </a:r>
            <a:r>
              <a:rPr lang="ja-JP" altLang="en-US" sz="1400" dirty="0"/>
              <a:t>　従来技術：</a:t>
            </a:r>
            <a:r>
              <a:rPr lang="en-US" altLang="ja-JP" sz="1400" dirty="0"/>
              <a:t>102</a:t>
            </a:r>
            <a:r>
              <a:rPr lang="ja-JP" altLang="en-US" sz="1400" dirty="0"/>
              <a:t>日（深層混合処理工法）</a:t>
            </a:r>
            <a:endParaRPr lang="en-US" altLang="ja-JP" sz="1400" dirty="0"/>
          </a:p>
          <a:p>
            <a:pPr eaLnBrk="1" hangingPunct="1">
              <a:lnSpc>
                <a:spcPct val="110000"/>
              </a:lnSpc>
            </a:pPr>
            <a:r>
              <a:rPr lang="ja-JP" altLang="en-US" sz="1400" dirty="0"/>
              <a:t>　　　　　　　　  新技術 　：</a:t>
            </a:r>
            <a:r>
              <a:rPr lang="en-US" altLang="ja-JP" sz="1400" dirty="0"/>
              <a:t>31.1</a:t>
            </a:r>
            <a:r>
              <a:rPr lang="ja-JP" altLang="en-US" sz="1400" dirty="0"/>
              <a:t>日　（</a:t>
            </a:r>
            <a:r>
              <a:rPr lang="en-US" altLang="ja-JP" sz="1400" dirty="0"/>
              <a:t>NETIS</a:t>
            </a:r>
            <a:r>
              <a:rPr lang="ja-JP" altLang="en-US" sz="1400" dirty="0"/>
              <a:t>情報）</a:t>
            </a:r>
          </a:p>
        </p:txBody>
      </p:sp>
      <p:sp>
        <p:nvSpPr>
          <p:cNvPr id="26" name="Rectangle 9"/>
          <p:cNvSpPr>
            <a:spLocks noChangeArrowheads="1"/>
          </p:cNvSpPr>
          <p:nvPr/>
        </p:nvSpPr>
        <p:spPr bwMode="auto">
          <a:xfrm>
            <a:off x="5136289" y="3814055"/>
            <a:ext cx="4546978"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120000"/>
              </a:lnSpc>
            </a:pPr>
            <a:r>
              <a:rPr lang="ja-JP" altLang="en-US" sz="1400" dirty="0"/>
              <a:t>➢　液状化時における盛土変形抑制工法</a:t>
            </a:r>
            <a:endParaRPr lang="ja-JP" altLang="en-US" sz="1200" dirty="0"/>
          </a:p>
        </p:txBody>
      </p:sp>
      <p:pic>
        <p:nvPicPr>
          <p:cNvPr id="2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6608" y="1463754"/>
            <a:ext cx="2772859" cy="1508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289" y="1406403"/>
            <a:ext cx="1813151" cy="164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587" y="4200187"/>
            <a:ext cx="2943225"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58" y="1324879"/>
            <a:ext cx="5101336" cy="558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ctrTitle"/>
          </p:nvPr>
        </p:nvSpPr>
        <p:spPr>
          <a:xfrm>
            <a:off x="2088231" y="2276872"/>
            <a:ext cx="7689305" cy="1109266"/>
          </a:xfrm>
        </p:spPr>
        <p:txBody>
          <a:bodyPr/>
          <a:lstStyle/>
          <a:p>
            <a:r>
              <a:rPr lang="ja-JP" altLang="en-US" dirty="0">
                <a:solidFill>
                  <a:srgbClr val="00B0F0"/>
                </a:solidFill>
                <a:latin typeface="HGP創英角ｺﾞｼｯｸUB" panose="020B0900000000000000" pitchFamily="50" charset="-128"/>
                <a:ea typeface="HGP創英角ｺﾞｼｯｸUB" panose="020B0900000000000000" pitchFamily="50" charset="-128"/>
              </a:rPr>
              <a:t>３．活用促進の取り組み</a:t>
            </a:r>
          </a:p>
        </p:txBody>
      </p:sp>
      <p:sp>
        <p:nvSpPr>
          <p:cNvPr id="5" name="スライド番号プレースホルダー 4"/>
          <p:cNvSpPr>
            <a:spLocks noGrp="1"/>
          </p:cNvSpPr>
          <p:nvPr>
            <p:ph type="sldNum" sz="quarter" idx="4"/>
          </p:nvPr>
        </p:nvSpPr>
        <p:spPr/>
        <p:txBody>
          <a:bodyPr/>
          <a:lstStyle/>
          <a:p>
            <a:pPr>
              <a:defRPr/>
            </a:pPr>
            <a:fld id="{B76202A1-EC48-47E2-A289-40BBBFC26A2A}" type="slidenum">
              <a:rPr lang="en-US" altLang="ja-JP" smtClean="0"/>
              <a:pPr>
                <a:defRPr/>
              </a:pPr>
              <a:t>13</a:t>
            </a:fld>
            <a:endParaRPr lang="en-US" altLang="ja-JP" dirty="0"/>
          </a:p>
        </p:txBody>
      </p:sp>
      <p:sp>
        <p:nvSpPr>
          <p:cNvPr id="8" name="正方形/長方形 7"/>
          <p:cNvSpPr/>
          <p:nvPr/>
        </p:nvSpPr>
        <p:spPr>
          <a:xfrm>
            <a:off x="3512840" y="6520988"/>
            <a:ext cx="2874826" cy="276999"/>
          </a:xfrm>
          <a:prstGeom prst="rect">
            <a:avLst/>
          </a:prstGeom>
        </p:spPr>
        <p:txBody>
          <a:bodyPr wrap="none">
            <a:spAutoFit/>
          </a:bodyPr>
          <a:lstStyle/>
          <a:p>
            <a:r>
              <a:rPr lang="en-US" altLang="ja-JP" sz="1200" i="1" dirty="0">
                <a:solidFill>
                  <a:schemeClr val="bg1"/>
                </a:solidFill>
                <a:latin typeface="Plantagenet Cherokee" panose="02020602070100000000" pitchFamily="18" charset="0"/>
                <a:ea typeface="FangSong" panose="02010609060101010101" pitchFamily="49" charset="-122"/>
              </a:rPr>
              <a:t>, Kyusyu Regional Development Bureau</a:t>
            </a:r>
            <a:endParaRPr lang="ja-JP" altLang="en-US" sz="1200" i="1" dirty="0">
              <a:solidFill>
                <a:schemeClr val="bg1"/>
              </a:solidFill>
              <a:latin typeface="Plantagenet Cherokee" panose="02020602070100000000" pitchFamily="18" charset="0"/>
              <a:ea typeface="FangSong" panose="02010609060101010101" pitchFamily="49" charset="-122"/>
            </a:endParaRPr>
          </a:p>
        </p:txBody>
      </p:sp>
    </p:spTree>
    <p:extLst>
      <p:ext uri="{BB962C8B-B14F-4D97-AF65-F5344CB8AC3E}">
        <p14:creationId xmlns:p14="http://schemas.microsoft.com/office/powerpoint/2010/main" val="2729023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11" t="10804" r="14635" b="26905"/>
          <a:stretch/>
        </p:blipFill>
        <p:spPr bwMode="auto">
          <a:xfrm>
            <a:off x="82504" y="1271671"/>
            <a:ext cx="4741543" cy="3452729"/>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266" name="タイトル 21"/>
          <p:cNvSpPr txBox="1">
            <a:spLocks/>
          </p:cNvSpPr>
          <p:nvPr/>
        </p:nvSpPr>
        <p:spPr bwMode="auto">
          <a:xfrm>
            <a:off x="-15552" y="0"/>
            <a:ext cx="8407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800" dirty="0">
                <a:solidFill>
                  <a:srgbClr val="00B0F0"/>
                </a:solidFill>
                <a:latin typeface="HGP創英角ｺﾞｼｯｸUB" panose="020B0900000000000000" pitchFamily="50" charset="-128"/>
                <a:ea typeface="HGP創英角ｺﾞｼｯｸUB" panose="020B0900000000000000" pitchFamily="50" charset="-128"/>
              </a:rPr>
              <a:t>九州技術事務所　新技術ポータルサイトの紹介</a:t>
            </a:r>
          </a:p>
        </p:txBody>
      </p:sp>
      <p:sp>
        <p:nvSpPr>
          <p:cNvPr id="7" name="正方形/長方形 6">
            <a:extLst>
              <a:ext uri="{FF2B5EF4-FFF2-40B4-BE49-F238E27FC236}">
                <a16:creationId xmlns:a16="http://schemas.microsoft.com/office/drawing/2014/main" id="{726B7754-8DDF-4476-9BBE-E15379B1840E}"/>
              </a:ext>
            </a:extLst>
          </p:cNvPr>
          <p:cNvSpPr/>
          <p:nvPr/>
        </p:nvSpPr>
        <p:spPr>
          <a:xfrm>
            <a:off x="112357" y="4309647"/>
            <a:ext cx="1188385" cy="4147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400" b="1" dirty="0">
              <a:solidFill>
                <a:schemeClr val="tx1"/>
              </a:solidFill>
              <a:latin typeface="ＭＳ ゴシック" pitchFamily="49" charset="-128"/>
              <a:ea typeface="ＭＳ ゴシック" pitchFamily="49" charset="-128"/>
            </a:endParaRPr>
          </a:p>
        </p:txBody>
      </p:sp>
      <p:sp>
        <p:nvSpPr>
          <p:cNvPr id="10" name="四角形吹き出し 1">
            <a:extLst>
              <a:ext uri="{FF2B5EF4-FFF2-40B4-BE49-F238E27FC236}">
                <a16:creationId xmlns:a16="http://schemas.microsoft.com/office/drawing/2014/main" id="{ED089B08-2D63-4664-8651-7600D7FF648E}"/>
              </a:ext>
            </a:extLst>
          </p:cNvPr>
          <p:cNvSpPr/>
          <p:nvPr/>
        </p:nvSpPr>
        <p:spPr bwMode="auto">
          <a:xfrm>
            <a:off x="5816600" y="1271671"/>
            <a:ext cx="2755010" cy="635000"/>
          </a:xfrm>
          <a:prstGeom prst="wedgeRectCallout">
            <a:avLst>
              <a:gd name="adj1" fmla="val -79447"/>
              <a:gd name="adj2" fmla="val -7500"/>
            </a:avLst>
          </a:prstGeom>
          <a:solidFill>
            <a:srgbClr val="CCFFFF"/>
          </a:solidFill>
          <a:ln w="12700" cap="flat" cmpd="sng" algn="ctr">
            <a:solidFill>
              <a:schemeClr val="tx1"/>
            </a:solidFill>
            <a:prstDash val="solid"/>
            <a:round/>
            <a:headEnd type="none" w="med" len="med"/>
            <a:tailEnd type="none" w="med" len="med"/>
          </a:ln>
          <a:effectLst/>
        </p:spPr>
        <p:txBody>
          <a:bodyPr vert="horz" wrap="none" lIns="27432" tIns="18288" rIns="0" bIns="18288"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　</a:t>
            </a:r>
            <a:r>
              <a:rPr kumimoji="1" lang="ja-JP" altLang="en-US" sz="1800" b="1" i="0" u="none" strike="noStrike" cap="none" normalizeH="0" baseline="0" dirty="0">
                <a:ln>
                  <a:noFill/>
                </a:ln>
                <a:solidFill>
                  <a:schemeClr val="tx1"/>
                </a:solidFill>
                <a:effectLst/>
              </a:rPr>
              <a:t>　九州技術事務所ＨＰ</a:t>
            </a:r>
            <a:endParaRPr kumimoji="1" lang="en-US" altLang="ja-JP" sz="1800" b="1" i="0" u="none" strike="noStrike" cap="none" normalizeH="0" baseline="0" dirty="0">
              <a:ln>
                <a:noFill/>
              </a:ln>
              <a:solidFill>
                <a:schemeClr val="tx1"/>
              </a:solidFill>
              <a:effectLst/>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b="1" dirty="0"/>
              <a:t>　　トップ画面</a:t>
            </a:r>
            <a:endParaRPr kumimoji="1" lang="ja-JP" altLang="en-US" sz="1800" b="1" i="0" u="none" strike="noStrike" cap="none" normalizeH="0" baseline="0" dirty="0">
              <a:ln>
                <a:noFill/>
              </a:ln>
              <a:solidFill>
                <a:schemeClr val="tx1"/>
              </a:solidFill>
              <a:effectLst/>
            </a:endParaRPr>
          </a:p>
        </p:txBody>
      </p:sp>
      <p:sp>
        <p:nvSpPr>
          <p:cNvPr id="11" name="テキスト ボックス 10">
            <a:extLst>
              <a:ext uri="{FF2B5EF4-FFF2-40B4-BE49-F238E27FC236}">
                <a16:creationId xmlns:a16="http://schemas.microsoft.com/office/drawing/2014/main" id="{C65AE2E2-4CE6-4FB7-A5F8-158ABCA9C53C}"/>
              </a:ext>
            </a:extLst>
          </p:cNvPr>
          <p:cNvSpPr txBox="1"/>
          <p:nvPr/>
        </p:nvSpPr>
        <p:spPr>
          <a:xfrm>
            <a:off x="4051300" y="604510"/>
            <a:ext cx="5478295" cy="523220"/>
          </a:xfrm>
          <a:prstGeom prst="rect">
            <a:avLst/>
          </a:prstGeom>
          <a:noFill/>
          <a:ln w="28575">
            <a:noFill/>
          </a:ln>
        </p:spPr>
        <p:txBody>
          <a:bodyPr wrap="none" rtlCol="0">
            <a:spAutoFit/>
          </a:bodyPr>
          <a:lstStyle/>
          <a:p>
            <a:r>
              <a:rPr lang="en-US" altLang="ja-JP" sz="2800" b="1" dirty="0">
                <a:solidFill>
                  <a:srgbClr val="0000FF"/>
                </a:solidFill>
              </a:rPr>
              <a:t>http://www.qsr.mlit.go.jp/kyugi/</a:t>
            </a:r>
            <a:endParaRPr kumimoji="1" lang="ja-JP" altLang="en-US" sz="2800" b="1" dirty="0">
              <a:solidFill>
                <a:srgbClr val="0000FF"/>
              </a:solidFill>
            </a:endParaRPr>
          </a:p>
        </p:txBody>
      </p:sp>
      <p:sp>
        <p:nvSpPr>
          <p:cNvPr id="12" name="テキスト ボックス 11">
            <a:extLst>
              <a:ext uri="{FF2B5EF4-FFF2-40B4-BE49-F238E27FC236}">
                <a16:creationId xmlns:a16="http://schemas.microsoft.com/office/drawing/2014/main" id="{693B9E69-2D14-49C0-97A9-548377CFC0C0}"/>
              </a:ext>
            </a:extLst>
          </p:cNvPr>
          <p:cNvSpPr txBox="1"/>
          <p:nvPr/>
        </p:nvSpPr>
        <p:spPr>
          <a:xfrm>
            <a:off x="308920" y="604510"/>
            <a:ext cx="3207929" cy="523220"/>
          </a:xfrm>
          <a:prstGeom prst="rect">
            <a:avLst/>
          </a:prstGeom>
          <a:noFill/>
          <a:ln w="28575">
            <a:noFill/>
          </a:ln>
        </p:spPr>
        <p:txBody>
          <a:bodyPr wrap="none" rtlCol="0">
            <a:spAutoFit/>
          </a:bodyPr>
          <a:lstStyle/>
          <a:p>
            <a:r>
              <a:rPr kumimoji="1" lang="ja-JP" altLang="en-US" sz="2800" b="1" dirty="0">
                <a:solidFill>
                  <a:srgbClr val="0000FF"/>
                </a:solidFill>
              </a:rPr>
              <a:t>九州技術事務所</a:t>
            </a:r>
            <a:r>
              <a:rPr kumimoji="1" lang="en-US" altLang="ja-JP" sz="2800" b="1" dirty="0">
                <a:solidFill>
                  <a:srgbClr val="0000FF"/>
                </a:solidFill>
              </a:rPr>
              <a:t>HP</a:t>
            </a:r>
            <a:endParaRPr kumimoji="1" lang="ja-JP" altLang="en-US" sz="2800" b="1" dirty="0">
              <a:solidFill>
                <a:srgbClr val="0000FF"/>
              </a:solidFill>
            </a:endParaRPr>
          </a:p>
        </p:txBody>
      </p:sp>
      <p:sp>
        <p:nvSpPr>
          <p:cNvPr id="5" name="スライド番号プレースホルダー 4"/>
          <p:cNvSpPr>
            <a:spLocks noGrp="1"/>
          </p:cNvSpPr>
          <p:nvPr>
            <p:ph type="sldNum" sz="quarter" idx="4"/>
          </p:nvPr>
        </p:nvSpPr>
        <p:spPr/>
        <p:txBody>
          <a:bodyPr/>
          <a:lstStyle/>
          <a:p>
            <a:pPr>
              <a:defRPr/>
            </a:pPr>
            <a:fld id="{B76202A1-EC48-47E2-A289-40BBBFC26A2A}" type="slidenum">
              <a:rPr lang="en-US" altLang="ja-JP" smtClean="0"/>
              <a:pPr>
                <a:defRPr/>
              </a:pPr>
              <a:t>14</a:t>
            </a:fld>
            <a:endParaRPr lang="en-US" altLang="ja-JP"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20" t="20854" r="16976" b="30219"/>
          <a:stretch/>
        </p:blipFill>
        <p:spPr bwMode="auto">
          <a:xfrm>
            <a:off x="3064516" y="2466457"/>
            <a:ext cx="6793661" cy="4023428"/>
          </a:xfrm>
          <a:prstGeom prst="rect">
            <a:avLst/>
          </a:prstGeom>
          <a:noFill/>
          <a:ln w="2857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14" name="右カーブ矢印 13">
            <a:extLst>
              <a:ext uri="{FF2B5EF4-FFF2-40B4-BE49-F238E27FC236}">
                <a16:creationId xmlns:a16="http://schemas.microsoft.com/office/drawing/2014/main" id="{EC204277-31DC-45A0-835B-203B1A1031C3}"/>
              </a:ext>
            </a:extLst>
          </p:cNvPr>
          <p:cNvSpPr/>
          <p:nvPr/>
        </p:nvSpPr>
        <p:spPr>
          <a:xfrm rot="17603785">
            <a:off x="1844221" y="4340971"/>
            <a:ext cx="929659" cy="2263841"/>
          </a:xfrm>
          <a:prstGeom prst="curved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400" b="1" dirty="0">
              <a:solidFill>
                <a:schemeClr val="tx1"/>
              </a:solidFill>
              <a:latin typeface="ＭＳ ゴシック" pitchFamily="49" charset="-128"/>
              <a:ea typeface="ＭＳ ゴシック" pitchFamily="49" charset="-128"/>
            </a:endParaRPr>
          </a:p>
        </p:txBody>
      </p:sp>
    </p:spTree>
    <p:extLst>
      <p:ext uri="{BB962C8B-B14F-4D97-AF65-F5344CB8AC3E}">
        <p14:creationId xmlns:p14="http://schemas.microsoft.com/office/powerpoint/2010/main" val="4005031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utoShape 20"/>
          <p:cNvSpPr>
            <a:spLocks noChangeArrowheads="1"/>
          </p:cNvSpPr>
          <p:nvPr/>
        </p:nvSpPr>
        <p:spPr bwMode="auto">
          <a:xfrm>
            <a:off x="0" y="0"/>
            <a:ext cx="9906000" cy="503238"/>
          </a:xfrm>
          <a:prstGeom prst="roundRect">
            <a:avLst>
              <a:gd name="adj" fmla="val 50000"/>
            </a:avLst>
          </a:prstGeom>
          <a:gradFill rotWithShape="1">
            <a:gsLst>
              <a:gs pos="0">
                <a:srgbClr val="DBB691"/>
              </a:gs>
              <a:gs pos="50000">
                <a:srgbClr val="DBB691">
                  <a:gamma/>
                  <a:tint val="25490"/>
                  <a:invGamma/>
                </a:srgbClr>
              </a:gs>
              <a:gs pos="100000">
                <a:srgbClr val="DBB691"/>
              </a:gs>
            </a:gsLst>
            <a:lin ang="5400000" scaled="1"/>
          </a:gra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2400" dirty="0">
                <a:solidFill>
                  <a:srgbClr val="0000FF"/>
                </a:solidFill>
                <a:latin typeface="ＤＦ特太ゴシック体" pitchFamily="1" charset="-128"/>
                <a:ea typeface="ＤＦ特太ゴシック体" pitchFamily="1" charset="-128"/>
              </a:rPr>
              <a:t>　 </a:t>
            </a:r>
            <a:r>
              <a:rPr lang="ja-JP" altLang="en-US" sz="2400" dirty="0">
                <a:solidFill>
                  <a:srgbClr val="0000FF"/>
                </a:solidFill>
                <a:ea typeface="ＤＦ特太ゴシック体" pitchFamily="1" charset="-128"/>
              </a:rPr>
              <a:t>◆新技術ポータルサイトの主な内容◆</a:t>
            </a:r>
            <a:endParaRPr kumimoji="0" lang="ja-JP" altLang="en-US" sz="2400" b="0" i="0" u="none" strike="noStrike" kern="0" cap="none" spc="0" normalizeH="0" baseline="0" noProof="0" dirty="0">
              <a:ln>
                <a:noFill/>
              </a:ln>
              <a:solidFill>
                <a:srgbClr val="0000FF"/>
              </a:solidFill>
              <a:effectLst/>
              <a:uLnTx/>
              <a:uFillTx/>
              <a:ea typeface="ＤＦ特太ゴシック体" pitchFamily="1" charset="-128"/>
            </a:endParaRPr>
          </a:p>
        </p:txBody>
      </p:sp>
      <p:sp>
        <p:nvSpPr>
          <p:cNvPr id="40" name="正方形/長方形 39"/>
          <p:cNvSpPr/>
          <p:nvPr/>
        </p:nvSpPr>
        <p:spPr>
          <a:xfrm>
            <a:off x="4388445" y="1619036"/>
            <a:ext cx="5402888" cy="1090410"/>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400" b="1" dirty="0">
              <a:solidFill>
                <a:schemeClr val="tx1"/>
              </a:solidFill>
              <a:latin typeface="ＭＳ ゴシック" pitchFamily="49" charset="-128"/>
              <a:ea typeface="ＭＳ ゴシック" pitchFamily="49" charset="-128"/>
            </a:endParaRPr>
          </a:p>
        </p:txBody>
      </p:sp>
      <p:sp>
        <p:nvSpPr>
          <p:cNvPr id="36" name="正方形/長方形 35"/>
          <p:cNvSpPr/>
          <p:nvPr/>
        </p:nvSpPr>
        <p:spPr>
          <a:xfrm>
            <a:off x="4384704" y="2703130"/>
            <a:ext cx="5406630" cy="1600677"/>
          </a:xfrm>
          <a:prstGeom prst="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400" b="1" dirty="0">
              <a:solidFill>
                <a:schemeClr val="tx1"/>
              </a:solidFill>
              <a:latin typeface="ＭＳ ゴシック" pitchFamily="49" charset="-128"/>
              <a:ea typeface="ＭＳ ゴシック" pitchFamily="49" charset="-128"/>
            </a:endParaRPr>
          </a:p>
        </p:txBody>
      </p:sp>
      <p:sp>
        <p:nvSpPr>
          <p:cNvPr id="12" name="テキスト ボックス 11"/>
          <p:cNvSpPr txBox="1"/>
          <p:nvPr/>
        </p:nvSpPr>
        <p:spPr>
          <a:xfrm>
            <a:off x="321278" y="866979"/>
            <a:ext cx="3830593" cy="1502976"/>
          </a:xfrm>
          <a:prstGeom prst="rect">
            <a:avLst/>
          </a:prstGeom>
          <a:noFill/>
        </p:spPr>
        <p:txBody>
          <a:bodyPr wrap="square" rtlCol="0">
            <a:spAutoFit/>
          </a:bodyPr>
          <a:lstStyle/>
          <a:p>
            <a:pPr>
              <a:lnSpc>
                <a:spcPts val="2160"/>
              </a:lnSpc>
            </a:pPr>
            <a:r>
              <a:rPr lang="ja-JP" altLang="en-US" dirty="0">
                <a:solidFill>
                  <a:srgbClr val="0000FF"/>
                </a:solidFill>
              </a:rPr>
              <a:t>◆新技術活用システム概要</a:t>
            </a:r>
            <a:r>
              <a:rPr lang="ja-JP" altLang="en-US" sz="1600" dirty="0">
                <a:solidFill>
                  <a:srgbClr val="0000FF"/>
                </a:solidFill>
              </a:rPr>
              <a:t>（ﾊﾟﾝﾌﾚｯﾄ</a:t>
            </a:r>
            <a:r>
              <a:rPr lang="ja-JP" altLang="en-US" sz="1600" dirty="0">
                <a:solidFill>
                  <a:srgbClr val="0000CC"/>
                </a:solidFill>
              </a:rPr>
              <a:t>）</a:t>
            </a:r>
            <a:endParaRPr lang="ja-JP" altLang="en-US" dirty="0">
              <a:solidFill>
                <a:srgbClr val="0000CC"/>
              </a:solidFill>
            </a:endParaRPr>
          </a:p>
          <a:p>
            <a:pPr>
              <a:lnSpc>
                <a:spcPts val="2160"/>
              </a:lnSpc>
            </a:pPr>
            <a:r>
              <a:rPr kumimoji="1" lang="ja-JP" altLang="en-US" dirty="0">
                <a:solidFill>
                  <a:srgbClr val="0000FF"/>
                </a:solidFill>
              </a:rPr>
              <a:t>◆</a:t>
            </a:r>
            <a:r>
              <a:rPr kumimoji="1" lang="en-US" altLang="ja-JP" dirty="0">
                <a:solidFill>
                  <a:srgbClr val="0000FF"/>
                </a:solidFill>
              </a:rPr>
              <a:t>NETIS</a:t>
            </a:r>
            <a:r>
              <a:rPr kumimoji="1" lang="ja-JP" altLang="en-US" dirty="0">
                <a:solidFill>
                  <a:srgbClr val="0000FF"/>
                </a:solidFill>
              </a:rPr>
              <a:t>新技術情報提供</a:t>
            </a:r>
            <a:endParaRPr kumimoji="1" lang="en-US" altLang="ja-JP" dirty="0">
              <a:solidFill>
                <a:srgbClr val="0000FF"/>
              </a:solidFill>
            </a:endParaRPr>
          </a:p>
          <a:p>
            <a:pPr>
              <a:lnSpc>
                <a:spcPts val="2160"/>
              </a:lnSpc>
            </a:pPr>
            <a:r>
              <a:rPr lang="ja-JP" altLang="en-US" dirty="0">
                <a:solidFill>
                  <a:srgbClr val="0000FF"/>
                </a:solidFill>
              </a:rPr>
              <a:t>　　　　　　　　　</a:t>
            </a:r>
            <a:r>
              <a:rPr kumimoji="1" lang="ja-JP" altLang="en-US" dirty="0">
                <a:solidFill>
                  <a:srgbClr val="0000FF"/>
                </a:solidFill>
              </a:rPr>
              <a:t>システム</a:t>
            </a:r>
            <a:r>
              <a:rPr kumimoji="1" lang="ja-JP" altLang="en-US" sz="1400" dirty="0">
                <a:solidFill>
                  <a:srgbClr val="0000FF"/>
                </a:solidFill>
              </a:rPr>
              <a:t>（外部リンク）</a:t>
            </a:r>
            <a:endParaRPr kumimoji="1" lang="en-US" altLang="ja-JP" sz="1400" dirty="0">
              <a:solidFill>
                <a:srgbClr val="0000FF"/>
              </a:solidFill>
            </a:endParaRPr>
          </a:p>
          <a:p>
            <a:pPr>
              <a:lnSpc>
                <a:spcPts val="2160"/>
              </a:lnSpc>
            </a:pPr>
            <a:r>
              <a:rPr lang="ja-JP" altLang="en-US" dirty="0">
                <a:solidFill>
                  <a:srgbClr val="0000FF"/>
                </a:solidFill>
              </a:rPr>
              <a:t>◆「公共工事等における新技術活用</a:t>
            </a:r>
            <a:endParaRPr lang="en-US" altLang="ja-JP" dirty="0">
              <a:solidFill>
                <a:srgbClr val="0000FF"/>
              </a:solidFill>
            </a:endParaRPr>
          </a:p>
          <a:p>
            <a:pPr>
              <a:lnSpc>
                <a:spcPts val="2160"/>
              </a:lnSpc>
            </a:pPr>
            <a:r>
              <a:rPr lang="ja-JP" altLang="en-US" dirty="0">
                <a:solidFill>
                  <a:srgbClr val="0000FF"/>
                </a:solidFill>
              </a:rPr>
              <a:t>　　　　システム」実施要領</a:t>
            </a:r>
            <a:r>
              <a:rPr lang="ja-JP" altLang="en-US" sz="1400" dirty="0">
                <a:solidFill>
                  <a:srgbClr val="0000FF"/>
                </a:solidFill>
              </a:rPr>
              <a:t>（外部リンク）</a:t>
            </a:r>
            <a:endParaRPr lang="ja-JP" altLang="en-US" sz="1600" dirty="0">
              <a:solidFill>
                <a:srgbClr val="0000CC"/>
              </a:solidFill>
            </a:endParaRPr>
          </a:p>
        </p:txBody>
      </p:sp>
      <p:sp>
        <p:nvSpPr>
          <p:cNvPr id="16" name="正方形/長方形 15"/>
          <p:cNvSpPr/>
          <p:nvPr/>
        </p:nvSpPr>
        <p:spPr>
          <a:xfrm>
            <a:off x="172998" y="503238"/>
            <a:ext cx="4053015" cy="204061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400" b="1" dirty="0">
              <a:solidFill>
                <a:schemeClr val="tx1"/>
              </a:solidFill>
              <a:latin typeface="ＭＳ ゴシック" pitchFamily="49" charset="-128"/>
              <a:ea typeface="ＭＳ ゴシック" pitchFamily="49" charset="-128"/>
            </a:endParaRPr>
          </a:p>
        </p:txBody>
      </p:sp>
      <p:sp>
        <p:nvSpPr>
          <p:cNvPr id="20" name="正方形/長方形 19"/>
          <p:cNvSpPr/>
          <p:nvPr/>
        </p:nvSpPr>
        <p:spPr>
          <a:xfrm>
            <a:off x="172998" y="2554476"/>
            <a:ext cx="4053015" cy="1045582"/>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400" b="1" dirty="0">
              <a:solidFill>
                <a:schemeClr val="tx1"/>
              </a:solidFill>
              <a:latin typeface="ＭＳ ゴシック" pitchFamily="49" charset="-128"/>
              <a:ea typeface="ＭＳ ゴシック" pitchFamily="49" charset="-128"/>
            </a:endParaRPr>
          </a:p>
        </p:txBody>
      </p:sp>
      <p:sp>
        <p:nvSpPr>
          <p:cNvPr id="21" name="テキスト ボックス 20"/>
          <p:cNvSpPr txBox="1"/>
          <p:nvPr/>
        </p:nvSpPr>
        <p:spPr>
          <a:xfrm>
            <a:off x="4378354" y="2698833"/>
            <a:ext cx="1507524" cy="369332"/>
          </a:xfrm>
          <a:prstGeom prst="rect">
            <a:avLst/>
          </a:prstGeom>
          <a:solidFill>
            <a:srgbClr val="0000FF"/>
          </a:solidFill>
          <a:ln>
            <a:solidFill>
              <a:schemeClr val="tx1"/>
            </a:solidFill>
          </a:ln>
        </p:spPr>
        <p:txBody>
          <a:bodyPr wrap="square" rtlCol="0">
            <a:spAutoFit/>
          </a:bodyPr>
          <a:lstStyle/>
          <a:p>
            <a:pPr algn="ctr"/>
            <a:r>
              <a:rPr kumimoji="1" lang="ja-JP" altLang="en-US" dirty="0">
                <a:solidFill>
                  <a:schemeClr val="bg1"/>
                </a:solidFill>
              </a:rPr>
              <a:t>活　用</a:t>
            </a:r>
          </a:p>
        </p:txBody>
      </p:sp>
      <p:sp>
        <p:nvSpPr>
          <p:cNvPr id="22" name="テキスト ボックス 21"/>
          <p:cNvSpPr txBox="1"/>
          <p:nvPr/>
        </p:nvSpPr>
        <p:spPr>
          <a:xfrm>
            <a:off x="4530672" y="3103512"/>
            <a:ext cx="5250570" cy="1118255"/>
          </a:xfrm>
          <a:prstGeom prst="rect">
            <a:avLst/>
          </a:prstGeom>
          <a:noFill/>
        </p:spPr>
        <p:txBody>
          <a:bodyPr wrap="square" rtlCol="0">
            <a:spAutoFit/>
          </a:bodyPr>
          <a:lstStyle/>
          <a:p>
            <a:pPr>
              <a:lnSpc>
                <a:spcPts val="2160"/>
              </a:lnSpc>
            </a:pPr>
            <a:r>
              <a:rPr lang="ja-JP" altLang="en-US" dirty="0">
                <a:solidFill>
                  <a:srgbClr val="0000FF"/>
                </a:solidFill>
              </a:rPr>
              <a:t>◆作成システム</a:t>
            </a:r>
            <a:r>
              <a:rPr lang="en-US" altLang="ja-JP" dirty="0">
                <a:solidFill>
                  <a:srgbClr val="0000FF"/>
                </a:solidFill>
              </a:rPr>
              <a:t>《NETIS</a:t>
            </a:r>
            <a:r>
              <a:rPr lang="ja-JP" altLang="en-US" dirty="0">
                <a:solidFill>
                  <a:srgbClr val="0000FF"/>
                </a:solidFill>
              </a:rPr>
              <a:t>新技術情報提供システム</a:t>
            </a:r>
            <a:r>
              <a:rPr lang="en-US" altLang="ja-JP" dirty="0">
                <a:solidFill>
                  <a:srgbClr val="0000FF"/>
                </a:solidFill>
              </a:rPr>
              <a:t>》</a:t>
            </a:r>
          </a:p>
          <a:p>
            <a:pPr>
              <a:lnSpc>
                <a:spcPts val="1600"/>
              </a:lnSpc>
            </a:pPr>
            <a:r>
              <a:rPr lang="ja-JP" altLang="en-US" sz="1600" dirty="0">
                <a:solidFill>
                  <a:srgbClr val="0000FF"/>
                </a:solidFill>
              </a:rPr>
              <a:t>　　　　　　　　　　　　　　　　　　　　　　　　　　　</a:t>
            </a:r>
            <a:r>
              <a:rPr lang="ja-JP" altLang="en-US" sz="1400" dirty="0">
                <a:solidFill>
                  <a:srgbClr val="0000FF"/>
                </a:solidFill>
              </a:rPr>
              <a:t>　　（外部リンク）</a:t>
            </a:r>
            <a:endParaRPr lang="en-US" altLang="ja-JP" sz="1400" dirty="0">
              <a:solidFill>
                <a:srgbClr val="0000FF"/>
              </a:solidFill>
            </a:endParaRPr>
          </a:p>
          <a:p>
            <a:pPr>
              <a:lnSpc>
                <a:spcPts val="2100"/>
              </a:lnSpc>
            </a:pPr>
            <a:r>
              <a:rPr lang="ja-JP" altLang="en-US" dirty="0">
                <a:solidFill>
                  <a:srgbClr val="0000FF"/>
                </a:solidFill>
              </a:rPr>
              <a:t>◆マニュアル</a:t>
            </a:r>
            <a:endParaRPr lang="en-US" altLang="ja-JP" dirty="0">
              <a:solidFill>
                <a:srgbClr val="0000FF"/>
              </a:solidFill>
            </a:endParaRPr>
          </a:p>
          <a:p>
            <a:pPr>
              <a:lnSpc>
                <a:spcPts val="2100"/>
              </a:lnSpc>
            </a:pPr>
            <a:r>
              <a:rPr lang="ja-JP" altLang="en-US" dirty="0">
                <a:solidFill>
                  <a:srgbClr val="0000FF"/>
                </a:solidFill>
              </a:rPr>
              <a:t>◆調査表等の作成例・・・・・等</a:t>
            </a:r>
            <a:endParaRPr lang="en-US" altLang="ja-JP" dirty="0">
              <a:solidFill>
                <a:srgbClr val="0000FF"/>
              </a:solidFill>
            </a:endParaRPr>
          </a:p>
        </p:txBody>
      </p:sp>
      <p:sp>
        <p:nvSpPr>
          <p:cNvPr id="33" name="テキスト ボックス 32"/>
          <p:cNvSpPr txBox="1"/>
          <p:nvPr/>
        </p:nvSpPr>
        <p:spPr>
          <a:xfrm>
            <a:off x="321278" y="2941027"/>
            <a:ext cx="3830593" cy="646331"/>
          </a:xfrm>
          <a:prstGeom prst="rect">
            <a:avLst/>
          </a:prstGeom>
          <a:noFill/>
        </p:spPr>
        <p:txBody>
          <a:bodyPr wrap="square" rtlCol="0">
            <a:spAutoFit/>
          </a:bodyPr>
          <a:lstStyle/>
          <a:p>
            <a:r>
              <a:rPr kumimoji="1" lang="ja-JP" altLang="en-US" dirty="0">
                <a:solidFill>
                  <a:srgbClr val="0000FF"/>
                </a:solidFill>
              </a:rPr>
              <a:t>◆</a:t>
            </a:r>
            <a:r>
              <a:rPr lang="ja-JP" altLang="en-US" dirty="0">
                <a:solidFill>
                  <a:srgbClr val="0000FF"/>
                </a:solidFill>
              </a:rPr>
              <a:t>九州地方整備局管内の活用件数</a:t>
            </a:r>
            <a:endParaRPr lang="en-US" altLang="ja-JP" dirty="0">
              <a:solidFill>
                <a:srgbClr val="0000FF"/>
              </a:solidFill>
            </a:endParaRPr>
          </a:p>
          <a:p>
            <a:r>
              <a:rPr lang="ja-JP" altLang="en-US" dirty="0">
                <a:solidFill>
                  <a:srgbClr val="0000FF"/>
                </a:solidFill>
              </a:rPr>
              <a:t>　の多い新技術　・・・・・等</a:t>
            </a:r>
            <a:endParaRPr kumimoji="1" lang="ja-JP" altLang="en-US" dirty="0">
              <a:solidFill>
                <a:srgbClr val="0000FF"/>
              </a:solidFill>
            </a:endParaRPr>
          </a:p>
        </p:txBody>
      </p:sp>
      <p:sp>
        <p:nvSpPr>
          <p:cNvPr id="37" name="テキスト ボックス 36"/>
          <p:cNvSpPr txBox="1"/>
          <p:nvPr/>
        </p:nvSpPr>
        <p:spPr>
          <a:xfrm>
            <a:off x="4388444" y="1630157"/>
            <a:ext cx="3521842" cy="369332"/>
          </a:xfrm>
          <a:prstGeom prst="rect">
            <a:avLst/>
          </a:prstGeom>
          <a:solidFill>
            <a:srgbClr val="0000FF"/>
          </a:solidFill>
          <a:ln>
            <a:solidFill>
              <a:schemeClr val="tx1"/>
            </a:solidFill>
          </a:ln>
        </p:spPr>
        <p:txBody>
          <a:bodyPr wrap="square" rtlCol="0">
            <a:spAutoFit/>
          </a:bodyPr>
          <a:lstStyle/>
          <a:p>
            <a:pPr algn="ctr"/>
            <a:r>
              <a:rPr lang="ja-JP" altLang="en-US" dirty="0">
                <a:solidFill>
                  <a:schemeClr val="bg1"/>
                </a:solidFill>
              </a:rPr>
              <a:t>モデル施工（除草技術）の実施</a:t>
            </a:r>
            <a:endParaRPr kumimoji="1" lang="ja-JP" altLang="en-US" dirty="0">
              <a:solidFill>
                <a:schemeClr val="bg1"/>
              </a:solidFill>
            </a:endParaRPr>
          </a:p>
        </p:txBody>
      </p:sp>
      <p:sp>
        <p:nvSpPr>
          <p:cNvPr id="38" name="テキスト ボックス 37"/>
          <p:cNvSpPr txBox="1"/>
          <p:nvPr/>
        </p:nvSpPr>
        <p:spPr>
          <a:xfrm>
            <a:off x="4495533" y="2063115"/>
            <a:ext cx="5295800" cy="646331"/>
          </a:xfrm>
          <a:prstGeom prst="rect">
            <a:avLst/>
          </a:prstGeom>
          <a:noFill/>
        </p:spPr>
        <p:txBody>
          <a:bodyPr wrap="square" rtlCol="0">
            <a:spAutoFit/>
          </a:bodyPr>
          <a:lstStyle/>
          <a:p>
            <a:pPr marL="182563" indent="-182563"/>
            <a:r>
              <a:rPr lang="ja-JP" altLang="en-US" dirty="0">
                <a:solidFill>
                  <a:srgbClr val="0000FF"/>
                </a:solidFill>
              </a:rPr>
              <a:t>◆ＮＥＴＩＳ登録技術（未評価技術）の活用促進に</a:t>
            </a:r>
            <a:endParaRPr lang="en-US" altLang="ja-JP" dirty="0">
              <a:solidFill>
                <a:srgbClr val="0000FF"/>
              </a:solidFill>
            </a:endParaRPr>
          </a:p>
          <a:p>
            <a:pPr marL="182563" indent="-182563"/>
            <a:r>
              <a:rPr lang="ja-JP" altLang="en-US" dirty="0">
                <a:solidFill>
                  <a:srgbClr val="0000FF"/>
                </a:solidFill>
              </a:rPr>
              <a:t>　向けた取り組み</a:t>
            </a:r>
            <a:endParaRPr kumimoji="1" lang="ja-JP" altLang="en-US" dirty="0">
              <a:solidFill>
                <a:srgbClr val="0000FF"/>
              </a:solidFill>
            </a:endParaRPr>
          </a:p>
        </p:txBody>
      </p:sp>
      <p:sp>
        <p:nvSpPr>
          <p:cNvPr id="45" name="テキスト ボックス 44"/>
          <p:cNvSpPr txBox="1"/>
          <p:nvPr/>
        </p:nvSpPr>
        <p:spPr>
          <a:xfrm>
            <a:off x="172998" y="2558994"/>
            <a:ext cx="1998211" cy="369332"/>
          </a:xfrm>
          <a:prstGeom prst="rect">
            <a:avLst/>
          </a:prstGeom>
          <a:solidFill>
            <a:srgbClr val="0000FF"/>
          </a:solidFill>
          <a:ln>
            <a:solidFill>
              <a:schemeClr val="tx1"/>
            </a:solidFill>
          </a:ln>
        </p:spPr>
        <p:txBody>
          <a:bodyPr wrap="square" rtlCol="0">
            <a:spAutoFit/>
          </a:bodyPr>
          <a:lstStyle/>
          <a:p>
            <a:pPr algn="ctr"/>
            <a:r>
              <a:rPr lang="ja-JP" altLang="en-US" dirty="0">
                <a:solidFill>
                  <a:schemeClr val="bg1"/>
                </a:solidFill>
              </a:rPr>
              <a:t>お役立ち情報室</a:t>
            </a:r>
            <a:endParaRPr kumimoji="1" lang="ja-JP" altLang="en-US" dirty="0">
              <a:solidFill>
                <a:schemeClr val="bg1"/>
              </a:solidFill>
            </a:endParaRPr>
          </a:p>
        </p:txBody>
      </p:sp>
      <p:sp>
        <p:nvSpPr>
          <p:cNvPr id="46" name="正方形/長方形 45"/>
          <p:cNvSpPr/>
          <p:nvPr/>
        </p:nvSpPr>
        <p:spPr>
          <a:xfrm>
            <a:off x="3274708" y="2174523"/>
            <a:ext cx="877163" cy="369332"/>
          </a:xfrm>
          <a:prstGeom prst="rect">
            <a:avLst/>
          </a:prstGeom>
        </p:spPr>
        <p:txBody>
          <a:bodyPr wrap="none">
            <a:spAutoFit/>
          </a:bodyPr>
          <a:lstStyle/>
          <a:p>
            <a:r>
              <a:rPr lang="ja-JP" altLang="en-US" dirty="0">
                <a:solidFill>
                  <a:srgbClr val="0000FF"/>
                </a:solidFill>
              </a:rPr>
              <a:t>・・・・等</a:t>
            </a:r>
            <a:endParaRPr lang="ja-JP" altLang="en-US" dirty="0">
              <a:solidFill>
                <a:srgbClr val="0000CC"/>
              </a:solidFill>
            </a:endParaRPr>
          </a:p>
        </p:txBody>
      </p:sp>
      <p:sp>
        <p:nvSpPr>
          <p:cNvPr id="42" name="正方形/長方形 41"/>
          <p:cNvSpPr/>
          <p:nvPr/>
        </p:nvSpPr>
        <p:spPr>
          <a:xfrm>
            <a:off x="4383039" y="4300876"/>
            <a:ext cx="5408296" cy="1497200"/>
          </a:xfrm>
          <a:prstGeom prst="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400" b="1" dirty="0">
              <a:solidFill>
                <a:schemeClr val="tx1"/>
              </a:solidFill>
              <a:latin typeface="ＭＳ ゴシック" pitchFamily="49" charset="-128"/>
              <a:ea typeface="ＭＳ ゴシック" pitchFamily="49" charset="-128"/>
            </a:endParaRPr>
          </a:p>
        </p:txBody>
      </p:sp>
      <p:sp>
        <p:nvSpPr>
          <p:cNvPr id="43" name="テキスト ボックス 42"/>
          <p:cNvSpPr txBox="1"/>
          <p:nvPr/>
        </p:nvSpPr>
        <p:spPr>
          <a:xfrm>
            <a:off x="4383037" y="4303493"/>
            <a:ext cx="2496733" cy="369332"/>
          </a:xfrm>
          <a:prstGeom prst="rect">
            <a:avLst/>
          </a:prstGeom>
          <a:solidFill>
            <a:srgbClr val="0000FF"/>
          </a:solidFill>
          <a:ln>
            <a:solidFill>
              <a:schemeClr val="tx1"/>
            </a:solidFill>
          </a:ln>
        </p:spPr>
        <p:txBody>
          <a:bodyPr wrap="square" rtlCol="0">
            <a:spAutoFit/>
          </a:bodyPr>
          <a:lstStyle/>
          <a:p>
            <a:pPr algn="ctr"/>
            <a:r>
              <a:rPr lang="en-US" altLang="ja-JP" dirty="0">
                <a:solidFill>
                  <a:schemeClr val="bg1"/>
                </a:solidFill>
              </a:rPr>
              <a:t>NETIS</a:t>
            </a:r>
            <a:r>
              <a:rPr lang="ja-JP" altLang="en-US" dirty="0" err="1">
                <a:solidFill>
                  <a:schemeClr val="bg1"/>
                </a:solidFill>
              </a:rPr>
              <a:t>への</a:t>
            </a:r>
            <a:r>
              <a:rPr lang="ja-JP" altLang="en-US" dirty="0">
                <a:solidFill>
                  <a:schemeClr val="bg1"/>
                </a:solidFill>
              </a:rPr>
              <a:t>登録申請</a:t>
            </a:r>
            <a:endParaRPr kumimoji="1" lang="ja-JP" altLang="en-US" dirty="0">
              <a:solidFill>
                <a:schemeClr val="bg1"/>
              </a:solidFill>
            </a:endParaRPr>
          </a:p>
        </p:txBody>
      </p:sp>
      <p:sp>
        <p:nvSpPr>
          <p:cNvPr id="49" name="正方形/長方形 48"/>
          <p:cNvSpPr/>
          <p:nvPr/>
        </p:nvSpPr>
        <p:spPr>
          <a:xfrm>
            <a:off x="172573" y="3600641"/>
            <a:ext cx="4053015" cy="1091948"/>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400" b="1" dirty="0">
              <a:solidFill>
                <a:schemeClr val="tx1"/>
              </a:solidFill>
              <a:latin typeface="ＭＳ ゴシック" pitchFamily="49" charset="-128"/>
              <a:ea typeface="ＭＳ ゴシック" pitchFamily="49" charset="-128"/>
            </a:endParaRPr>
          </a:p>
        </p:txBody>
      </p:sp>
      <p:sp>
        <p:nvSpPr>
          <p:cNvPr id="50" name="テキスト ボックス 49"/>
          <p:cNvSpPr txBox="1"/>
          <p:nvPr/>
        </p:nvSpPr>
        <p:spPr>
          <a:xfrm>
            <a:off x="320853" y="3999892"/>
            <a:ext cx="3912780" cy="646331"/>
          </a:xfrm>
          <a:prstGeom prst="rect">
            <a:avLst/>
          </a:prstGeom>
          <a:noFill/>
        </p:spPr>
        <p:txBody>
          <a:bodyPr wrap="square" rtlCol="0">
            <a:spAutoFit/>
          </a:bodyPr>
          <a:lstStyle/>
          <a:p>
            <a:r>
              <a:rPr kumimoji="1" lang="ja-JP" altLang="en-US" dirty="0">
                <a:solidFill>
                  <a:srgbClr val="0000FF"/>
                </a:solidFill>
              </a:rPr>
              <a:t>◆データ集</a:t>
            </a:r>
            <a:endParaRPr kumimoji="1" lang="en-US" altLang="ja-JP" dirty="0">
              <a:solidFill>
                <a:srgbClr val="0000FF"/>
              </a:solidFill>
            </a:endParaRPr>
          </a:p>
          <a:p>
            <a:r>
              <a:rPr lang="ja-JP" altLang="en-US" dirty="0">
                <a:solidFill>
                  <a:srgbClr val="0000FF"/>
                </a:solidFill>
              </a:rPr>
              <a:t>・九州技術事務所にて登録した新技術　</a:t>
            </a:r>
            <a:endParaRPr kumimoji="1" lang="ja-JP" altLang="en-US" dirty="0">
              <a:solidFill>
                <a:srgbClr val="0000FF"/>
              </a:solidFill>
            </a:endParaRPr>
          </a:p>
        </p:txBody>
      </p:sp>
      <p:sp>
        <p:nvSpPr>
          <p:cNvPr id="51" name="テキスト ボックス 50"/>
          <p:cNvSpPr txBox="1"/>
          <p:nvPr/>
        </p:nvSpPr>
        <p:spPr>
          <a:xfrm>
            <a:off x="172573" y="3605159"/>
            <a:ext cx="2491161" cy="369332"/>
          </a:xfrm>
          <a:prstGeom prst="rect">
            <a:avLst/>
          </a:prstGeom>
          <a:solidFill>
            <a:srgbClr val="0000FF"/>
          </a:solidFill>
          <a:ln>
            <a:solidFill>
              <a:schemeClr val="tx1"/>
            </a:solidFill>
          </a:ln>
        </p:spPr>
        <p:txBody>
          <a:bodyPr wrap="square" rtlCol="0">
            <a:spAutoFit/>
          </a:bodyPr>
          <a:lstStyle/>
          <a:p>
            <a:pPr algn="ctr"/>
            <a:r>
              <a:rPr lang="ja-JP" altLang="en-US" dirty="0">
                <a:solidFill>
                  <a:schemeClr val="bg1"/>
                </a:solidFill>
              </a:rPr>
              <a:t>九州で登録した新技術</a:t>
            </a:r>
            <a:endParaRPr kumimoji="1" lang="ja-JP" altLang="en-US" dirty="0">
              <a:solidFill>
                <a:schemeClr val="bg1"/>
              </a:solidFill>
            </a:endParaRPr>
          </a:p>
        </p:txBody>
      </p:sp>
      <p:sp>
        <p:nvSpPr>
          <p:cNvPr id="52" name="正方形/長方形 51"/>
          <p:cNvSpPr/>
          <p:nvPr/>
        </p:nvSpPr>
        <p:spPr>
          <a:xfrm>
            <a:off x="172939" y="4682843"/>
            <a:ext cx="4053015" cy="1091948"/>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400" b="1" dirty="0">
              <a:solidFill>
                <a:schemeClr val="tx1"/>
              </a:solidFill>
              <a:latin typeface="ＭＳ ゴシック" pitchFamily="49" charset="-128"/>
              <a:ea typeface="ＭＳ ゴシック" pitchFamily="49" charset="-128"/>
            </a:endParaRPr>
          </a:p>
        </p:txBody>
      </p:sp>
      <p:sp>
        <p:nvSpPr>
          <p:cNvPr id="53" name="テキスト ボックス 52"/>
          <p:cNvSpPr txBox="1"/>
          <p:nvPr/>
        </p:nvSpPr>
        <p:spPr>
          <a:xfrm>
            <a:off x="321219" y="5082094"/>
            <a:ext cx="3912780" cy="646331"/>
          </a:xfrm>
          <a:prstGeom prst="rect">
            <a:avLst/>
          </a:prstGeom>
          <a:noFill/>
        </p:spPr>
        <p:txBody>
          <a:bodyPr wrap="square" rtlCol="0">
            <a:spAutoFit/>
          </a:bodyPr>
          <a:lstStyle/>
          <a:p>
            <a:r>
              <a:rPr lang="ja-JP" altLang="en-US" dirty="0">
                <a:solidFill>
                  <a:srgbClr val="0000FF"/>
                </a:solidFill>
              </a:rPr>
              <a:t>◆工法比較検討の事例（案）</a:t>
            </a:r>
            <a:endParaRPr lang="en-US" altLang="ja-JP" dirty="0">
              <a:solidFill>
                <a:srgbClr val="0000FF"/>
              </a:solidFill>
            </a:endParaRPr>
          </a:p>
          <a:p>
            <a:r>
              <a:rPr lang="ja-JP" altLang="en-US" dirty="0">
                <a:solidFill>
                  <a:srgbClr val="0000FF"/>
                </a:solidFill>
              </a:rPr>
              <a:t>◆工事区分別技術検索</a:t>
            </a:r>
          </a:p>
        </p:txBody>
      </p:sp>
      <p:sp>
        <p:nvSpPr>
          <p:cNvPr id="54" name="テキスト ボックス 53"/>
          <p:cNvSpPr txBox="1"/>
          <p:nvPr/>
        </p:nvSpPr>
        <p:spPr>
          <a:xfrm>
            <a:off x="172940" y="4689901"/>
            <a:ext cx="1409844" cy="369332"/>
          </a:xfrm>
          <a:prstGeom prst="rect">
            <a:avLst/>
          </a:prstGeom>
          <a:solidFill>
            <a:srgbClr val="0000FF"/>
          </a:solidFill>
          <a:ln>
            <a:solidFill>
              <a:schemeClr val="tx1"/>
            </a:solidFill>
          </a:ln>
        </p:spPr>
        <p:txBody>
          <a:bodyPr wrap="square" rtlCol="0">
            <a:spAutoFit/>
          </a:bodyPr>
          <a:lstStyle/>
          <a:p>
            <a:pPr algn="ctr"/>
            <a:r>
              <a:rPr lang="ja-JP" altLang="en-US" dirty="0">
                <a:solidFill>
                  <a:schemeClr val="bg1"/>
                </a:solidFill>
              </a:rPr>
              <a:t>工法抽出</a:t>
            </a:r>
            <a:endParaRPr kumimoji="1" lang="ja-JP" altLang="en-US" dirty="0">
              <a:solidFill>
                <a:schemeClr val="bg1"/>
              </a:solidFill>
            </a:endParaRPr>
          </a:p>
        </p:txBody>
      </p:sp>
      <p:sp>
        <p:nvSpPr>
          <p:cNvPr id="55" name="テキスト ボックス 54"/>
          <p:cNvSpPr txBox="1"/>
          <p:nvPr/>
        </p:nvSpPr>
        <p:spPr>
          <a:xfrm>
            <a:off x="4539916" y="4756525"/>
            <a:ext cx="4740875" cy="923330"/>
          </a:xfrm>
          <a:prstGeom prst="rect">
            <a:avLst/>
          </a:prstGeom>
          <a:noFill/>
        </p:spPr>
        <p:txBody>
          <a:bodyPr wrap="square" rtlCol="0">
            <a:spAutoFit/>
          </a:bodyPr>
          <a:lstStyle/>
          <a:p>
            <a:r>
              <a:rPr lang="ja-JP" altLang="en-US" dirty="0">
                <a:solidFill>
                  <a:srgbClr val="0000FF"/>
                </a:solidFill>
              </a:rPr>
              <a:t>◆申請書類の作成ポイント</a:t>
            </a:r>
            <a:endParaRPr lang="en-US" altLang="ja-JP" dirty="0">
              <a:solidFill>
                <a:srgbClr val="0000FF"/>
              </a:solidFill>
            </a:endParaRPr>
          </a:p>
          <a:p>
            <a:r>
              <a:rPr lang="ja-JP" altLang="en-US" dirty="0">
                <a:solidFill>
                  <a:srgbClr val="0000FF"/>
                </a:solidFill>
              </a:rPr>
              <a:t>◆登録申請書作成（申請情報）</a:t>
            </a:r>
            <a:r>
              <a:rPr lang="ja-JP" altLang="en-US" sz="1400" dirty="0">
                <a:solidFill>
                  <a:srgbClr val="0000FF"/>
                </a:solidFill>
              </a:rPr>
              <a:t>（</a:t>
            </a:r>
            <a:r>
              <a:rPr lang="en-US" altLang="ja-JP" sz="1400" dirty="0">
                <a:solidFill>
                  <a:srgbClr val="0000FF"/>
                </a:solidFill>
              </a:rPr>
              <a:t>※</a:t>
            </a:r>
            <a:r>
              <a:rPr lang="ja-JP" altLang="en-US" sz="1400" dirty="0">
                <a:solidFill>
                  <a:srgbClr val="0000FF"/>
                </a:solidFill>
              </a:rPr>
              <a:t>外部リンク）</a:t>
            </a:r>
            <a:endParaRPr lang="en-US" altLang="ja-JP" sz="1400" dirty="0">
              <a:solidFill>
                <a:srgbClr val="0000FF"/>
              </a:solidFill>
            </a:endParaRPr>
          </a:p>
          <a:p>
            <a:r>
              <a:rPr lang="ja-JP" altLang="en-US" dirty="0">
                <a:solidFill>
                  <a:srgbClr val="0000FF"/>
                </a:solidFill>
              </a:rPr>
              <a:t>◆各種マニュアル</a:t>
            </a:r>
            <a:r>
              <a:rPr lang="ja-JP" altLang="en-US" sz="1400" dirty="0">
                <a:solidFill>
                  <a:srgbClr val="0000FF"/>
                </a:solidFill>
              </a:rPr>
              <a:t>　（</a:t>
            </a:r>
            <a:r>
              <a:rPr lang="en-US" altLang="ja-JP" sz="1400" dirty="0">
                <a:solidFill>
                  <a:srgbClr val="0000FF"/>
                </a:solidFill>
              </a:rPr>
              <a:t>※</a:t>
            </a:r>
            <a:r>
              <a:rPr lang="ja-JP" altLang="en-US" sz="1400" dirty="0">
                <a:solidFill>
                  <a:srgbClr val="0000FF"/>
                </a:solidFill>
              </a:rPr>
              <a:t>外部リンク）　　　　</a:t>
            </a:r>
            <a:r>
              <a:rPr lang="ja-JP" altLang="en-US" dirty="0">
                <a:solidFill>
                  <a:srgbClr val="0000FF"/>
                </a:solidFill>
              </a:rPr>
              <a:t>・・・等</a:t>
            </a:r>
          </a:p>
        </p:txBody>
      </p:sp>
      <p:sp>
        <p:nvSpPr>
          <p:cNvPr id="56" name="正方形/長方形 55"/>
          <p:cNvSpPr/>
          <p:nvPr/>
        </p:nvSpPr>
        <p:spPr>
          <a:xfrm>
            <a:off x="174937" y="5770034"/>
            <a:ext cx="4053015" cy="1073452"/>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400" b="1" dirty="0">
              <a:solidFill>
                <a:schemeClr val="tx1"/>
              </a:solidFill>
              <a:latin typeface="ＭＳ ゴシック" pitchFamily="49" charset="-128"/>
              <a:ea typeface="ＭＳ ゴシック" pitchFamily="49" charset="-128"/>
            </a:endParaRPr>
          </a:p>
        </p:txBody>
      </p:sp>
      <p:sp>
        <p:nvSpPr>
          <p:cNvPr id="57" name="テキスト ボックス 56"/>
          <p:cNvSpPr txBox="1"/>
          <p:nvPr/>
        </p:nvSpPr>
        <p:spPr>
          <a:xfrm>
            <a:off x="323217" y="6169285"/>
            <a:ext cx="3912780" cy="646331"/>
          </a:xfrm>
          <a:prstGeom prst="rect">
            <a:avLst/>
          </a:prstGeom>
          <a:noFill/>
        </p:spPr>
        <p:txBody>
          <a:bodyPr wrap="square" rtlCol="0">
            <a:spAutoFit/>
          </a:bodyPr>
          <a:lstStyle/>
          <a:p>
            <a:r>
              <a:rPr lang="ja-JP" altLang="en-US" sz="1600" dirty="0">
                <a:solidFill>
                  <a:srgbClr val="0000FF"/>
                </a:solidFill>
              </a:rPr>
              <a:t>◆</a:t>
            </a:r>
            <a:r>
              <a:rPr lang="ja-JP" altLang="en-US" dirty="0">
                <a:solidFill>
                  <a:srgbClr val="0000FF"/>
                </a:solidFill>
              </a:rPr>
              <a:t>新技術・新工法説明会の各県資料</a:t>
            </a:r>
            <a:endParaRPr lang="en-US" altLang="ja-JP" dirty="0">
              <a:solidFill>
                <a:srgbClr val="0000FF"/>
              </a:solidFill>
            </a:endParaRPr>
          </a:p>
          <a:p>
            <a:r>
              <a:rPr lang="ja-JP" altLang="en-US" dirty="0">
                <a:solidFill>
                  <a:srgbClr val="0000FF"/>
                </a:solidFill>
              </a:rPr>
              <a:t>　およびアンケート調査結果</a:t>
            </a:r>
          </a:p>
        </p:txBody>
      </p:sp>
      <p:sp>
        <p:nvSpPr>
          <p:cNvPr id="58" name="テキスト ボックス 57"/>
          <p:cNvSpPr txBox="1"/>
          <p:nvPr/>
        </p:nvSpPr>
        <p:spPr>
          <a:xfrm>
            <a:off x="174938" y="5777092"/>
            <a:ext cx="1409844" cy="369332"/>
          </a:xfrm>
          <a:prstGeom prst="rect">
            <a:avLst/>
          </a:prstGeom>
          <a:solidFill>
            <a:srgbClr val="0000FF"/>
          </a:solidFill>
          <a:ln>
            <a:solidFill>
              <a:schemeClr val="tx1"/>
            </a:solidFill>
          </a:ln>
        </p:spPr>
        <p:txBody>
          <a:bodyPr wrap="square" rtlCol="0">
            <a:spAutoFit/>
          </a:bodyPr>
          <a:lstStyle/>
          <a:p>
            <a:pPr algn="ctr"/>
            <a:r>
              <a:rPr lang="ja-JP" altLang="en-US" dirty="0">
                <a:solidFill>
                  <a:schemeClr val="bg1"/>
                </a:solidFill>
              </a:rPr>
              <a:t>その他</a:t>
            </a:r>
            <a:endParaRPr kumimoji="1" lang="ja-JP" altLang="en-US" dirty="0">
              <a:solidFill>
                <a:schemeClr val="bg1"/>
              </a:solidFill>
            </a:endParaRPr>
          </a:p>
        </p:txBody>
      </p:sp>
      <p:sp>
        <p:nvSpPr>
          <p:cNvPr id="59" name="テキスト ボックス 58"/>
          <p:cNvSpPr txBox="1"/>
          <p:nvPr/>
        </p:nvSpPr>
        <p:spPr>
          <a:xfrm>
            <a:off x="167844" y="495703"/>
            <a:ext cx="1507524" cy="369332"/>
          </a:xfrm>
          <a:prstGeom prst="rect">
            <a:avLst/>
          </a:prstGeom>
          <a:solidFill>
            <a:srgbClr val="0000FF"/>
          </a:solidFill>
          <a:ln>
            <a:solidFill>
              <a:schemeClr val="tx1"/>
            </a:solidFill>
          </a:ln>
        </p:spPr>
        <p:txBody>
          <a:bodyPr wrap="square" rtlCol="0">
            <a:spAutoFit/>
          </a:bodyPr>
          <a:lstStyle/>
          <a:p>
            <a:pPr algn="ctr"/>
            <a:r>
              <a:rPr kumimoji="1" lang="ja-JP" altLang="en-US" dirty="0">
                <a:solidFill>
                  <a:schemeClr val="bg1"/>
                </a:solidFill>
              </a:rPr>
              <a:t>基本事項</a:t>
            </a:r>
          </a:p>
        </p:txBody>
      </p:sp>
      <p:sp>
        <p:nvSpPr>
          <p:cNvPr id="60" name="スライド番号プレースホルダー 5"/>
          <p:cNvSpPr>
            <a:spLocks noGrp="1"/>
          </p:cNvSpPr>
          <p:nvPr>
            <p:ph type="sldNum" sz="quarter" idx="12"/>
          </p:nvPr>
        </p:nvSpPr>
        <p:spPr>
          <a:xfrm>
            <a:off x="7594600" y="6481202"/>
            <a:ext cx="2311400" cy="334414"/>
          </a:xfrm>
        </p:spPr>
        <p:txBody>
          <a:bodyPr/>
          <a:lstStyle/>
          <a:p>
            <a:pPr algn="r">
              <a:defRPr/>
            </a:pPr>
            <a:fld id="{CE50F163-3899-46DF-8DD8-F0E3894DF967}" type="slidenum">
              <a:rPr lang="ja-JP" altLang="en-US" sz="1600" smtClean="0">
                <a:latin typeface="HG丸ｺﾞｼｯｸM-PRO" panose="020F0600000000000000" pitchFamily="50" charset="-128"/>
                <a:ea typeface="HG丸ｺﾞｼｯｸM-PRO" panose="020F0600000000000000" pitchFamily="50" charset="-128"/>
              </a:rPr>
              <a:pPr algn="r">
                <a:defRPr/>
              </a:pPr>
              <a:t>15</a:t>
            </a:fld>
            <a:endParaRPr lang="en-US" altLang="ja-JP" sz="1600" dirty="0">
              <a:latin typeface="HG丸ｺﾞｼｯｸM-PRO" panose="020F0600000000000000" pitchFamily="50" charset="-128"/>
              <a:ea typeface="HG丸ｺﾞｼｯｸM-PRO" panose="020F0600000000000000" pitchFamily="50" charset="-128"/>
            </a:endParaRPr>
          </a:p>
        </p:txBody>
      </p:sp>
      <p:sp>
        <p:nvSpPr>
          <p:cNvPr id="61" name="正方形/長方形 60"/>
          <p:cNvSpPr/>
          <p:nvPr/>
        </p:nvSpPr>
        <p:spPr>
          <a:xfrm>
            <a:off x="4378354" y="526519"/>
            <a:ext cx="5412979" cy="1091948"/>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400" b="1" dirty="0">
              <a:solidFill>
                <a:schemeClr val="tx1"/>
              </a:solidFill>
              <a:latin typeface="ＭＳ ゴシック" pitchFamily="49" charset="-128"/>
              <a:ea typeface="ＭＳ ゴシック" pitchFamily="49" charset="-128"/>
            </a:endParaRPr>
          </a:p>
        </p:txBody>
      </p:sp>
      <p:sp>
        <p:nvSpPr>
          <p:cNvPr id="62" name="テキスト ボックス 61"/>
          <p:cNvSpPr txBox="1"/>
          <p:nvPr/>
        </p:nvSpPr>
        <p:spPr>
          <a:xfrm>
            <a:off x="4526633" y="925770"/>
            <a:ext cx="4980223" cy="646331"/>
          </a:xfrm>
          <a:prstGeom prst="rect">
            <a:avLst/>
          </a:prstGeom>
          <a:noFill/>
        </p:spPr>
        <p:txBody>
          <a:bodyPr wrap="square" rtlCol="0">
            <a:spAutoFit/>
          </a:bodyPr>
          <a:lstStyle/>
          <a:p>
            <a:r>
              <a:rPr lang="ja-JP" altLang="en-US" dirty="0">
                <a:solidFill>
                  <a:srgbClr val="0000FF"/>
                </a:solidFill>
              </a:rPr>
              <a:t>◆</a:t>
            </a:r>
            <a:r>
              <a:rPr lang="en-US" altLang="ja-JP" dirty="0" err="1">
                <a:solidFill>
                  <a:srgbClr val="0000FF"/>
                </a:solidFill>
              </a:rPr>
              <a:t>i</a:t>
            </a:r>
            <a:r>
              <a:rPr lang="en-US" altLang="ja-JP" dirty="0">
                <a:solidFill>
                  <a:srgbClr val="0000FF"/>
                </a:solidFill>
              </a:rPr>
              <a:t>-Construction</a:t>
            </a:r>
            <a:r>
              <a:rPr lang="ja-JP" altLang="en-US" dirty="0">
                <a:solidFill>
                  <a:srgbClr val="0000FF"/>
                </a:solidFill>
              </a:rPr>
              <a:t>の概要</a:t>
            </a:r>
            <a:endParaRPr lang="en-US" altLang="ja-JP" dirty="0">
              <a:solidFill>
                <a:srgbClr val="0000FF"/>
              </a:solidFill>
            </a:endParaRPr>
          </a:p>
          <a:p>
            <a:r>
              <a:rPr lang="ja-JP" altLang="en-US" dirty="0">
                <a:solidFill>
                  <a:srgbClr val="0000FF"/>
                </a:solidFill>
              </a:rPr>
              <a:t>◆</a:t>
            </a:r>
            <a:r>
              <a:rPr lang="en-US" altLang="ja-JP" dirty="0">
                <a:solidFill>
                  <a:srgbClr val="0000FF"/>
                </a:solidFill>
              </a:rPr>
              <a:t>ICT</a:t>
            </a:r>
            <a:r>
              <a:rPr lang="ja-JP" altLang="en-US" dirty="0">
                <a:solidFill>
                  <a:srgbClr val="0000FF"/>
                </a:solidFill>
              </a:rPr>
              <a:t>関連技術一覧</a:t>
            </a:r>
          </a:p>
        </p:txBody>
      </p:sp>
      <p:sp>
        <p:nvSpPr>
          <p:cNvPr id="63" name="テキスト ボックス 62"/>
          <p:cNvSpPr txBox="1"/>
          <p:nvPr/>
        </p:nvSpPr>
        <p:spPr>
          <a:xfrm>
            <a:off x="4378355" y="533577"/>
            <a:ext cx="3662559" cy="369332"/>
          </a:xfrm>
          <a:prstGeom prst="rect">
            <a:avLst/>
          </a:prstGeom>
          <a:solidFill>
            <a:srgbClr val="0000FF"/>
          </a:solidFill>
          <a:ln>
            <a:solidFill>
              <a:schemeClr val="tx1"/>
            </a:solidFill>
          </a:ln>
        </p:spPr>
        <p:txBody>
          <a:bodyPr wrap="square" rtlCol="0">
            <a:spAutoFit/>
          </a:bodyPr>
          <a:lstStyle/>
          <a:p>
            <a:pPr algn="ctr"/>
            <a:r>
              <a:rPr lang="en-US" altLang="ja-JP" dirty="0">
                <a:solidFill>
                  <a:schemeClr val="bg1"/>
                </a:solidFill>
              </a:rPr>
              <a:t>NETIS</a:t>
            </a:r>
            <a:r>
              <a:rPr lang="ja-JP" altLang="en-US" dirty="0">
                <a:solidFill>
                  <a:schemeClr val="bg1"/>
                </a:solidFill>
              </a:rPr>
              <a:t>登録の</a:t>
            </a:r>
            <a:r>
              <a:rPr lang="en-US" altLang="ja-JP" dirty="0">
                <a:solidFill>
                  <a:schemeClr val="bg1"/>
                </a:solidFill>
              </a:rPr>
              <a:t>ICT</a:t>
            </a:r>
            <a:r>
              <a:rPr lang="ja-JP" altLang="en-US" dirty="0">
                <a:solidFill>
                  <a:schemeClr val="bg1"/>
                </a:solidFill>
              </a:rPr>
              <a:t>関連技術一覧</a:t>
            </a:r>
            <a:endParaRPr kumimoji="1" lang="ja-JP" altLang="en-US" dirty="0">
              <a:solidFill>
                <a:schemeClr val="bg1"/>
              </a:solidFill>
            </a:endParaRPr>
          </a:p>
        </p:txBody>
      </p:sp>
    </p:spTree>
    <p:extLst>
      <p:ext uri="{BB962C8B-B14F-4D97-AF65-F5344CB8AC3E}">
        <p14:creationId xmlns:p14="http://schemas.microsoft.com/office/powerpoint/2010/main" val="2490732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21"/>
          <p:cNvSpPr txBox="1">
            <a:spLocks/>
          </p:cNvSpPr>
          <p:nvPr/>
        </p:nvSpPr>
        <p:spPr bwMode="auto">
          <a:xfrm>
            <a:off x="-15552" y="0"/>
            <a:ext cx="8407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800" dirty="0">
                <a:solidFill>
                  <a:srgbClr val="00B0F0"/>
                </a:solidFill>
                <a:latin typeface="HGP創英角ｺﾞｼｯｸUB" panose="020B0900000000000000" pitchFamily="50" charset="-128"/>
                <a:ea typeface="HGP創英角ｺﾞｼｯｸUB" panose="020B0900000000000000" pitchFamily="50" charset="-128"/>
              </a:rPr>
              <a:t>　新技術・新工法説明会における新技術の取組</a:t>
            </a:r>
          </a:p>
        </p:txBody>
      </p:sp>
      <p:sp>
        <p:nvSpPr>
          <p:cNvPr id="15" name="角丸四角形 64"/>
          <p:cNvSpPr>
            <a:spLocks noChangeArrowheads="1"/>
          </p:cNvSpPr>
          <p:nvPr/>
        </p:nvSpPr>
        <p:spPr bwMode="auto">
          <a:xfrm>
            <a:off x="225878" y="568071"/>
            <a:ext cx="9478068" cy="529974"/>
          </a:xfrm>
          <a:prstGeom prst="roundRect">
            <a:avLst>
              <a:gd name="adj" fmla="val 0"/>
            </a:avLst>
          </a:prstGeom>
          <a:solidFill>
            <a:srgbClr val="FFFF99"/>
          </a:solidFill>
          <a:ln w="19050">
            <a:solidFill>
              <a:srgbClr val="000000"/>
            </a:solidFill>
          </a:ln>
          <a:effectLst>
            <a:outerShdw dist="35560" dir="2700000" algn="tl" rotWithShape="0">
              <a:schemeClr val="bg1">
                <a:lumMod val="50000"/>
              </a:schemeClr>
            </a:outerShdw>
          </a:effectLst>
        </p:spPr>
        <p:txBody>
          <a:bodyPr lIns="0" tIns="72000" rIns="180000" bIns="72000"/>
          <a:lstStyle>
            <a:lvl1pPr marL="342900" indent="-342900" eaLnBrk="0" hangingPunct="0">
              <a:defRPr kumimoji="1">
                <a:solidFill>
                  <a:schemeClr val="tx1"/>
                </a:solidFill>
                <a:latin typeface="Arial" charset="0"/>
                <a:ea typeface="ＭＳ Ｐゴシック" charset="-128"/>
              </a:defRPr>
            </a:lvl1pPr>
            <a:lvl2pPr marL="452438" indent="-2730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66700" indent="0"/>
            <a:r>
              <a:rPr lang="ja-JP" altLang="en-US" sz="1200" dirty="0">
                <a:solidFill>
                  <a:srgbClr val="000000"/>
                </a:solidFill>
                <a:latin typeface="ＭＳ Ｐゴシック"/>
              </a:rPr>
              <a:t>   発注事務所、地方自治体、コンサルタント、施工者を対象に九州７県において新技術の役割と意義、ＮＥＴＩＳにおける個々の新技術の理解を深めるため、新技術活用システムの説明や、ＮＥＴＩＳに登録済みの開発者によるプレゼンテーションを行っています。</a:t>
            </a:r>
            <a:endParaRPr lang="ja-JP" altLang="en-US" sz="1200" dirty="0">
              <a:solidFill>
                <a:srgbClr val="000000"/>
              </a:solidFill>
              <a:latin typeface="ＭＳ Ｐゴシック"/>
              <a:ea typeface="ＭＳ Ｐゴシック"/>
            </a:endParaRPr>
          </a:p>
        </p:txBody>
      </p:sp>
      <p:sp>
        <p:nvSpPr>
          <p:cNvPr id="16" name="角丸四角形 15"/>
          <p:cNvSpPr/>
          <p:nvPr/>
        </p:nvSpPr>
        <p:spPr>
          <a:xfrm>
            <a:off x="494193" y="1228725"/>
            <a:ext cx="8918412" cy="5589258"/>
          </a:xfrm>
          <a:prstGeom prst="roundRect">
            <a:avLst>
              <a:gd name="adj" fmla="val 288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799589" y="1270250"/>
            <a:ext cx="3714478" cy="307777"/>
          </a:xfrm>
          <a:prstGeom prst="rect">
            <a:avLst/>
          </a:prstGeom>
          <a:noFill/>
        </p:spPr>
        <p:txBody>
          <a:bodyPr wrap="none" rtlCol="0">
            <a:spAutoFit/>
          </a:bodyPr>
          <a:lstStyle/>
          <a:p>
            <a:r>
              <a:rPr lang="ja-JP" altLang="en-US" sz="1400" dirty="0">
                <a:latin typeface="ＭＳ ゴシック" panose="020B0609070205080204" pitchFamily="49" charset="-128"/>
                <a:ea typeface="ＭＳ ゴシック" panose="020B0609070205080204" pitchFamily="49" charset="-128"/>
              </a:rPr>
              <a:t>令和２年度</a:t>
            </a:r>
            <a:r>
              <a:rPr lang="zh-TW" altLang="en-US" sz="1400" dirty="0">
                <a:latin typeface="ＭＳ ゴシック" panose="020B0609070205080204" pitchFamily="49" charset="-128"/>
                <a:ea typeface="ＭＳ ゴシック" panose="020B0609070205080204" pitchFamily="49" charset="-128"/>
              </a:rPr>
              <a:t>新技術</a:t>
            </a:r>
            <a:r>
              <a:rPr lang="ja-JP" altLang="en-US" sz="1400" dirty="0">
                <a:latin typeface="ＭＳ ゴシック" panose="020B0609070205080204" pitchFamily="49" charset="-128"/>
                <a:ea typeface="ＭＳ ゴシック" panose="020B0609070205080204" pitchFamily="49" charset="-128"/>
              </a:rPr>
              <a:t>・新工法</a:t>
            </a:r>
            <a:r>
              <a:rPr lang="zh-TW" altLang="en-US" sz="1400" dirty="0">
                <a:latin typeface="ＭＳ ゴシック" panose="020B0609070205080204" pitchFamily="49" charset="-128"/>
                <a:ea typeface="ＭＳ ゴシック" panose="020B0609070205080204" pitchFamily="49" charset="-128"/>
              </a:rPr>
              <a:t>説明会</a:t>
            </a:r>
            <a:r>
              <a:rPr kumimoji="1" lang="ja-JP" altLang="en-US" sz="1400" dirty="0">
                <a:latin typeface="+mn-ea"/>
                <a:ea typeface="+mn-ea"/>
              </a:rPr>
              <a:t>　開催状況</a:t>
            </a:r>
          </a:p>
        </p:txBody>
      </p:sp>
      <p:graphicFrame>
        <p:nvGraphicFramePr>
          <p:cNvPr id="11" name="表 10"/>
          <p:cNvGraphicFramePr>
            <a:graphicFrameLocks noGrp="1"/>
          </p:cNvGraphicFramePr>
          <p:nvPr>
            <p:extLst>
              <p:ext uri="{D42A27DB-BD31-4B8C-83A1-F6EECF244321}">
                <p14:modId xmlns:p14="http://schemas.microsoft.com/office/powerpoint/2010/main" val="311617425"/>
              </p:ext>
            </p:extLst>
          </p:nvPr>
        </p:nvGraphicFramePr>
        <p:xfrm>
          <a:off x="832860" y="1617272"/>
          <a:ext cx="8264105" cy="2091492"/>
        </p:xfrm>
        <a:graphic>
          <a:graphicData uri="http://schemas.openxmlformats.org/drawingml/2006/table">
            <a:tbl>
              <a:tblPr/>
              <a:tblGrid>
                <a:gridCol w="1285063">
                  <a:extLst>
                    <a:ext uri="{9D8B030D-6E8A-4147-A177-3AD203B41FA5}">
                      <a16:colId xmlns:a16="http://schemas.microsoft.com/office/drawing/2014/main" val="20000"/>
                    </a:ext>
                  </a:extLst>
                </a:gridCol>
                <a:gridCol w="1978092">
                  <a:extLst>
                    <a:ext uri="{9D8B030D-6E8A-4147-A177-3AD203B41FA5}">
                      <a16:colId xmlns:a16="http://schemas.microsoft.com/office/drawing/2014/main" val="20001"/>
                    </a:ext>
                  </a:extLst>
                </a:gridCol>
                <a:gridCol w="1281580">
                  <a:extLst>
                    <a:ext uri="{9D8B030D-6E8A-4147-A177-3AD203B41FA5}">
                      <a16:colId xmlns:a16="http://schemas.microsoft.com/office/drawing/2014/main" val="20002"/>
                    </a:ext>
                  </a:extLst>
                </a:gridCol>
                <a:gridCol w="994160">
                  <a:extLst>
                    <a:ext uri="{9D8B030D-6E8A-4147-A177-3AD203B41FA5}">
                      <a16:colId xmlns:a16="http://schemas.microsoft.com/office/drawing/2014/main" val="20003"/>
                    </a:ext>
                  </a:extLst>
                </a:gridCol>
                <a:gridCol w="1415769">
                  <a:extLst>
                    <a:ext uri="{9D8B030D-6E8A-4147-A177-3AD203B41FA5}">
                      <a16:colId xmlns:a16="http://schemas.microsoft.com/office/drawing/2014/main" val="20004"/>
                    </a:ext>
                  </a:extLst>
                </a:gridCol>
                <a:gridCol w="1309441">
                  <a:extLst>
                    <a:ext uri="{9D8B030D-6E8A-4147-A177-3AD203B41FA5}">
                      <a16:colId xmlns:a16="http://schemas.microsoft.com/office/drawing/2014/main" val="20005"/>
                    </a:ext>
                  </a:extLst>
                </a:gridCol>
              </a:tblGrid>
              <a:tr h="508908">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開催地</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会場名</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zh-CN"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実施日</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収容人数</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プレゼンテーション</a:t>
                      </a:r>
                      <a:b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技術数</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ブース展示</a:t>
                      </a:r>
                      <a:b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技術数</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97823">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福　岡</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zh-TW" altLang="en-US" sz="11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福岡県自治会館</a:t>
                      </a:r>
                      <a:endParaRPr kumimoji="1" lang="ja-JP" altLang="en-US" sz="11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10</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月 </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日</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7823">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佐　賀</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defTabSz="914400" rtl="0" eaLnBrk="1" fontAlgn="ctr" latinLnBrk="0" hangingPunct="1"/>
                      <a:r>
                        <a:rPr kumimoji="1" lang="zh-TW" altLang="en-US" sz="11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佐賀市文化会館</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12</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月 </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日</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7823">
                <a:tc>
                  <a:txBody>
                    <a:bodyPr/>
                    <a:lstStyle/>
                    <a:p>
                      <a:pPr algn="ctr" fontAlgn="ctr"/>
                      <a:r>
                        <a:rPr lang="ja-JP" altLang="en-US" sz="1100" b="1" i="0" u="none" strike="noStrike" dirty="0">
                          <a:solidFill>
                            <a:srgbClr val="FF0000"/>
                          </a:solidFill>
                          <a:effectLst/>
                          <a:latin typeface="ＭＳ ゴシック" panose="020B0609070205080204" pitchFamily="49" charset="-128"/>
                          <a:ea typeface="ＭＳ ゴシック" panose="020B0609070205080204" pitchFamily="49" charset="-128"/>
                        </a:rPr>
                        <a:t>長　崎</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ブリックホール</a:t>
                      </a:r>
                      <a:endParaRPr lang="zh-TW"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11</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月</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10</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日</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7823">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熊　本</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くまもと県民交流館パレア</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10</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月</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12</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日</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97823">
                <a:tc>
                  <a:txBody>
                    <a:bodyPr/>
                    <a:lstStyle/>
                    <a:p>
                      <a:pPr algn="ctr" fontAlgn="ctr"/>
                      <a:r>
                        <a:rPr lang="ja-JP" altLang="en-US" sz="1100" b="1" i="0" u="none" strike="noStrike" dirty="0">
                          <a:solidFill>
                            <a:srgbClr val="FF0000"/>
                          </a:solidFill>
                          <a:effectLst/>
                          <a:latin typeface="ＭＳ ゴシック" panose="020B0609070205080204" pitchFamily="49" charset="-128"/>
                          <a:ea typeface="ＭＳ ゴシック" panose="020B0609070205080204" pitchFamily="49" charset="-128"/>
                        </a:rPr>
                        <a:t>大　分</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別府国際ｺﾝﾍﾞﾝｼｮﾝｾﾝﾀｰ</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10</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月</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29</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日</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97823">
                <a:tc>
                  <a:txBody>
                    <a:bodyPr/>
                    <a:lstStyle/>
                    <a:p>
                      <a:pPr algn="ctr" fontAlgn="ctr"/>
                      <a:r>
                        <a:rPr lang="ja-JP" altLang="en-US" sz="1100" b="1" i="0" u="none" strike="noStrike" dirty="0">
                          <a:solidFill>
                            <a:srgbClr val="FF0000"/>
                          </a:solidFill>
                          <a:effectLst/>
                          <a:latin typeface="ＭＳ ゴシック" panose="020B0609070205080204" pitchFamily="49" charset="-128"/>
                          <a:ea typeface="ＭＳ ゴシック" panose="020B0609070205080204" pitchFamily="49" charset="-128"/>
                        </a:rPr>
                        <a:t>宮　崎</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宮崎市民文化ホール</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12</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月 </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9</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日</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97823">
                <a:tc>
                  <a:txBody>
                    <a:bodyPr/>
                    <a:lstStyle/>
                    <a:p>
                      <a:pPr algn="ctr" fontAlgn="ctr"/>
                      <a:r>
                        <a:rPr lang="ja-JP" altLang="en-US" sz="1100" b="1" i="0" u="none" strike="noStrike" dirty="0">
                          <a:solidFill>
                            <a:srgbClr val="FF0000"/>
                          </a:solidFill>
                          <a:effectLst/>
                          <a:latin typeface="ＭＳ ゴシック" panose="020B0609070205080204" pitchFamily="49" charset="-128"/>
                          <a:ea typeface="ＭＳ ゴシック" panose="020B0609070205080204" pitchFamily="49" charset="-128"/>
                        </a:rPr>
                        <a:t>鹿児島</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鹿児島県市町村自治会館</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11</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月</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19</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日</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97823">
                <a:tc gridSpan="3">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計</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896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140</a:t>
                      </a: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12" name="テキスト ボックス 11"/>
          <p:cNvSpPr txBox="1"/>
          <p:nvPr/>
        </p:nvSpPr>
        <p:spPr>
          <a:xfrm>
            <a:off x="1901668" y="6437370"/>
            <a:ext cx="2315569" cy="276999"/>
          </a:xfrm>
          <a:prstGeom prst="rect">
            <a:avLst/>
          </a:prstGeom>
          <a:noFill/>
        </p:spPr>
        <p:txBody>
          <a:bodyPr wrap="square" rtlCol="0">
            <a:spAutoFit/>
          </a:bodyPr>
          <a:lstStyle/>
          <a:p>
            <a:pPr algn="ctr" fontAlgn="base">
              <a:spcBef>
                <a:spcPct val="0"/>
              </a:spcBef>
              <a:spcAft>
                <a:spcPct val="0"/>
              </a:spcAft>
            </a:pPr>
            <a:r>
              <a:rPr lang="ja-JP" altLang="en-US" sz="1200" dirty="0">
                <a:solidFill>
                  <a:prstClr val="black"/>
                </a:solidFill>
                <a:latin typeface="ＭＳ Ｐゴシック" panose="020B0600070205080204" pitchFamily="50" charset="-128"/>
                <a:ea typeface="ＭＳ Ｐゴシック" panose="020B0600070205080204" pitchFamily="50" charset="-128"/>
              </a:rPr>
              <a:t>プレゼンテーション今年度状況　　　　　　　　　　　　　　　</a:t>
            </a:r>
          </a:p>
        </p:txBody>
      </p:sp>
      <p:sp>
        <p:nvSpPr>
          <p:cNvPr id="13" name="テキスト ボックス 12"/>
          <p:cNvSpPr txBox="1"/>
          <p:nvPr/>
        </p:nvSpPr>
        <p:spPr>
          <a:xfrm>
            <a:off x="6444078" y="6412773"/>
            <a:ext cx="1400175" cy="276999"/>
          </a:xfrm>
          <a:prstGeom prst="rect">
            <a:avLst/>
          </a:prstGeom>
          <a:noFill/>
        </p:spPr>
        <p:txBody>
          <a:bodyPr wrap="square" rtlCol="0">
            <a:spAutoFit/>
          </a:bodyPr>
          <a:lstStyle/>
          <a:p>
            <a:pPr algn="ctr" fontAlgn="base">
              <a:spcBef>
                <a:spcPct val="0"/>
              </a:spcBef>
              <a:spcAft>
                <a:spcPct val="0"/>
              </a:spcAft>
            </a:pPr>
            <a:r>
              <a:rPr lang="ja-JP" altLang="en-US" sz="1200" dirty="0">
                <a:solidFill>
                  <a:prstClr val="black"/>
                </a:solidFill>
                <a:latin typeface="ＭＳ Ｐゴシック" panose="020B0600070205080204" pitchFamily="50" charset="-128"/>
                <a:ea typeface="ＭＳ Ｐゴシック" panose="020B0600070205080204" pitchFamily="50" charset="-128"/>
              </a:rPr>
              <a:t>受付状況</a:t>
            </a:r>
          </a:p>
        </p:txBody>
      </p:sp>
      <p:sp>
        <p:nvSpPr>
          <p:cNvPr id="5" name="スライド番号プレースホルダー 4"/>
          <p:cNvSpPr>
            <a:spLocks noGrp="1"/>
          </p:cNvSpPr>
          <p:nvPr>
            <p:ph type="sldNum" sz="quarter" idx="4"/>
          </p:nvPr>
        </p:nvSpPr>
        <p:spPr/>
        <p:txBody>
          <a:bodyPr/>
          <a:lstStyle/>
          <a:p>
            <a:pPr>
              <a:defRPr/>
            </a:pPr>
            <a:fld id="{B76202A1-EC48-47E2-A289-40BBBFC26A2A}" type="slidenum">
              <a:rPr lang="en-US" altLang="ja-JP" smtClean="0"/>
              <a:pPr>
                <a:defRPr/>
              </a:pPr>
              <a:t>16</a:t>
            </a:fld>
            <a:endParaRPr lang="en-US" altLang="ja-JP" dirty="0"/>
          </a:p>
        </p:txBody>
      </p:sp>
      <p:sp>
        <p:nvSpPr>
          <p:cNvPr id="18" name="テキスト ボックス 17">
            <a:extLst>
              <a:ext uri="{FF2B5EF4-FFF2-40B4-BE49-F238E27FC236}">
                <a16:creationId xmlns:a16="http://schemas.microsoft.com/office/drawing/2014/main" id="{8B40DAA5-E43F-4C4F-8034-274DF3DC9AA6}"/>
              </a:ext>
            </a:extLst>
          </p:cNvPr>
          <p:cNvSpPr txBox="1"/>
          <p:nvPr/>
        </p:nvSpPr>
        <p:spPr>
          <a:xfrm>
            <a:off x="832860" y="3823871"/>
            <a:ext cx="7970615" cy="461665"/>
          </a:xfrm>
          <a:prstGeom prst="rect">
            <a:avLst/>
          </a:prstGeom>
          <a:noFill/>
        </p:spPr>
        <p:txBody>
          <a:bodyPr wrap="square" rtlCol="0">
            <a:spAutoFit/>
          </a:bodyPr>
          <a:lstStyle/>
          <a:p>
            <a:pPr fontAlgn="base">
              <a:spcBef>
                <a:spcPct val="0"/>
              </a:spcBef>
              <a:spcAft>
                <a:spcPct val="0"/>
              </a:spcAft>
            </a:pPr>
            <a:r>
              <a:rPr lang="ja-JP" altLang="en-US" sz="1200" dirty="0">
                <a:solidFill>
                  <a:prstClr val="black"/>
                </a:solidFill>
                <a:latin typeface="ＭＳ Ｐゴシック" panose="020B0600070205080204" pitchFamily="50" charset="-128"/>
                <a:ea typeface="ＭＳ Ｐゴシック" panose="020B0600070205080204" pitchFamily="50" charset="-128"/>
              </a:rPr>
              <a:t>・今年度は、新型コロナ感染防止対策として各会場の人数制限及びブース展示の中止を行っています。</a:t>
            </a:r>
            <a:endParaRPr lang="en-US" altLang="ja-JP" sz="1200" dirty="0">
              <a:solidFill>
                <a:prstClr val="black"/>
              </a:solidFill>
              <a:latin typeface="ＭＳ Ｐゴシック" panose="020B0600070205080204" pitchFamily="50" charset="-128"/>
              <a:ea typeface="ＭＳ Ｐゴシック" panose="020B0600070205080204" pitchFamily="50" charset="-128"/>
            </a:endParaRPr>
          </a:p>
          <a:p>
            <a:pPr fontAlgn="base">
              <a:spcBef>
                <a:spcPct val="0"/>
              </a:spcBef>
              <a:spcAft>
                <a:spcPct val="0"/>
              </a:spcAft>
            </a:pPr>
            <a:r>
              <a:rPr lang="ja-JP" altLang="en-US" sz="1200" dirty="0">
                <a:solidFill>
                  <a:prstClr val="black"/>
                </a:solidFill>
                <a:latin typeface="ＭＳ Ｐゴシック" panose="020B0600070205080204" pitchFamily="50" charset="-128"/>
                <a:ea typeface="ＭＳ Ｐゴシック" panose="020B0600070205080204" pitchFamily="50" charset="-128"/>
              </a:rPr>
              <a:t>　また、プレゼンテーションは、映像のみでの発表も受付けを行いました。　　　　　　　　　　　　　　　</a:t>
            </a:r>
          </a:p>
        </p:txBody>
      </p:sp>
      <p:pic>
        <p:nvPicPr>
          <p:cNvPr id="4" name="図 3">
            <a:extLst>
              <a:ext uri="{FF2B5EF4-FFF2-40B4-BE49-F238E27FC236}">
                <a16:creationId xmlns:a16="http://schemas.microsoft.com/office/drawing/2014/main" id="{3B0FCA6D-2ACA-453A-B07F-E6C393D1959C}"/>
              </a:ext>
            </a:extLst>
          </p:cNvPr>
          <p:cNvPicPr>
            <a:picLocks noChangeAspect="1"/>
          </p:cNvPicPr>
          <p:nvPr/>
        </p:nvPicPr>
        <p:blipFill rotWithShape="1">
          <a:blip r:embed="rId2"/>
          <a:srcRect l="29517" t="50000" r="44500" b="21572"/>
          <a:stretch/>
        </p:blipFill>
        <p:spPr>
          <a:xfrm>
            <a:off x="1388536" y="4298570"/>
            <a:ext cx="3476978" cy="2138800"/>
          </a:xfrm>
          <a:prstGeom prst="rect">
            <a:avLst/>
          </a:prstGeom>
        </p:spPr>
      </p:pic>
      <p:pic>
        <p:nvPicPr>
          <p:cNvPr id="6" name="図 5">
            <a:extLst>
              <a:ext uri="{FF2B5EF4-FFF2-40B4-BE49-F238E27FC236}">
                <a16:creationId xmlns:a16="http://schemas.microsoft.com/office/drawing/2014/main" id="{394735E9-8407-48C8-97DD-BC062E3E9040}"/>
              </a:ext>
            </a:extLst>
          </p:cNvPr>
          <p:cNvPicPr>
            <a:picLocks noChangeAspect="1"/>
          </p:cNvPicPr>
          <p:nvPr/>
        </p:nvPicPr>
        <p:blipFill rotWithShape="1">
          <a:blip r:embed="rId3"/>
          <a:srcRect l="29858" t="42910" r="45185" b="27247"/>
          <a:stretch/>
        </p:blipFill>
        <p:spPr>
          <a:xfrm>
            <a:off x="5511501" y="4298571"/>
            <a:ext cx="3181425" cy="2138800"/>
          </a:xfrm>
          <a:prstGeom prst="rect">
            <a:avLst/>
          </a:prstGeom>
        </p:spPr>
      </p:pic>
    </p:spTree>
    <p:extLst>
      <p:ext uri="{BB962C8B-B14F-4D97-AF65-F5344CB8AC3E}">
        <p14:creationId xmlns:p14="http://schemas.microsoft.com/office/powerpoint/2010/main" val="229569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ctrTitle"/>
          </p:nvPr>
        </p:nvSpPr>
        <p:spPr>
          <a:xfrm>
            <a:off x="2088231" y="2276872"/>
            <a:ext cx="7689305" cy="1109266"/>
          </a:xfrm>
        </p:spPr>
        <p:txBody>
          <a:bodyPr>
            <a:normAutofit/>
          </a:bodyPr>
          <a:lstStyle/>
          <a:p>
            <a:r>
              <a:rPr lang="ja-JP" altLang="en-US" dirty="0">
                <a:solidFill>
                  <a:srgbClr val="00B0F0"/>
                </a:solidFill>
                <a:latin typeface="HGP創英角ｺﾞｼｯｸUB" panose="020B0900000000000000" pitchFamily="50" charset="-128"/>
                <a:ea typeface="HGP創英角ｺﾞｼｯｸUB" panose="020B0900000000000000" pitchFamily="50" charset="-128"/>
              </a:rPr>
              <a:t>・モデル施工（防草工）の状況</a:t>
            </a:r>
          </a:p>
        </p:txBody>
      </p:sp>
      <p:sp>
        <p:nvSpPr>
          <p:cNvPr id="5" name="スライド番号プレースホルダー 4"/>
          <p:cNvSpPr>
            <a:spLocks noGrp="1"/>
          </p:cNvSpPr>
          <p:nvPr>
            <p:ph type="sldNum" sz="quarter" idx="4"/>
          </p:nvPr>
        </p:nvSpPr>
        <p:spPr/>
        <p:txBody>
          <a:bodyPr/>
          <a:lstStyle/>
          <a:p>
            <a:pPr>
              <a:defRPr/>
            </a:pPr>
            <a:fld id="{B76202A1-EC48-47E2-A289-40BBBFC26A2A}" type="slidenum">
              <a:rPr lang="en-US" altLang="ja-JP" smtClean="0"/>
              <a:pPr>
                <a:defRPr/>
              </a:pPr>
              <a:t>17</a:t>
            </a:fld>
            <a:endParaRPr lang="en-US" altLang="ja-JP" dirty="0"/>
          </a:p>
        </p:txBody>
      </p:sp>
      <p:sp>
        <p:nvSpPr>
          <p:cNvPr id="8" name="正方形/長方形 7"/>
          <p:cNvSpPr/>
          <p:nvPr/>
        </p:nvSpPr>
        <p:spPr>
          <a:xfrm>
            <a:off x="3512840" y="6520988"/>
            <a:ext cx="2874826" cy="276999"/>
          </a:xfrm>
          <a:prstGeom prst="rect">
            <a:avLst/>
          </a:prstGeom>
        </p:spPr>
        <p:txBody>
          <a:bodyPr wrap="none">
            <a:spAutoFit/>
          </a:bodyPr>
          <a:lstStyle/>
          <a:p>
            <a:r>
              <a:rPr lang="en-US" altLang="ja-JP" sz="1200" i="1" dirty="0">
                <a:solidFill>
                  <a:schemeClr val="bg1"/>
                </a:solidFill>
                <a:latin typeface="Plantagenet Cherokee" panose="02020602070100000000" pitchFamily="18" charset="0"/>
                <a:ea typeface="FangSong" panose="02010609060101010101" pitchFamily="49" charset="-122"/>
              </a:rPr>
              <a:t>, Kyusyu Regional Development Bureau</a:t>
            </a:r>
            <a:endParaRPr lang="ja-JP" altLang="en-US" sz="1200" i="1" dirty="0">
              <a:solidFill>
                <a:schemeClr val="bg1"/>
              </a:solidFill>
              <a:latin typeface="Plantagenet Cherokee" panose="02020602070100000000" pitchFamily="18" charset="0"/>
              <a:ea typeface="FangSong" panose="02010609060101010101" pitchFamily="49" charset="-122"/>
            </a:endParaRPr>
          </a:p>
        </p:txBody>
      </p:sp>
    </p:spTree>
    <p:extLst>
      <p:ext uri="{BB962C8B-B14F-4D97-AF65-F5344CB8AC3E}">
        <p14:creationId xmlns:p14="http://schemas.microsoft.com/office/powerpoint/2010/main" val="2480063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21"/>
          <p:cNvSpPr txBox="1">
            <a:spLocks/>
          </p:cNvSpPr>
          <p:nvPr/>
        </p:nvSpPr>
        <p:spPr bwMode="auto">
          <a:xfrm>
            <a:off x="-15552" y="0"/>
            <a:ext cx="8407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zh-TW" altLang="en-US" sz="2800" dirty="0">
                <a:solidFill>
                  <a:srgbClr val="00B0F0"/>
                </a:solidFill>
                <a:latin typeface="HGP創英角ｺﾞｼｯｸUB" panose="020B0900000000000000" pitchFamily="50" charset="-128"/>
                <a:ea typeface="HGP創英角ｺﾞｼｯｸUB" panose="020B0900000000000000" pitchFamily="50" charset="-128"/>
              </a:rPr>
              <a:t> </a:t>
            </a:r>
            <a:r>
              <a:rPr lang="ja-JP" altLang="en-US" sz="2800" dirty="0">
                <a:solidFill>
                  <a:srgbClr val="00B0F0"/>
                </a:solidFill>
                <a:latin typeface="HGP創英角ｺﾞｼｯｸUB" panose="020B0900000000000000" pitchFamily="50" charset="-128"/>
                <a:ea typeface="HGP創英角ｺﾞｼｯｸUB" panose="020B0900000000000000" pitchFamily="50" charset="-128"/>
              </a:rPr>
              <a:t>モデル施工（防草工）の工程</a:t>
            </a:r>
          </a:p>
        </p:txBody>
      </p:sp>
      <p:sp>
        <p:nvSpPr>
          <p:cNvPr id="3" name="四角形: 1 つの角を切り取る 2">
            <a:extLst>
              <a:ext uri="{FF2B5EF4-FFF2-40B4-BE49-F238E27FC236}">
                <a16:creationId xmlns:a16="http://schemas.microsoft.com/office/drawing/2014/main" id="{EE90579A-66FB-48A0-885E-4EF159E7ADBE}"/>
              </a:ext>
            </a:extLst>
          </p:cNvPr>
          <p:cNvSpPr/>
          <p:nvPr/>
        </p:nvSpPr>
        <p:spPr>
          <a:xfrm>
            <a:off x="305235" y="2891082"/>
            <a:ext cx="1679448" cy="2823918"/>
          </a:xfrm>
          <a:prstGeom prst="snip1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五方向 3">
            <a:extLst>
              <a:ext uri="{FF2B5EF4-FFF2-40B4-BE49-F238E27FC236}">
                <a16:creationId xmlns:a16="http://schemas.microsoft.com/office/drawing/2014/main" id="{199DFBC5-43C9-406F-A5E2-25A37BA940E6}"/>
              </a:ext>
            </a:extLst>
          </p:cNvPr>
          <p:cNvSpPr/>
          <p:nvPr/>
        </p:nvSpPr>
        <p:spPr>
          <a:xfrm>
            <a:off x="305235" y="1529860"/>
            <a:ext cx="4366072" cy="889490"/>
          </a:xfrm>
          <a:prstGeom prst="homePlat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923E0DA-9CE9-4DF9-9F48-72005845D1F2}"/>
              </a:ext>
            </a:extLst>
          </p:cNvPr>
          <p:cNvSpPr txBox="1"/>
          <p:nvPr/>
        </p:nvSpPr>
        <p:spPr>
          <a:xfrm>
            <a:off x="1754737" y="1800765"/>
            <a:ext cx="1467068" cy="400110"/>
          </a:xfrm>
          <a:prstGeom prst="rect">
            <a:avLst/>
          </a:prstGeom>
          <a:noFill/>
        </p:spPr>
        <p:txBody>
          <a:bodyPr wrap="none" rtlCol="0">
            <a:spAutoFit/>
          </a:bodyPr>
          <a:lstStyle/>
          <a:p>
            <a:r>
              <a:rPr kumimoji="1" lang="ja-JP" altLang="en-US" sz="2000" dirty="0">
                <a:latin typeface="ＭＳ 明朝" panose="02020609040205080304" pitchFamily="17" charset="-128"/>
                <a:ea typeface="ＭＳ 明朝" panose="02020609040205080304" pitchFamily="17" charset="-128"/>
              </a:rPr>
              <a:t>平成</a:t>
            </a:r>
            <a:r>
              <a:rPr kumimoji="1" lang="en-US" altLang="ja-JP" sz="2000" dirty="0">
                <a:latin typeface="ＭＳ 明朝" panose="02020609040205080304" pitchFamily="17" charset="-128"/>
                <a:ea typeface="ＭＳ 明朝" panose="02020609040205080304" pitchFamily="17" charset="-128"/>
              </a:rPr>
              <a:t>30</a:t>
            </a:r>
            <a:r>
              <a:rPr kumimoji="1" lang="ja-JP" altLang="en-US" sz="2000" dirty="0">
                <a:latin typeface="ＭＳ 明朝" panose="02020609040205080304" pitchFamily="17" charset="-128"/>
                <a:ea typeface="ＭＳ 明朝" panose="02020609040205080304" pitchFamily="17" charset="-128"/>
              </a:rPr>
              <a:t>年度</a:t>
            </a:r>
          </a:p>
        </p:txBody>
      </p:sp>
      <p:sp>
        <p:nvSpPr>
          <p:cNvPr id="10" name="四角形: 1 つの角を切り取る 9">
            <a:extLst>
              <a:ext uri="{FF2B5EF4-FFF2-40B4-BE49-F238E27FC236}">
                <a16:creationId xmlns:a16="http://schemas.microsoft.com/office/drawing/2014/main" id="{87AA4D28-57C5-4E2E-BE9F-099940D4E860}"/>
              </a:ext>
            </a:extLst>
          </p:cNvPr>
          <p:cNvSpPr/>
          <p:nvPr/>
        </p:nvSpPr>
        <p:spPr>
          <a:xfrm>
            <a:off x="2661367" y="2891082"/>
            <a:ext cx="1679449" cy="2823918"/>
          </a:xfrm>
          <a:prstGeom prst="snip1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1 つの角を切り取る 10">
            <a:extLst>
              <a:ext uri="{FF2B5EF4-FFF2-40B4-BE49-F238E27FC236}">
                <a16:creationId xmlns:a16="http://schemas.microsoft.com/office/drawing/2014/main" id="{BB0C043C-A08B-4E0D-A1D2-B3863DA18D94}"/>
              </a:ext>
            </a:extLst>
          </p:cNvPr>
          <p:cNvSpPr/>
          <p:nvPr/>
        </p:nvSpPr>
        <p:spPr>
          <a:xfrm>
            <a:off x="5037105" y="2891082"/>
            <a:ext cx="1711678" cy="2823918"/>
          </a:xfrm>
          <a:prstGeom prst="snip1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五方向 11">
            <a:extLst>
              <a:ext uri="{FF2B5EF4-FFF2-40B4-BE49-F238E27FC236}">
                <a16:creationId xmlns:a16="http://schemas.microsoft.com/office/drawing/2014/main" id="{F3591F35-CD55-4886-B9BD-37FA3B4C2F97}"/>
              </a:ext>
            </a:extLst>
          </p:cNvPr>
          <p:cNvSpPr/>
          <p:nvPr/>
        </p:nvSpPr>
        <p:spPr>
          <a:xfrm>
            <a:off x="4709724" y="1529860"/>
            <a:ext cx="2345828" cy="889490"/>
          </a:xfrm>
          <a:prstGeom prst="homePlat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0EAE1523-811C-45B5-B4C3-D5EF733FDD67}"/>
              </a:ext>
            </a:extLst>
          </p:cNvPr>
          <p:cNvSpPr txBox="1"/>
          <p:nvPr/>
        </p:nvSpPr>
        <p:spPr>
          <a:xfrm>
            <a:off x="4953000" y="1770986"/>
            <a:ext cx="1467068" cy="400110"/>
          </a:xfrm>
          <a:prstGeom prst="rect">
            <a:avLst/>
          </a:prstGeom>
          <a:noFill/>
        </p:spPr>
        <p:txBody>
          <a:bodyPr wrap="none" rtlCol="0">
            <a:spAutoFit/>
          </a:bodyPr>
          <a:lstStyle/>
          <a:p>
            <a:r>
              <a:rPr kumimoji="1" lang="ja-JP" altLang="en-US" sz="2000" dirty="0">
                <a:latin typeface="ＭＳ 明朝" panose="02020609040205080304" pitchFamily="17" charset="-128"/>
                <a:ea typeface="ＭＳ 明朝" panose="02020609040205080304" pitchFamily="17" charset="-128"/>
              </a:rPr>
              <a:t>令和元年度</a:t>
            </a:r>
          </a:p>
        </p:txBody>
      </p:sp>
      <p:sp>
        <p:nvSpPr>
          <p:cNvPr id="8" name="矢印: 右 7">
            <a:extLst>
              <a:ext uri="{FF2B5EF4-FFF2-40B4-BE49-F238E27FC236}">
                <a16:creationId xmlns:a16="http://schemas.microsoft.com/office/drawing/2014/main" id="{A973AD3B-055E-460C-90A1-76CB20DFD471}"/>
              </a:ext>
            </a:extLst>
          </p:cNvPr>
          <p:cNvSpPr/>
          <p:nvPr/>
        </p:nvSpPr>
        <p:spPr>
          <a:xfrm>
            <a:off x="2077114" y="3999258"/>
            <a:ext cx="538446" cy="596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38771E48-06FC-4B65-A127-16E75F0976D6}"/>
              </a:ext>
            </a:extLst>
          </p:cNvPr>
          <p:cNvSpPr/>
          <p:nvPr/>
        </p:nvSpPr>
        <p:spPr>
          <a:xfrm>
            <a:off x="4399131" y="4010478"/>
            <a:ext cx="574106" cy="596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413AA27-21A9-4153-81A8-2CAA1CBE4E38}"/>
              </a:ext>
            </a:extLst>
          </p:cNvPr>
          <p:cNvSpPr txBox="1"/>
          <p:nvPr/>
        </p:nvSpPr>
        <p:spPr>
          <a:xfrm>
            <a:off x="305233" y="3280623"/>
            <a:ext cx="1679450" cy="1908215"/>
          </a:xfrm>
          <a:prstGeom prst="rect">
            <a:avLst/>
          </a:prstGeom>
          <a:noFill/>
        </p:spPr>
        <p:txBody>
          <a:bodyPr wrap="square" rtlCol="0">
            <a:spAutoFit/>
          </a:bodyPr>
          <a:lstStyle/>
          <a:p>
            <a:pPr algn="ctr"/>
            <a:r>
              <a:rPr kumimoji="1" lang="ja-JP" altLang="en-US" sz="1600" b="1" u="sng" dirty="0">
                <a:latin typeface="ＭＳ 明朝" panose="02020609040205080304" pitchFamily="17" charset="-128"/>
                <a:ea typeface="ＭＳ 明朝" panose="02020609040205080304" pitchFamily="17" charset="-128"/>
              </a:rPr>
              <a:t>第</a:t>
            </a:r>
            <a:r>
              <a:rPr lang="ja-JP" altLang="en-US" sz="1600" b="1" u="sng" dirty="0">
                <a:latin typeface="ＭＳ 明朝" panose="02020609040205080304" pitchFamily="17" charset="-128"/>
                <a:ea typeface="ＭＳ 明朝" panose="02020609040205080304" pitchFamily="17" charset="-128"/>
              </a:rPr>
              <a:t>２</a:t>
            </a:r>
            <a:r>
              <a:rPr kumimoji="1" lang="ja-JP" altLang="en-US" sz="1600" b="1" u="sng" dirty="0">
                <a:latin typeface="ＭＳ 明朝" panose="02020609040205080304" pitchFamily="17" charset="-128"/>
                <a:ea typeface="ＭＳ 明朝" panose="02020609040205080304" pitchFamily="17" charset="-128"/>
              </a:rPr>
              <a:t>回評価会議</a:t>
            </a:r>
            <a:endParaRPr kumimoji="1" lang="en-US" altLang="ja-JP" sz="1600" b="1" u="sng" dirty="0">
              <a:latin typeface="ＭＳ 明朝" panose="02020609040205080304" pitchFamily="17" charset="-128"/>
              <a:ea typeface="ＭＳ 明朝" panose="02020609040205080304" pitchFamily="17" charset="-128"/>
            </a:endParaRPr>
          </a:p>
          <a:p>
            <a:pPr algn="ctr"/>
            <a:endParaRPr kumimoji="1" lang="en-US" altLang="ja-JP" sz="1600" b="1" u="sng" dirty="0">
              <a:latin typeface="ＭＳ 明朝" panose="02020609040205080304" pitchFamily="17" charset="-128"/>
              <a:ea typeface="ＭＳ 明朝" panose="02020609040205080304" pitchFamily="17" charset="-128"/>
            </a:endParaRPr>
          </a:p>
          <a:p>
            <a:r>
              <a:rPr kumimoji="1" lang="ja-JP" altLang="en-US" sz="1400" b="1" dirty="0">
                <a:latin typeface="ＭＳ 明朝" panose="02020609040205080304" pitchFamily="17" charset="-128"/>
                <a:ea typeface="ＭＳ 明朝" panose="02020609040205080304" pitchFamily="17" charset="-128"/>
              </a:rPr>
              <a:t>・</a:t>
            </a:r>
            <a:r>
              <a:rPr kumimoji="1" lang="en-US" altLang="ja-JP" sz="1400" b="1" dirty="0">
                <a:latin typeface="ＭＳ 明朝" panose="02020609040205080304" pitchFamily="17" charset="-128"/>
                <a:ea typeface="ＭＳ 明朝" panose="02020609040205080304" pitchFamily="17" charset="-128"/>
              </a:rPr>
              <a:t>NETIS</a:t>
            </a:r>
            <a:r>
              <a:rPr kumimoji="1" lang="ja-JP" altLang="en-US" sz="1400" b="1" dirty="0">
                <a:latin typeface="ＭＳ 明朝" panose="02020609040205080304" pitchFamily="17" charset="-128"/>
                <a:ea typeface="ＭＳ 明朝" panose="02020609040205080304" pitchFamily="17" charset="-128"/>
              </a:rPr>
              <a:t>未評価</a:t>
            </a:r>
            <a:endParaRPr kumimoji="1" lang="en-US" altLang="ja-JP" sz="1400" b="1" dirty="0">
              <a:latin typeface="ＭＳ 明朝" panose="02020609040205080304" pitchFamily="17" charset="-128"/>
              <a:ea typeface="ＭＳ 明朝" panose="02020609040205080304" pitchFamily="17" charset="-128"/>
            </a:endParaRPr>
          </a:p>
          <a:p>
            <a:r>
              <a:rPr kumimoji="1" lang="ja-JP" altLang="en-US" sz="1400" b="1" dirty="0">
                <a:latin typeface="ＭＳ 明朝" panose="02020609040205080304" pitchFamily="17" charset="-128"/>
                <a:ea typeface="ＭＳ 明朝" panose="02020609040205080304" pitchFamily="17" charset="-128"/>
              </a:rPr>
              <a:t>　技術調査</a:t>
            </a:r>
            <a:endParaRPr kumimoji="1"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・募集方針検討</a:t>
            </a:r>
            <a:endParaRPr lang="en-US" altLang="ja-JP" sz="1400" b="1" dirty="0">
              <a:latin typeface="ＭＳ 明朝" panose="02020609040205080304" pitchFamily="17" charset="-128"/>
              <a:ea typeface="ＭＳ 明朝" panose="02020609040205080304" pitchFamily="17" charset="-128"/>
            </a:endParaRPr>
          </a:p>
          <a:p>
            <a:r>
              <a:rPr kumimoji="1" lang="ja-JP" altLang="en-US" sz="1400" b="1" dirty="0">
                <a:latin typeface="ＭＳ 明朝" panose="02020609040205080304" pitchFamily="17" charset="-128"/>
                <a:ea typeface="ＭＳ 明朝" panose="02020609040205080304" pitchFamily="17" charset="-128"/>
              </a:rPr>
              <a:t>・設置場所の検討</a:t>
            </a:r>
            <a:endParaRPr kumimoji="1"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・設置面積の検討</a:t>
            </a:r>
            <a:endParaRPr lang="en-US" altLang="ja-JP" sz="1400" b="1" dirty="0">
              <a:latin typeface="ＭＳ 明朝" panose="02020609040205080304" pitchFamily="17" charset="-128"/>
              <a:ea typeface="ＭＳ 明朝" panose="02020609040205080304" pitchFamily="17" charset="-128"/>
            </a:endParaRPr>
          </a:p>
          <a:p>
            <a:r>
              <a:rPr lang="ja-JP" altLang="en-US" sz="1600" b="1" dirty="0">
                <a:latin typeface="ＭＳ 明朝" panose="02020609040205080304" pitchFamily="17" charset="-128"/>
                <a:ea typeface="ＭＳ 明朝" panose="02020609040205080304" pitchFamily="17" charset="-128"/>
              </a:rPr>
              <a:t> </a:t>
            </a:r>
            <a:endParaRPr kumimoji="1" lang="en-US" altLang="ja-JP" sz="1600" b="1" dirty="0">
              <a:latin typeface="ＭＳ 明朝" panose="02020609040205080304" pitchFamily="17" charset="-128"/>
              <a:ea typeface="ＭＳ 明朝" panose="02020609040205080304" pitchFamily="17" charset="-128"/>
            </a:endParaRPr>
          </a:p>
        </p:txBody>
      </p:sp>
      <p:sp>
        <p:nvSpPr>
          <p:cNvPr id="17" name="テキスト ボックス 16">
            <a:extLst>
              <a:ext uri="{FF2B5EF4-FFF2-40B4-BE49-F238E27FC236}">
                <a16:creationId xmlns:a16="http://schemas.microsoft.com/office/drawing/2014/main" id="{58F5F46E-FCB9-4139-92B6-644BF7C9A214}"/>
              </a:ext>
            </a:extLst>
          </p:cNvPr>
          <p:cNvSpPr txBox="1"/>
          <p:nvPr/>
        </p:nvSpPr>
        <p:spPr>
          <a:xfrm>
            <a:off x="2690719" y="3321725"/>
            <a:ext cx="1655503" cy="1446550"/>
          </a:xfrm>
          <a:prstGeom prst="rect">
            <a:avLst/>
          </a:prstGeom>
          <a:noFill/>
        </p:spPr>
        <p:txBody>
          <a:bodyPr wrap="square" rtlCol="0">
            <a:spAutoFit/>
          </a:bodyPr>
          <a:lstStyle/>
          <a:p>
            <a:pPr algn="ctr"/>
            <a:r>
              <a:rPr kumimoji="1" lang="ja-JP" altLang="en-US" sz="1600" b="1" u="sng" dirty="0">
                <a:latin typeface="ＭＳ 明朝" panose="02020609040205080304" pitchFamily="17" charset="-128"/>
                <a:ea typeface="ＭＳ 明朝" panose="02020609040205080304" pitchFamily="17" charset="-128"/>
              </a:rPr>
              <a:t>第</a:t>
            </a:r>
            <a:r>
              <a:rPr lang="ja-JP" altLang="en-US" sz="1600" b="1" u="sng" dirty="0">
                <a:latin typeface="ＭＳ 明朝" panose="02020609040205080304" pitchFamily="17" charset="-128"/>
                <a:ea typeface="ＭＳ 明朝" panose="02020609040205080304" pitchFamily="17" charset="-128"/>
              </a:rPr>
              <a:t>３回評価会議</a:t>
            </a:r>
            <a:endParaRPr lang="en-US" altLang="ja-JP" sz="1600" b="1" u="sng" dirty="0">
              <a:latin typeface="ＭＳ 明朝" panose="02020609040205080304" pitchFamily="17" charset="-128"/>
              <a:ea typeface="ＭＳ 明朝" panose="02020609040205080304" pitchFamily="17" charset="-128"/>
            </a:endParaRPr>
          </a:p>
          <a:p>
            <a:pPr algn="ctr"/>
            <a:endParaRPr kumimoji="1" lang="en-US" altLang="ja-JP" sz="16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a:t>
            </a:r>
            <a:r>
              <a:rPr lang="en-US" altLang="ja-JP" sz="1400" b="1" dirty="0">
                <a:latin typeface="ＭＳ 明朝" panose="02020609040205080304" pitchFamily="17" charset="-128"/>
                <a:ea typeface="ＭＳ 明朝" panose="02020609040205080304" pitchFamily="17" charset="-128"/>
              </a:rPr>
              <a:t>HP</a:t>
            </a:r>
            <a:r>
              <a:rPr lang="ja-JP" altLang="en-US" sz="1400" b="1" dirty="0">
                <a:latin typeface="ＭＳ 明朝" panose="02020609040205080304" pitchFamily="17" charset="-128"/>
                <a:ea typeface="ＭＳ 明朝" panose="02020609040205080304" pitchFamily="17" charset="-128"/>
              </a:rPr>
              <a:t>への掲載準備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・区画図面作成</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・募集要領</a:t>
            </a:r>
            <a:r>
              <a:rPr lang="en-US" altLang="ja-JP" sz="1400" b="1" dirty="0">
                <a:latin typeface="ＭＳ 明朝" panose="02020609040205080304" pitchFamily="17" charset="-128"/>
                <a:ea typeface="ＭＳ 明朝" panose="02020609040205080304" pitchFamily="17" charset="-128"/>
              </a:rPr>
              <a:t>(</a:t>
            </a:r>
            <a:r>
              <a:rPr lang="ja-JP" altLang="en-US" sz="1400" b="1" dirty="0">
                <a:latin typeface="ＭＳ 明朝" panose="02020609040205080304" pitchFamily="17" charset="-128"/>
                <a:ea typeface="ＭＳ 明朝" panose="02020609040205080304" pitchFamily="17" charset="-128"/>
              </a:rPr>
              <a:t>案</a:t>
            </a:r>
            <a:r>
              <a:rPr lang="en-US" altLang="ja-JP" sz="1400" b="1" dirty="0">
                <a:latin typeface="ＭＳ 明朝" panose="02020609040205080304" pitchFamily="17" charset="-128"/>
                <a:ea typeface="ＭＳ 明朝" panose="02020609040205080304" pitchFamily="17" charset="-128"/>
              </a:rPr>
              <a:t>)</a:t>
            </a:r>
            <a:r>
              <a:rPr lang="ja-JP" altLang="en-US" sz="1400" b="1" dirty="0">
                <a:latin typeface="ＭＳ 明朝" panose="02020609040205080304" pitchFamily="17" charset="-128"/>
                <a:ea typeface="ＭＳ 明朝" panose="02020609040205080304" pitchFamily="17" charset="-128"/>
              </a:rPr>
              <a:t>　</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の作成</a:t>
            </a:r>
            <a:endParaRPr lang="en-US" altLang="ja-JP" sz="1400" b="1" dirty="0">
              <a:latin typeface="ＭＳ 明朝" panose="02020609040205080304" pitchFamily="17" charset="-128"/>
              <a:ea typeface="ＭＳ 明朝" panose="02020609040205080304" pitchFamily="17" charset="-128"/>
            </a:endParaRPr>
          </a:p>
        </p:txBody>
      </p:sp>
      <p:sp>
        <p:nvSpPr>
          <p:cNvPr id="18" name="テキスト ボックス 17">
            <a:extLst>
              <a:ext uri="{FF2B5EF4-FFF2-40B4-BE49-F238E27FC236}">
                <a16:creationId xmlns:a16="http://schemas.microsoft.com/office/drawing/2014/main" id="{9C2FB9BD-8BAA-400B-9C15-558D02B012E5}"/>
              </a:ext>
            </a:extLst>
          </p:cNvPr>
          <p:cNvSpPr txBox="1"/>
          <p:nvPr/>
        </p:nvSpPr>
        <p:spPr>
          <a:xfrm>
            <a:off x="5057720" y="3452899"/>
            <a:ext cx="1691062" cy="1815882"/>
          </a:xfrm>
          <a:prstGeom prst="rect">
            <a:avLst/>
          </a:prstGeom>
          <a:noFill/>
        </p:spPr>
        <p:txBody>
          <a:bodyPr wrap="square" rtlCol="0">
            <a:spAutoFit/>
          </a:bodyPr>
          <a:lstStyle/>
          <a:p>
            <a:r>
              <a:rPr kumimoji="1" lang="ja-JP" altLang="en-US" sz="1400" b="1" dirty="0">
                <a:latin typeface="ＭＳ 明朝" panose="02020609040205080304" pitchFamily="17" charset="-128"/>
                <a:ea typeface="ＭＳ 明朝" panose="02020609040205080304" pitchFamily="17" charset="-128"/>
              </a:rPr>
              <a:t>・公募開始</a:t>
            </a:r>
            <a:endParaRPr kumimoji="1" lang="en-US" altLang="ja-JP" sz="1400" b="1" dirty="0">
              <a:latin typeface="ＭＳ 明朝" panose="02020609040205080304" pitchFamily="17" charset="-128"/>
              <a:ea typeface="ＭＳ 明朝" panose="02020609040205080304" pitchFamily="17" charset="-128"/>
            </a:endParaRPr>
          </a:p>
          <a:p>
            <a:endParaRPr kumimoji="1"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・技術決定・通知</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kumimoji="1" lang="ja-JP" altLang="en-US" sz="1400" b="1" dirty="0">
                <a:latin typeface="ＭＳ 明朝" panose="02020609040205080304" pitchFamily="17" charset="-128"/>
                <a:ea typeface="ＭＳ 明朝" panose="02020609040205080304" pitchFamily="17" charset="-128"/>
              </a:rPr>
              <a:t>・</a:t>
            </a:r>
            <a:r>
              <a:rPr lang="ja-JP" altLang="en-US" sz="1400" b="1" dirty="0">
                <a:latin typeface="ＭＳ 明朝" panose="02020609040205080304" pitchFamily="17" charset="-128"/>
                <a:ea typeface="ＭＳ 明朝" panose="02020609040205080304" pitchFamily="17" charset="-128"/>
              </a:rPr>
              <a:t>施工</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・覚書締結</a:t>
            </a:r>
            <a:endParaRPr lang="en-US" altLang="ja-JP" sz="1400" b="1" dirty="0">
              <a:latin typeface="ＭＳ 明朝" panose="02020609040205080304" pitchFamily="17" charset="-128"/>
              <a:ea typeface="ＭＳ 明朝" panose="02020609040205080304" pitchFamily="17" charset="-128"/>
            </a:endParaRPr>
          </a:p>
          <a:p>
            <a:endParaRPr kumimoji="1" lang="ja-JP" altLang="en-US" sz="1400" dirty="0">
              <a:latin typeface="ＭＳ 明朝" panose="02020609040205080304" pitchFamily="17" charset="-128"/>
              <a:ea typeface="ＭＳ 明朝" panose="02020609040205080304" pitchFamily="17" charset="-128"/>
            </a:endParaRPr>
          </a:p>
        </p:txBody>
      </p:sp>
      <p:sp>
        <p:nvSpPr>
          <p:cNvPr id="14" name="四角形: 角を丸くする 13">
            <a:extLst>
              <a:ext uri="{FF2B5EF4-FFF2-40B4-BE49-F238E27FC236}">
                <a16:creationId xmlns:a16="http://schemas.microsoft.com/office/drawing/2014/main" id="{0B01EAFD-07BA-4DC0-BF48-241DA5D26DD3}"/>
              </a:ext>
            </a:extLst>
          </p:cNvPr>
          <p:cNvSpPr/>
          <p:nvPr/>
        </p:nvSpPr>
        <p:spPr>
          <a:xfrm>
            <a:off x="114300" y="1157573"/>
            <a:ext cx="9652000" cy="5081302"/>
          </a:xfrm>
          <a:prstGeom prst="roundRect">
            <a:avLst>
              <a:gd name="adj" fmla="val 4270"/>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 1"/>
          <p:cNvSpPr>
            <a:spLocks noGrp="1"/>
          </p:cNvSpPr>
          <p:nvPr>
            <p:ph type="sldNum" sz="quarter" idx="12"/>
          </p:nvPr>
        </p:nvSpPr>
        <p:spPr>
          <a:xfrm>
            <a:off x="7594600" y="6422443"/>
            <a:ext cx="2311400" cy="370310"/>
          </a:xfrm>
        </p:spPr>
        <p:txBody>
          <a:bodyPr/>
          <a:lstStyle/>
          <a:p>
            <a:pPr algn="r">
              <a:defRPr/>
            </a:pPr>
            <a:fld id="{914E7B8A-6829-4888-B15C-BE2FC134F5A2}" type="slidenum">
              <a:rPr lang="en-US" altLang="ja-JP" sz="1600" smtClean="0">
                <a:latin typeface="HG丸ｺﾞｼｯｸM-PRO" panose="020F0600000000000000" pitchFamily="50" charset="-128"/>
                <a:ea typeface="HG丸ｺﾞｼｯｸM-PRO" panose="020F0600000000000000" pitchFamily="50" charset="-128"/>
              </a:rPr>
              <a:pPr algn="r">
                <a:defRPr/>
              </a:pPr>
              <a:t>18</a:t>
            </a:fld>
            <a:endParaRPr lang="en-US" altLang="ja-JP" sz="1600" dirty="0">
              <a:latin typeface="HG丸ｺﾞｼｯｸM-PRO" panose="020F0600000000000000" pitchFamily="50" charset="-128"/>
              <a:ea typeface="HG丸ｺﾞｼｯｸM-PRO" panose="020F0600000000000000" pitchFamily="50" charset="-128"/>
            </a:endParaRPr>
          </a:p>
        </p:txBody>
      </p:sp>
      <p:sp>
        <p:nvSpPr>
          <p:cNvPr id="19" name="四角形: 1 つの角を切り取る 18">
            <a:extLst>
              <a:ext uri="{FF2B5EF4-FFF2-40B4-BE49-F238E27FC236}">
                <a16:creationId xmlns:a16="http://schemas.microsoft.com/office/drawing/2014/main" id="{B8FBF0F1-356A-4115-9418-B85B2DF7B909}"/>
              </a:ext>
            </a:extLst>
          </p:cNvPr>
          <p:cNvSpPr/>
          <p:nvPr/>
        </p:nvSpPr>
        <p:spPr>
          <a:xfrm>
            <a:off x="7532580" y="2896693"/>
            <a:ext cx="1760770" cy="2823918"/>
          </a:xfrm>
          <a:prstGeom prst="snip1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5DA7E904-2CFE-4876-80F5-429DEDA85908}"/>
              </a:ext>
            </a:extLst>
          </p:cNvPr>
          <p:cNvSpPr/>
          <p:nvPr/>
        </p:nvSpPr>
        <p:spPr>
          <a:xfrm>
            <a:off x="6888482" y="3977640"/>
            <a:ext cx="574106" cy="596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B374AC63-9E35-4CCE-9A93-4F2BA947C01F}"/>
              </a:ext>
            </a:extLst>
          </p:cNvPr>
          <p:cNvSpPr txBox="1"/>
          <p:nvPr/>
        </p:nvSpPr>
        <p:spPr>
          <a:xfrm>
            <a:off x="7549319" y="3460224"/>
            <a:ext cx="1691062" cy="1600438"/>
          </a:xfrm>
          <a:prstGeom prst="rect">
            <a:avLst/>
          </a:prstGeom>
          <a:noFill/>
        </p:spPr>
        <p:txBody>
          <a:bodyPr wrap="square" rtlCol="0">
            <a:spAutoFit/>
          </a:bodyPr>
          <a:lstStyle/>
          <a:p>
            <a:r>
              <a:rPr lang="ja-JP" altLang="en-US" sz="1400" b="1" dirty="0">
                <a:latin typeface="ＭＳ 明朝" panose="02020609040205080304" pitchFamily="17" charset="-128"/>
                <a:ea typeface="ＭＳ 明朝" panose="02020609040205080304" pitchFamily="17" charset="-128"/>
              </a:rPr>
              <a:t>・技術の紹介</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・現場見学の受け　　</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付け開始</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p:txBody>
      </p:sp>
      <p:sp>
        <p:nvSpPr>
          <p:cNvPr id="23" name="矢印: 五方向 22">
            <a:extLst>
              <a:ext uri="{FF2B5EF4-FFF2-40B4-BE49-F238E27FC236}">
                <a16:creationId xmlns:a16="http://schemas.microsoft.com/office/drawing/2014/main" id="{17BB5B0E-B9A5-45BF-BB35-65A8E54884DD}"/>
              </a:ext>
            </a:extLst>
          </p:cNvPr>
          <p:cNvSpPr/>
          <p:nvPr/>
        </p:nvSpPr>
        <p:spPr>
          <a:xfrm>
            <a:off x="7114581" y="1526296"/>
            <a:ext cx="2486185" cy="889490"/>
          </a:xfrm>
          <a:prstGeom prst="homePlat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FCD3855-4B8D-4355-A150-5CCBD7360778}"/>
              </a:ext>
            </a:extLst>
          </p:cNvPr>
          <p:cNvSpPr txBox="1"/>
          <p:nvPr/>
        </p:nvSpPr>
        <p:spPr>
          <a:xfrm>
            <a:off x="7165598" y="1795337"/>
            <a:ext cx="1980029" cy="400110"/>
          </a:xfrm>
          <a:prstGeom prst="rect">
            <a:avLst/>
          </a:prstGeom>
          <a:noFill/>
        </p:spPr>
        <p:txBody>
          <a:bodyPr wrap="none" rtlCol="0">
            <a:spAutoFit/>
          </a:bodyPr>
          <a:lstStyle/>
          <a:p>
            <a:r>
              <a:rPr kumimoji="1" lang="ja-JP" altLang="en-US" sz="2000" dirty="0">
                <a:latin typeface="ＭＳ 明朝" panose="02020609040205080304" pitchFamily="17" charset="-128"/>
                <a:ea typeface="ＭＳ 明朝" panose="02020609040205080304" pitchFamily="17" charset="-128"/>
              </a:rPr>
              <a:t>令和２年度以降</a:t>
            </a:r>
          </a:p>
        </p:txBody>
      </p:sp>
    </p:spTree>
    <p:extLst>
      <p:ext uri="{BB962C8B-B14F-4D97-AF65-F5344CB8AC3E}">
        <p14:creationId xmlns:p14="http://schemas.microsoft.com/office/powerpoint/2010/main" val="1088880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21"/>
          <p:cNvSpPr txBox="1">
            <a:spLocks/>
          </p:cNvSpPr>
          <p:nvPr/>
        </p:nvSpPr>
        <p:spPr bwMode="auto">
          <a:xfrm>
            <a:off x="57150" y="0"/>
            <a:ext cx="8407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800" dirty="0">
                <a:solidFill>
                  <a:srgbClr val="00B0F0"/>
                </a:solidFill>
                <a:latin typeface="HGP創英角ｺﾞｼｯｸUB" panose="020B0900000000000000" pitchFamily="50" charset="-128"/>
                <a:ea typeface="HGP創英角ｺﾞｼｯｸUB" panose="020B0900000000000000" pitchFamily="50" charset="-128"/>
              </a:rPr>
              <a:t>本日の内容</a:t>
            </a:r>
          </a:p>
        </p:txBody>
      </p:sp>
      <p:sp>
        <p:nvSpPr>
          <p:cNvPr id="12" name="テキスト ボックス 11"/>
          <p:cNvSpPr txBox="1"/>
          <p:nvPr/>
        </p:nvSpPr>
        <p:spPr>
          <a:xfrm>
            <a:off x="638174" y="1864900"/>
            <a:ext cx="8834375" cy="2863284"/>
          </a:xfrm>
          <a:prstGeom prst="rect">
            <a:avLst/>
          </a:prstGeom>
          <a:noFill/>
        </p:spPr>
        <p:txBody>
          <a:bodyPr wrap="square" rtlCol="0">
            <a:spAutoFit/>
          </a:bodyPr>
          <a:lstStyle/>
          <a:p>
            <a:pPr>
              <a:lnSpc>
                <a:spcPts val="2400"/>
              </a:lnSpc>
            </a:pPr>
            <a:r>
              <a:rPr kumimoji="1" lang="ja-JP" altLang="en-US" sz="2400" dirty="0">
                <a:solidFill>
                  <a:srgbClr val="00B0F0"/>
                </a:solidFill>
                <a:latin typeface="HGP創英角ｺﾞｼｯｸUB" panose="020B0900000000000000" pitchFamily="50" charset="-128"/>
                <a:ea typeface="HGP創英角ｺﾞｼｯｸUB" panose="020B0900000000000000" pitchFamily="50" charset="-128"/>
              </a:rPr>
              <a:t>　　</a:t>
            </a:r>
            <a:endParaRPr kumimoji="1" lang="en-US" altLang="ja-JP" sz="2400" dirty="0">
              <a:solidFill>
                <a:srgbClr val="00B0F0"/>
              </a:solidFill>
              <a:latin typeface="HGP創英角ｺﾞｼｯｸUB" panose="020B0900000000000000" pitchFamily="50" charset="-128"/>
              <a:ea typeface="HGP創英角ｺﾞｼｯｸUB" panose="020B0900000000000000" pitchFamily="50" charset="-128"/>
            </a:endParaRPr>
          </a:p>
          <a:p>
            <a:pPr>
              <a:lnSpc>
                <a:spcPts val="2400"/>
              </a:lnSpc>
            </a:pPr>
            <a:r>
              <a:rPr kumimoji="1" lang="ja-JP" altLang="en-US" sz="3600" dirty="0">
                <a:solidFill>
                  <a:srgbClr val="00B0F0"/>
                </a:solidFill>
                <a:latin typeface="HGP創英角ｺﾞｼｯｸUB" panose="020B0900000000000000" pitchFamily="50" charset="-128"/>
                <a:ea typeface="HGP創英角ｺﾞｼｯｸUB" panose="020B0900000000000000" pitchFamily="50" charset="-128"/>
              </a:rPr>
              <a:t>　　１．</a:t>
            </a:r>
            <a:r>
              <a:rPr kumimoji="1" lang="en-US" altLang="ja-JP" sz="3600" dirty="0">
                <a:solidFill>
                  <a:srgbClr val="00B0F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NETIS</a:t>
            </a:r>
            <a:r>
              <a:rPr kumimoji="1" lang="ja-JP" altLang="en-US" sz="3600" dirty="0">
                <a:solidFill>
                  <a:srgbClr val="00B0F0"/>
                </a:solidFill>
                <a:latin typeface="HGP創英角ｺﾞｼｯｸUB" panose="020B0900000000000000" pitchFamily="50" charset="-128"/>
                <a:ea typeface="HGP創英角ｺﾞｼｯｸUB" panose="020B0900000000000000" pitchFamily="50" charset="-128"/>
              </a:rPr>
              <a:t>の概要</a:t>
            </a:r>
            <a:endParaRPr kumimoji="1" lang="en-US" altLang="ja-JP" sz="3600" dirty="0">
              <a:solidFill>
                <a:srgbClr val="00B0F0"/>
              </a:solidFill>
              <a:latin typeface="HGP創英角ｺﾞｼｯｸUB" panose="020B0900000000000000" pitchFamily="50" charset="-128"/>
              <a:ea typeface="HGP創英角ｺﾞｼｯｸUB" panose="020B0900000000000000" pitchFamily="50" charset="-128"/>
            </a:endParaRPr>
          </a:p>
          <a:p>
            <a:pPr>
              <a:lnSpc>
                <a:spcPts val="2400"/>
              </a:lnSpc>
            </a:pPr>
            <a:endParaRPr kumimoji="1" lang="en-US" altLang="ja-JP" sz="3600" dirty="0">
              <a:solidFill>
                <a:srgbClr val="00B0F0"/>
              </a:solidFill>
              <a:latin typeface="HGP創英角ｺﾞｼｯｸUB" panose="020B0900000000000000" pitchFamily="50" charset="-128"/>
              <a:ea typeface="HGP創英角ｺﾞｼｯｸUB" panose="020B0900000000000000" pitchFamily="50" charset="-128"/>
            </a:endParaRPr>
          </a:p>
          <a:p>
            <a:pPr>
              <a:lnSpc>
                <a:spcPts val="2400"/>
              </a:lnSpc>
            </a:pPr>
            <a:endParaRPr kumimoji="1" lang="en-US" altLang="ja-JP" sz="3600" dirty="0">
              <a:solidFill>
                <a:srgbClr val="00B0F0"/>
              </a:solidFill>
              <a:latin typeface="HGP創英角ｺﾞｼｯｸUB" panose="020B0900000000000000" pitchFamily="50" charset="-128"/>
              <a:ea typeface="HGP創英角ｺﾞｼｯｸUB" panose="020B0900000000000000" pitchFamily="50" charset="-128"/>
            </a:endParaRPr>
          </a:p>
          <a:p>
            <a:pPr>
              <a:lnSpc>
                <a:spcPts val="2400"/>
              </a:lnSpc>
            </a:pPr>
            <a:r>
              <a:rPr lang="ja-JP" altLang="en-US" sz="3600" dirty="0">
                <a:solidFill>
                  <a:srgbClr val="00B0F0"/>
                </a:solidFill>
                <a:latin typeface="HGP創英角ｺﾞｼｯｸUB" panose="020B0900000000000000" pitchFamily="50" charset="-128"/>
                <a:ea typeface="HGP創英角ｺﾞｼｯｸUB" panose="020B0900000000000000" pitchFamily="50" charset="-128"/>
              </a:rPr>
              <a:t>　　２．</a:t>
            </a:r>
            <a:r>
              <a:rPr lang="en-US" altLang="ja-JP" sz="3600" dirty="0">
                <a:solidFill>
                  <a:srgbClr val="00B0F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NETIS</a:t>
            </a:r>
            <a:r>
              <a:rPr lang="ja-JP" altLang="en-US" sz="3600" dirty="0">
                <a:solidFill>
                  <a:srgbClr val="00B0F0"/>
                </a:solidFill>
                <a:latin typeface="HGP創英角ｺﾞｼｯｸUB" panose="020B0900000000000000" pitchFamily="50" charset="-128"/>
                <a:ea typeface="HGP創英角ｺﾞｼｯｸUB" panose="020B0900000000000000" pitchFamily="50" charset="-128"/>
              </a:rPr>
              <a:t>の活用状況について</a:t>
            </a:r>
            <a:endParaRPr lang="en-US" altLang="ja-JP" sz="3600" dirty="0">
              <a:solidFill>
                <a:srgbClr val="00B0F0"/>
              </a:solidFill>
              <a:latin typeface="HGP創英角ｺﾞｼｯｸUB" panose="020B0900000000000000" pitchFamily="50" charset="-128"/>
              <a:ea typeface="HGP創英角ｺﾞｼｯｸUB" panose="020B0900000000000000" pitchFamily="50" charset="-128"/>
            </a:endParaRPr>
          </a:p>
          <a:p>
            <a:pPr>
              <a:lnSpc>
                <a:spcPts val="2400"/>
              </a:lnSpc>
            </a:pPr>
            <a:endParaRPr lang="en-US" altLang="ja-JP" sz="3600" dirty="0">
              <a:solidFill>
                <a:srgbClr val="00B0F0"/>
              </a:solidFill>
              <a:latin typeface="HGP創英角ｺﾞｼｯｸUB" panose="020B0900000000000000" pitchFamily="50" charset="-128"/>
              <a:ea typeface="HGP創英角ｺﾞｼｯｸUB" panose="020B0900000000000000" pitchFamily="50" charset="-128"/>
            </a:endParaRPr>
          </a:p>
          <a:p>
            <a:pPr>
              <a:lnSpc>
                <a:spcPts val="2400"/>
              </a:lnSpc>
            </a:pPr>
            <a:endParaRPr lang="en-US" altLang="ja-JP" sz="3600" dirty="0">
              <a:solidFill>
                <a:srgbClr val="00B0F0"/>
              </a:solidFill>
              <a:latin typeface="HGP創英角ｺﾞｼｯｸUB" panose="020B0900000000000000" pitchFamily="50" charset="-128"/>
              <a:ea typeface="HGP創英角ｺﾞｼｯｸUB" panose="020B0900000000000000" pitchFamily="50" charset="-128"/>
            </a:endParaRPr>
          </a:p>
          <a:p>
            <a:pPr>
              <a:lnSpc>
                <a:spcPts val="2400"/>
              </a:lnSpc>
            </a:pPr>
            <a:r>
              <a:rPr lang="ja-JP" altLang="en-US" sz="3600" dirty="0">
                <a:solidFill>
                  <a:srgbClr val="00B0F0"/>
                </a:solidFill>
                <a:latin typeface="HGP創英角ｺﾞｼｯｸUB" panose="020B0900000000000000" pitchFamily="50" charset="-128"/>
                <a:ea typeface="HGP創英角ｺﾞｼｯｸUB" panose="020B0900000000000000" pitchFamily="50" charset="-128"/>
              </a:rPr>
              <a:t>　　３．活用促進の取り組み</a:t>
            </a:r>
            <a:endParaRPr lang="en-US" altLang="ja-JP" sz="3600" dirty="0">
              <a:solidFill>
                <a:srgbClr val="00B0F0"/>
              </a:solidFill>
              <a:latin typeface="HGP創英角ｺﾞｼｯｸUB" panose="020B0900000000000000" pitchFamily="50" charset="-128"/>
              <a:ea typeface="HGP創英角ｺﾞｼｯｸUB" panose="020B0900000000000000" pitchFamily="50" charset="-128"/>
            </a:endParaRPr>
          </a:p>
          <a:p>
            <a:pPr>
              <a:lnSpc>
                <a:spcPts val="2400"/>
              </a:lnSpc>
            </a:pPr>
            <a:endParaRPr lang="en-US" altLang="ja-JP" sz="3600" dirty="0">
              <a:solidFill>
                <a:srgbClr val="00B0F0"/>
              </a:solidFill>
              <a:latin typeface="HGP創英角ｺﾞｼｯｸUB" panose="020B0900000000000000" pitchFamily="50" charset="-128"/>
              <a:ea typeface="HGP創英角ｺﾞｼｯｸUB" panose="020B0900000000000000" pitchFamily="50" charset="-128"/>
            </a:endParaRPr>
          </a:p>
        </p:txBody>
      </p:sp>
      <p:sp>
        <p:nvSpPr>
          <p:cNvPr id="5" name="スライド番号プレースホルダー 4"/>
          <p:cNvSpPr>
            <a:spLocks noGrp="1"/>
          </p:cNvSpPr>
          <p:nvPr>
            <p:ph type="sldNum" sz="quarter" idx="4"/>
          </p:nvPr>
        </p:nvSpPr>
        <p:spPr/>
        <p:txBody>
          <a:bodyPr/>
          <a:lstStyle/>
          <a:p>
            <a:pPr>
              <a:defRPr/>
            </a:pPr>
            <a:fld id="{B76202A1-EC48-47E2-A289-40BBBFC26A2A}" type="slidenum">
              <a:rPr lang="en-US" altLang="ja-JP" smtClean="0"/>
              <a:pPr>
                <a:defRPr/>
              </a:pPr>
              <a:t>1</a:t>
            </a:fld>
            <a:endParaRPr lang="en-US" altLang="ja-JP" dirty="0"/>
          </a:p>
        </p:txBody>
      </p:sp>
    </p:spTree>
    <p:extLst>
      <p:ext uri="{BB962C8B-B14F-4D97-AF65-F5344CB8AC3E}">
        <p14:creationId xmlns:p14="http://schemas.microsoft.com/office/powerpoint/2010/main" val="1422497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EE1D438-7092-4F5A-9564-9BB9EA8B5B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11" t="25991" r="33101" b="25700"/>
          <a:stretch/>
        </p:blipFill>
        <p:spPr>
          <a:xfrm>
            <a:off x="1749000" y="1829225"/>
            <a:ext cx="7776000" cy="4287510"/>
          </a:xfrm>
          <a:prstGeom prst="rect">
            <a:avLst/>
          </a:prstGeom>
        </p:spPr>
      </p:pic>
      <p:sp>
        <p:nvSpPr>
          <p:cNvPr id="12" name="吹き出し: 角を丸めた四角形 11">
            <a:extLst>
              <a:ext uri="{FF2B5EF4-FFF2-40B4-BE49-F238E27FC236}">
                <a16:creationId xmlns:a16="http://schemas.microsoft.com/office/drawing/2014/main" id="{71DBCB66-90EB-44BC-988C-CCE8B23340A1}"/>
              </a:ext>
            </a:extLst>
          </p:cNvPr>
          <p:cNvSpPr/>
          <p:nvPr/>
        </p:nvSpPr>
        <p:spPr>
          <a:xfrm>
            <a:off x="1222539" y="4140663"/>
            <a:ext cx="1120331" cy="354106"/>
          </a:xfrm>
          <a:prstGeom prst="wedgeRoundRectCallout">
            <a:avLst>
              <a:gd name="adj1" fmla="val 84023"/>
              <a:gd name="adj2" fmla="val -13903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700" dirty="0">
                <a:solidFill>
                  <a:schemeClr val="tx1"/>
                </a:solidFill>
                <a:latin typeface="+mn-ea"/>
              </a:rPr>
              <a:t>車椅子用バリアフリー</a:t>
            </a:r>
            <a:endParaRPr lang="en-US" altLang="ja-JP" sz="700" dirty="0">
              <a:solidFill>
                <a:schemeClr val="tx1"/>
              </a:solidFill>
              <a:latin typeface="+mn-ea"/>
            </a:endParaRPr>
          </a:p>
          <a:p>
            <a:pPr algn="ctr"/>
            <a:r>
              <a:rPr lang="ja-JP" altLang="en-US" sz="700" dirty="0">
                <a:solidFill>
                  <a:schemeClr val="tx1"/>
                </a:solidFill>
                <a:latin typeface="+mn-ea"/>
              </a:rPr>
              <a:t>スロープ部</a:t>
            </a:r>
            <a:endParaRPr lang="ja-JP" altLang="en-US" sz="700" dirty="0">
              <a:latin typeface="+mn-ea"/>
            </a:endParaRPr>
          </a:p>
        </p:txBody>
      </p:sp>
      <p:sp>
        <p:nvSpPr>
          <p:cNvPr id="14" name="フリーフォーム: 図形 13">
            <a:extLst>
              <a:ext uri="{FF2B5EF4-FFF2-40B4-BE49-F238E27FC236}">
                <a16:creationId xmlns:a16="http://schemas.microsoft.com/office/drawing/2014/main" id="{397D9E58-08B3-4FE6-87B6-DBDDA571872E}"/>
              </a:ext>
            </a:extLst>
          </p:cNvPr>
          <p:cNvSpPr/>
          <p:nvPr/>
        </p:nvSpPr>
        <p:spPr>
          <a:xfrm>
            <a:off x="2792245" y="3235760"/>
            <a:ext cx="62242" cy="228793"/>
          </a:xfrm>
          <a:custGeom>
            <a:avLst/>
            <a:gdLst>
              <a:gd name="connsiteX0" fmla="*/ 111919 w 111919"/>
              <a:gd name="connsiteY0" fmla="*/ 0 h 288131"/>
              <a:gd name="connsiteX1" fmla="*/ 2381 w 111919"/>
              <a:gd name="connsiteY1" fmla="*/ 0 h 288131"/>
              <a:gd name="connsiteX2" fmla="*/ 0 w 111919"/>
              <a:gd name="connsiteY2" fmla="*/ 97631 h 288131"/>
              <a:gd name="connsiteX3" fmla="*/ 30956 w 111919"/>
              <a:gd name="connsiteY3" fmla="*/ 102394 h 288131"/>
              <a:gd name="connsiteX4" fmla="*/ 26194 w 111919"/>
              <a:gd name="connsiteY4" fmla="*/ 288131 h 2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9" h="288131">
                <a:moveTo>
                  <a:pt x="111919" y="0"/>
                </a:moveTo>
                <a:lnTo>
                  <a:pt x="2381" y="0"/>
                </a:lnTo>
                <a:cubicBezTo>
                  <a:pt x="1587" y="32544"/>
                  <a:pt x="794" y="65087"/>
                  <a:pt x="0" y="97631"/>
                </a:cubicBezTo>
                <a:lnTo>
                  <a:pt x="30956" y="102394"/>
                </a:lnTo>
                <a:lnTo>
                  <a:pt x="26194" y="288131"/>
                </a:lnTo>
              </a:path>
            </a:pathLst>
          </a:custGeom>
          <a:noFill/>
          <a:ln w="25400">
            <a:solidFill>
              <a:srgbClr val="F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図形 19">
            <a:extLst>
              <a:ext uri="{FF2B5EF4-FFF2-40B4-BE49-F238E27FC236}">
                <a16:creationId xmlns:a16="http://schemas.microsoft.com/office/drawing/2014/main" id="{AC41A6F0-27C6-49DB-AD43-9B8C459E3566}"/>
              </a:ext>
            </a:extLst>
          </p:cNvPr>
          <p:cNvSpPr/>
          <p:nvPr/>
        </p:nvSpPr>
        <p:spPr>
          <a:xfrm>
            <a:off x="2793131" y="3485984"/>
            <a:ext cx="62242" cy="261304"/>
          </a:xfrm>
          <a:custGeom>
            <a:avLst/>
            <a:gdLst>
              <a:gd name="connsiteX0" fmla="*/ 11906 w 76200"/>
              <a:gd name="connsiteY0" fmla="*/ 0 h 330994"/>
              <a:gd name="connsiteX1" fmla="*/ 0 w 76200"/>
              <a:gd name="connsiteY1" fmla="*/ 328612 h 330994"/>
              <a:gd name="connsiteX2" fmla="*/ 76200 w 76200"/>
              <a:gd name="connsiteY2" fmla="*/ 330994 h 330994"/>
            </a:gdLst>
            <a:ahLst/>
            <a:cxnLst>
              <a:cxn ang="0">
                <a:pos x="connsiteX0" y="connsiteY0"/>
              </a:cxn>
              <a:cxn ang="0">
                <a:pos x="connsiteX1" y="connsiteY1"/>
              </a:cxn>
              <a:cxn ang="0">
                <a:pos x="connsiteX2" y="connsiteY2"/>
              </a:cxn>
            </a:cxnLst>
            <a:rect l="l" t="t" r="r" b="b"/>
            <a:pathLst>
              <a:path w="76200" h="330994">
                <a:moveTo>
                  <a:pt x="11906" y="0"/>
                </a:moveTo>
                <a:lnTo>
                  <a:pt x="0" y="328612"/>
                </a:lnTo>
                <a:lnTo>
                  <a:pt x="76200" y="330994"/>
                </a:lnTo>
              </a:path>
            </a:pathLst>
          </a:custGeom>
          <a:noFill/>
          <a:ln w="25400">
            <a:solidFill>
              <a:srgbClr val="F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013A1E8A-6AB5-4180-8C5D-5602C61E3348}"/>
              </a:ext>
            </a:extLst>
          </p:cNvPr>
          <p:cNvSpPr/>
          <p:nvPr/>
        </p:nvSpPr>
        <p:spPr>
          <a:xfrm>
            <a:off x="2869331" y="3485984"/>
            <a:ext cx="53568" cy="261304"/>
          </a:xfrm>
          <a:custGeom>
            <a:avLst/>
            <a:gdLst>
              <a:gd name="connsiteX0" fmla="*/ 0 w 78582"/>
              <a:gd name="connsiteY0" fmla="*/ 307181 h 311943"/>
              <a:gd name="connsiteX1" fmla="*/ 71438 w 78582"/>
              <a:gd name="connsiteY1" fmla="*/ 311943 h 311943"/>
              <a:gd name="connsiteX2" fmla="*/ 78582 w 78582"/>
              <a:gd name="connsiteY2" fmla="*/ 0 h 311943"/>
            </a:gdLst>
            <a:ahLst/>
            <a:cxnLst>
              <a:cxn ang="0">
                <a:pos x="connsiteX0" y="connsiteY0"/>
              </a:cxn>
              <a:cxn ang="0">
                <a:pos x="connsiteX1" y="connsiteY1"/>
              </a:cxn>
              <a:cxn ang="0">
                <a:pos x="connsiteX2" y="connsiteY2"/>
              </a:cxn>
            </a:cxnLst>
            <a:rect l="l" t="t" r="r" b="b"/>
            <a:pathLst>
              <a:path w="78582" h="311943">
                <a:moveTo>
                  <a:pt x="0" y="307181"/>
                </a:moveTo>
                <a:lnTo>
                  <a:pt x="71438" y="311943"/>
                </a:lnTo>
                <a:lnTo>
                  <a:pt x="78582" y="0"/>
                </a:lnTo>
              </a:path>
            </a:pathLst>
          </a:custGeom>
          <a:noFill/>
          <a:ln w="25400">
            <a:solidFill>
              <a:srgbClr val="F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6614F924-6B93-4138-80B0-6C4FAFFA2861}"/>
              </a:ext>
            </a:extLst>
          </p:cNvPr>
          <p:cNvCxnSpPr>
            <a:cxnSpLocks/>
          </p:cNvCxnSpPr>
          <p:nvPr/>
        </p:nvCxnSpPr>
        <p:spPr>
          <a:xfrm flipH="1">
            <a:off x="2857346" y="3485984"/>
            <a:ext cx="7761" cy="209104"/>
          </a:xfrm>
          <a:prstGeom prst="line">
            <a:avLst/>
          </a:prstGeom>
          <a:ln w="4445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F3C90550-4D54-476E-BF42-BB3DA3702B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32" t="15298" r="-7" b="32536"/>
          <a:stretch/>
        </p:blipFill>
        <p:spPr>
          <a:xfrm>
            <a:off x="4034804" y="960675"/>
            <a:ext cx="2555484" cy="1274071"/>
          </a:xfrm>
          <a:prstGeom prst="rect">
            <a:avLst/>
          </a:prstGeom>
        </p:spPr>
      </p:pic>
      <p:sp>
        <p:nvSpPr>
          <p:cNvPr id="11" name="フリーフォーム: 図形 10">
            <a:extLst>
              <a:ext uri="{FF2B5EF4-FFF2-40B4-BE49-F238E27FC236}">
                <a16:creationId xmlns:a16="http://schemas.microsoft.com/office/drawing/2014/main" id="{6F0787D6-6A8F-4931-BD7A-9E4A505A371A}"/>
              </a:ext>
            </a:extLst>
          </p:cNvPr>
          <p:cNvSpPr/>
          <p:nvPr/>
        </p:nvSpPr>
        <p:spPr>
          <a:xfrm>
            <a:off x="2972315" y="3105182"/>
            <a:ext cx="935887" cy="120131"/>
          </a:xfrm>
          <a:custGeom>
            <a:avLst/>
            <a:gdLst>
              <a:gd name="connsiteX0" fmla="*/ 0 w 1166813"/>
              <a:gd name="connsiteY0" fmla="*/ 28575 h 138113"/>
              <a:gd name="connsiteX1" fmla="*/ 0 w 1166813"/>
              <a:gd name="connsiteY1" fmla="*/ 128588 h 138113"/>
              <a:gd name="connsiteX2" fmla="*/ 571500 w 1166813"/>
              <a:gd name="connsiteY2" fmla="*/ 138113 h 138113"/>
              <a:gd name="connsiteX3" fmla="*/ 928688 w 1166813"/>
              <a:gd name="connsiteY3" fmla="*/ 114300 h 138113"/>
              <a:gd name="connsiteX4" fmla="*/ 1166813 w 1166813"/>
              <a:gd name="connsiteY4" fmla="*/ 85725 h 138113"/>
              <a:gd name="connsiteX5" fmla="*/ 1162050 w 1166813"/>
              <a:gd name="connsiteY5" fmla="*/ 0 h 138113"/>
              <a:gd name="connsiteX6" fmla="*/ 852488 w 1166813"/>
              <a:gd name="connsiteY6" fmla="*/ 38100 h 138113"/>
              <a:gd name="connsiteX7" fmla="*/ 128588 w 1166813"/>
              <a:gd name="connsiteY7" fmla="*/ 33338 h 138113"/>
              <a:gd name="connsiteX8" fmla="*/ 0 w 1166813"/>
              <a:gd name="connsiteY8" fmla="*/ 28575 h 13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813" h="138113">
                <a:moveTo>
                  <a:pt x="0" y="28575"/>
                </a:moveTo>
                <a:lnTo>
                  <a:pt x="0" y="128588"/>
                </a:lnTo>
                <a:lnTo>
                  <a:pt x="571500" y="138113"/>
                </a:lnTo>
                <a:lnTo>
                  <a:pt x="928688" y="114300"/>
                </a:lnTo>
                <a:lnTo>
                  <a:pt x="1166813" y="85725"/>
                </a:lnTo>
                <a:lnTo>
                  <a:pt x="1162050" y="0"/>
                </a:lnTo>
                <a:lnTo>
                  <a:pt x="852488" y="38100"/>
                </a:lnTo>
                <a:lnTo>
                  <a:pt x="128588" y="33338"/>
                </a:lnTo>
                <a:lnTo>
                  <a:pt x="0" y="28575"/>
                </a:lnTo>
                <a:close/>
              </a:path>
            </a:pathLst>
          </a:cu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B47819A8-C974-4EFB-A251-016DA594E01E}"/>
              </a:ext>
            </a:extLst>
          </p:cNvPr>
          <p:cNvCxnSpPr>
            <a:cxnSpLocks/>
          </p:cNvCxnSpPr>
          <p:nvPr/>
        </p:nvCxnSpPr>
        <p:spPr>
          <a:xfrm>
            <a:off x="4466296" y="1299498"/>
            <a:ext cx="246800" cy="578344"/>
          </a:xfrm>
          <a:prstGeom prst="line">
            <a:avLst/>
          </a:prstGeom>
          <a:ln w="15875">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E4D728CC-09AD-4C4D-ABFB-E4992307495F}"/>
              </a:ext>
            </a:extLst>
          </p:cNvPr>
          <p:cNvCxnSpPr>
            <a:cxnSpLocks/>
          </p:cNvCxnSpPr>
          <p:nvPr/>
        </p:nvCxnSpPr>
        <p:spPr>
          <a:xfrm flipH="1" flipV="1">
            <a:off x="5542032" y="1791273"/>
            <a:ext cx="61722" cy="588251"/>
          </a:xfrm>
          <a:prstGeom prst="line">
            <a:avLst/>
          </a:prstGeom>
          <a:ln w="15875">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4BAD067-4A6E-473A-BE9B-798C4967D2BE}"/>
              </a:ext>
            </a:extLst>
          </p:cNvPr>
          <p:cNvCxnSpPr>
            <a:cxnSpLocks/>
          </p:cNvCxnSpPr>
          <p:nvPr/>
        </p:nvCxnSpPr>
        <p:spPr>
          <a:xfrm flipH="1">
            <a:off x="6166070" y="1211234"/>
            <a:ext cx="5164" cy="557527"/>
          </a:xfrm>
          <a:prstGeom prst="line">
            <a:avLst/>
          </a:prstGeom>
          <a:ln w="15875">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sp>
        <p:nvSpPr>
          <p:cNvPr id="36" name="左中かっこ 35">
            <a:extLst>
              <a:ext uri="{FF2B5EF4-FFF2-40B4-BE49-F238E27FC236}">
                <a16:creationId xmlns:a16="http://schemas.microsoft.com/office/drawing/2014/main" id="{BE81973C-6709-4C47-8503-BB8CB73BE187}"/>
              </a:ext>
            </a:extLst>
          </p:cNvPr>
          <p:cNvSpPr/>
          <p:nvPr/>
        </p:nvSpPr>
        <p:spPr>
          <a:xfrm rot="5400000">
            <a:off x="3341725" y="2465042"/>
            <a:ext cx="217245" cy="915708"/>
          </a:xfrm>
          <a:prstGeom prst="leftBrace">
            <a:avLst>
              <a:gd name="adj1" fmla="val 26827"/>
              <a:gd name="adj2" fmla="val 2237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46" name="図 45">
            <a:extLst>
              <a:ext uri="{FF2B5EF4-FFF2-40B4-BE49-F238E27FC236}">
                <a16:creationId xmlns:a16="http://schemas.microsoft.com/office/drawing/2014/main" id="{B442C969-1A67-4E15-8B87-45C40BF544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 t="8414" r="30611" b="25643"/>
          <a:stretch/>
        </p:blipFill>
        <p:spPr>
          <a:xfrm>
            <a:off x="586472" y="5470945"/>
            <a:ext cx="1799757" cy="1282806"/>
          </a:xfrm>
          <a:prstGeom prst="rect">
            <a:avLst/>
          </a:prstGeom>
        </p:spPr>
      </p:pic>
      <p:sp>
        <p:nvSpPr>
          <p:cNvPr id="49" name="正方形/長方形 48">
            <a:extLst>
              <a:ext uri="{FF2B5EF4-FFF2-40B4-BE49-F238E27FC236}">
                <a16:creationId xmlns:a16="http://schemas.microsoft.com/office/drawing/2014/main" id="{670DBFEF-DC87-4D2D-9647-CAEF28EC4847}"/>
              </a:ext>
            </a:extLst>
          </p:cNvPr>
          <p:cNvSpPr/>
          <p:nvPr/>
        </p:nvSpPr>
        <p:spPr>
          <a:xfrm>
            <a:off x="7215363" y="2706505"/>
            <a:ext cx="317081" cy="165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000" dirty="0">
                <a:solidFill>
                  <a:schemeClr val="tx1"/>
                </a:solidFill>
              </a:rPr>
              <a:t>九州技術事務所  本庁舎</a:t>
            </a:r>
          </a:p>
        </p:txBody>
      </p:sp>
      <p:sp>
        <p:nvSpPr>
          <p:cNvPr id="50" name="正方形/長方形 49">
            <a:extLst>
              <a:ext uri="{FF2B5EF4-FFF2-40B4-BE49-F238E27FC236}">
                <a16:creationId xmlns:a16="http://schemas.microsoft.com/office/drawing/2014/main" id="{A9344509-3305-45E7-8801-F728C07E4DE2}"/>
              </a:ext>
            </a:extLst>
          </p:cNvPr>
          <p:cNvSpPr/>
          <p:nvPr/>
        </p:nvSpPr>
        <p:spPr>
          <a:xfrm>
            <a:off x="3458994" y="3604161"/>
            <a:ext cx="998185" cy="373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r>
              <a:rPr lang="ja-JP" altLang="en-US" sz="800" dirty="0">
                <a:solidFill>
                  <a:schemeClr val="tx1"/>
                </a:solidFill>
              </a:rPr>
              <a:t>研修用</a:t>
            </a:r>
            <a:endParaRPr lang="en-US" altLang="ja-JP" sz="800" dirty="0">
              <a:solidFill>
                <a:schemeClr val="tx1"/>
              </a:solidFill>
            </a:endParaRPr>
          </a:p>
          <a:p>
            <a:r>
              <a:rPr lang="ja-JP" altLang="en-US" sz="800" dirty="0">
                <a:solidFill>
                  <a:schemeClr val="tx1"/>
                </a:solidFill>
              </a:rPr>
              <a:t>実モデルパーク</a:t>
            </a:r>
          </a:p>
        </p:txBody>
      </p:sp>
      <p:sp>
        <p:nvSpPr>
          <p:cNvPr id="51" name="正方形/長方形 50">
            <a:extLst>
              <a:ext uri="{FF2B5EF4-FFF2-40B4-BE49-F238E27FC236}">
                <a16:creationId xmlns:a16="http://schemas.microsoft.com/office/drawing/2014/main" id="{58316FED-7EF3-4E8C-80A5-9DE3BBB9E803}"/>
              </a:ext>
            </a:extLst>
          </p:cNvPr>
          <p:cNvSpPr/>
          <p:nvPr/>
        </p:nvSpPr>
        <p:spPr>
          <a:xfrm>
            <a:off x="3287921" y="4053081"/>
            <a:ext cx="661424" cy="13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r>
              <a:rPr lang="ja-JP" altLang="en-US" sz="600" dirty="0">
                <a:solidFill>
                  <a:schemeClr val="tx1"/>
                </a:solidFill>
              </a:rPr>
              <a:t>橋梁実モデル</a:t>
            </a:r>
          </a:p>
        </p:txBody>
      </p:sp>
      <p:sp>
        <p:nvSpPr>
          <p:cNvPr id="52" name="正方形/長方形 51">
            <a:extLst>
              <a:ext uri="{FF2B5EF4-FFF2-40B4-BE49-F238E27FC236}">
                <a16:creationId xmlns:a16="http://schemas.microsoft.com/office/drawing/2014/main" id="{A3AF20B7-469A-4E4C-A766-DFC294AF234B}"/>
              </a:ext>
            </a:extLst>
          </p:cNvPr>
          <p:cNvSpPr/>
          <p:nvPr/>
        </p:nvSpPr>
        <p:spPr>
          <a:xfrm>
            <a:off x="4680846" y="3353728"/>
            <a:ext cx="199322" cy="819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900" dirty="0">
                <a:solidFill>
                  <a:schemeClr val="tx1"/>
                </a:solidFill>
              </a:rPr>
              <a:t>室内実験場</a:t>
            </a:r>
          </a:p>
        </p:txBody>
      </p:sp>
      <p:sp>
        <p:nvSpPr>
          <p:cNvPr id="53" name="正方形/長方形 52">
            <a:extLst>
              <a:ext uri="{FF2B5EF4-FFF2-40B4-BE49-F238E27FC236}">
                <a16:creationId xmlns:a16="http://schemas.microsoft.com/office/drawing/2014/main" id="{92FD0414-D1C7-459A-87D3-DE31F77D16F5}"/>
              </a:ext>
            </a:extLst>
          </p:cNvPr>
          <p:cNvSpPr/>
          <p:nvPr/>
        </p:nvSpPr>
        <p:spPr>
          <a:xfrm>
            <a:off x="3697649" y="4958044"/>
            <a:ext cx="823646" cy="262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r>
              <a:rPr lang="ja-JP" altLang="en-US" sz="1000" dirty="0">
                <a:solidFill>
                  <a:schemeClr val="tx1"/>
                </a:solidFill>
              </a:rPr>
              <a:t>研修所</a:t>
            </a:r>
          </a:p>
        </p:txBody>
      </p:sp>
      <p:sp>
        <p:nvSpPr>
          <p:cNvPr id="54" name="正方形/長方形 53">
            <a:extLst>
              <a:ext uri="{FF2B5EF4-FFF2-40B4-BE49-F238E27FC236}">
                <a16:creationId xmlns:a16="http://schemas.microsoft.com/office/drawing/2014/main" id="{20FB5716-811D-4097-A139-5BE139185A10}"/>
              </a:ext>
            </a:extLst>
          </p:cNvPr>
          <p:cNvSpPr/>
          <p:nvPr/>
        </p:nvSpPr>
        <p:spPr>
          <a:xfrm>
            <a:off x="2898061" y="4789595"/>
            <a:ext cx="412867" cy="34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r>
              <a:rPr lang="ja-JP" altLang="en-US" sz="400" dirty="0">
                <a:solidFill>
                  <a:schemeClr val="tx1"/>
                </a:solidFill>
              </a:rPr>
              <a:t>バリア</a:t>
            </a:r>
            <a:endParaRPr lang="en-US" altLang="ja-JP" sz="400" dirty="0">
              <a:solidFill>
                <a:schemeClr val="tx1"/>
              </a:solidFill>
            </a:endParaRPr>
          </a:p>
          <a:p>
            <a:r>
              <a:rPr lang="ja-JP" altLang="en-US" sz="400" dirty="0">
                <a:solidFill>
                  <a:schemeClr val="tx1"/>
                </a:solidFill>
              </a:rPr>
              <a:t>フリー</a:t>
            </a:r>
            <a:endParaRPr lang="en-US" altLang="ja-JP" sz="400" dirty="0">
              <a:solidFill>
                <a:schemeClr val="tx1"/>
              </a:solidFill>
            </a:endParaRPr>
          </a:p>
          <a:p>
            <a:r>
              <a:rPr lang="ja-JP" altLang="en-US" sz="400" dirty="0">
                <a:solidFill>
                  <a:schemeClr val="tx1"/>
                </a:solidFill>
              </a:rPr>
              <a:t>体験施設</a:t>
            </a:r>
          </a:p>
        </p:txBody>
      </p:sp>
      <p:sp>
        <p:nvSpPr>
          <p:cNvPr id="55" name="フリーフォーム: 図形 54">
            <a:extLst>
              <a:ext uri="{FF2B5EF4-FFF2-40B4-BE49-F238E27FC236}">
                <a16:creationId xmlns:a16="http://schemas.microsoft.com/office/drawing/2014/main" id="{BC3FE426-FE26-482D-9033-58F32B0264A2}"/>
              </a:ext>
            </a:extLst>
          </p:cNvPr>
          <p:cNvSpPr/>
          <p:nvPr/>
        </p:nvSpPr>
        <p:spPr>
          <a:xfrm>
            <a:off x="2760475" y="4580127"/>
            <a:ext cx="120014" cy="392367"/>
          </a:xfrm>
          <a:custGeom>
            <a:avLst/>
            <a:gdLst>
              <a:gd name="connsiteX0" fmla="*/ 90488 w 152400"/>
              <a:gd name="connsiteY0" fmla="*/ 0 h 504825"/>
              <a:gd name="connsiteX1" fmla="*/ 85725 w 152400"/>
              <a:gd name="connsiteY1" fmla="*/ 114300 h 504825"/>
              <a:gd name="connsiteX2" fmla="*/ 0 w 152400"/>
              <a:gd name="connsiteY2" fmla="*/ 114300 h 504825"/>
              <a:gd name="connsiteX3" fmla="*/ 0 w 152400"/>
              <a:gd name="connsiteY3" fmla="*/ 395287 h 504825"/>
              <a:gd name="connsiteX4" fmla="*/ 95250 w 152400"/>
              <a:gd name="connsiteY4" fmla="*/ 395287 h 504825"/>
              <a:gd name="connsiteX5" fmla="*/ 95250 w 152400"/>
              <a:gd name="connsiteY5" fmla="*/ 504825 h 504825"/>
              <a:gd name="connsiteX6" fmla="*/ 138113 w 152400"/>
              <a:gd name="connsiteY6" fmla="*/ 500062 h 504825"/>
              <a:gd name="connsiteX7" fmla="*/ 152400 w 152400"/>
              <a:gd name="connsiteY7" fmla="*/ 4762 h 504825"/>
              <a:gd name="connsiteX8" fmla="*/ 90488 w 152400"/>
              <a:gd name="connsiteY8"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504825">
                <a:moveTo>
                  <a:pt x="90488" y="0"/>
                </a:moveTo>
                <a:lnTo>
                  <a:pt x="85725" y="114300"/>
                </a:lnTo>
                <a:lnTo>
                  <a:pt x="0" y="114300"/>
                </a:lnTo>
                <a:lnTo>
                  <a:pt x="0" y="395287"/>
                </a:lnTo>
                <a:lnTo>
                  <a:pt x="95250" y="395287"/>
                </a:lnTo>
                <a:lnTo>
                  <a:pt x="95250" y="504825"/>
                </a:lnTo>
                <a:lnTo>
                  <a:pt x="138113" y="500062"/>
                </a:lnTo>
                <a:lnTo>
                  <a:pt x="152400" y="4762"/>
                </a:lnTo>
                <a:lnTo>
                  <a:pt x="90488" y="0"/>
                </a:lnTo>
                <a:close/>
              </a:path>
            </a:pathLst>
          </a:cu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6" name="図 65">
            <a:extLst>
              <a:ext uri="{FF2B5EF4-FFF2-40B4-BE49-F238E27FC236}">
                <a16:creationId xmlns:a16="http://schemas.microsoft.com/office/drawing/2014/main" id="{D430E936-0461-4705-A569-20B651C78A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875" r="14647" b="927"/>
          <a:stretch/>
        </p:blipFill>
        <p:spPr>
          <a:xfrm>
            <a:off x="5013477" y="5336726"/>
            <a:ext cx="1840965" cy="1442919"/>
          </a:xfrm>
          <a:prstGeom prst="rect">
            <a:avLst/>
          </a:prstGeom>
        </p:spPr>
      </p:pic>
      <p:sp>
        <p:nvSpPr>
          <p:cNvPr id="67" name="正方形/長方形 66">
            <a:extLst>
              <a:ext uri="{FF2B5EF4-FFF2-40B4-BE49-F238E27FC236}">
                <a16:creationId xmlns:a16="http://schemas.microsoft.com/office/drawing/2014/main" id="{C6A89EC3-7747-4C98-A7A3-4641A9037031}"/>
              </a:ext>
            </a:extLst>
          </p:cNvPr>
          <p:cNvSpPr/>
          <p:nvPr/>
        </p:nvSpPr>
        <p:spPr>
          <a:xfrm rot="170041">
            <a:off x="2906918" y="5272780"/>
            <a:ext cx="358240" cy="118658"/>
          </a:xfrm>
          <a:prstGeom prst="rect">
            <a:avLst/>
          </a:prstGeom>
          <a:solidFill>
            <a:srgbClr val="FF0000">
              <a:alpha val="60000"/>
            </a:srgb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直線コネクタ 56">
            <a:extLst>
              <a:ext uri="{FF2B5EF4-FFF2-40B4-BE49-F238E27FC236}">
                <a16:creationId xmlns:a16="http://schemas.microsoft.com/office/drawing/2014/main" id="{648893C7-114F-4E65-B5A5-ECD5A5E42F94}"/>
              </a:ext>
            </a:extLst>
          </p:cNvPr>
          <p:cNvCxnSpPr>
            <a:cxnSpLocks/>
          </p:cNvCxnSpPr>
          <p:nvPr/>
        </p:nvCxnSpPr>
        <p:spPr>
          <a:xfrm>
            <a:off x="2128855" y="4769164"/>
            <a:ext cx="618000" cy="6667"/>
          </a:xfrm>
          <a:prstGeom prst="line">
            <a:avLst/>
          </a:prstGeom>
          <a:ln w="15875">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48394E52-EF7F-49AA-955A-ACB4EB49A96F}"/>
              </a:ext>
            </a:extLst>
          </p:cNvPr>
          <p:cNvCxnSpPr>
            <a:cxnSpLocks/>
          </p:cNvCxnSpPr>
          <p:nvPr/>
        </p:nvCxnSpPr>
        <p:spPr>
          <a:xfrm flipH="1" flipV="1">
            <a:off x="3154975" y="5344580"/>
            <a:ext cx="303294" cy="613269"/>
          </a:xfrm>
          <a:prstGeom prst="line">
            <a:avLst/>
          </a:prstGeom>
          <a:ln w="15875">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A52778D5-2D84-452F-9164-47FF8261F3B7}"/>
              </a:ext>
            </a:extLst>
          </p:cNvPr>
          <p:cNvSpPr/>
          <p:nvPr/>
        </p:nvSpPr>
        <p:spPr>
          <a:xfrm>
            <a:off x="4784910" y="5131233"/>
            <a:ext cx="1245400" cy="237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r>
              <a:rPr lang="ja-JP" altLang="en-US" sz="700" dirty="0">
                <a:solidFill>
                  <a:schemeClr val="tx1"/>
                </a:solidFill>
              </a:rPr>
              <a:t>災害対策用機械  格納庫</a:t>
            </a:r>
          </a:p>
        </p:txBody>
      </p:sp>
      <p:sp>
        <p:nvSpPr>
          <p:cNvPr id="56" name="正方形/長方形 55">
            <a:extLst>
              <a:ext uri="{FF2B5EF4-FFF2-40B4-BE49-F238E27FC236}">
                <a16:creationId xmlns:a16="http://schemas.microsoft.com/office/drawing/2014/main" id="{E2D83965-03AD-43ED-BABB-4EBCFC83DCEA}"/>
              </a:ext>
            </a:extLst>
          </p:cNvPr>
          <p:cNvSpPr/>
          <p:nvPr/>
        </p:nvSpPr>
        <p:spPr>
          <a:xfrm>
            <a:off x="6263665" y="4400852"/>
            <a:ext cx="590777" cy="253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r>
              <a:rPr lang="ja-JP" altLang="en-US" sz="1000" dirty="0">
                <a:solidFill>
                  <a:schemeClr val="tx1"/>
                </a:solidFill>
              </a:rPr>
              <a:t>別館</a:t>
            </a:r>
          </a:p>
        </p:txBody>
      </p:sp>
      <p:sp>
        <p:nvSpPr>
          <p:cNvPr id="25" name="正方形/長方形 24">
            <a:extLst>
              <a:ext uri="{FF2B5EF4-FFF2-40B4-BE49-F238E27FC236}">
                <a16:creationId xmlns:a16="http://schemas.microsoft.com/office/drawing/2014/main" id="{567AA543-D05D-402A-AFDE-DD2B9829C0C0}"/>
              </a:ext>
            </a:extLst>
          </p:cNvPr>
          <p:cNvSpPr/>
          <p:nvPr/>
        </p:nvSpPr>
        <p:spPr>
          <a:xfrm>
            <a:off x="5442065" y="554243"/>
            <a:ext cx="1458338" cy="685566"/>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sz="1000" b="1" dirty="0">
                <a:solidFill>
                  <a:schemeClr val="tx1"/>
                </a:solidFill>
              </a:rPr>
              <a:t>【</a:t>
            </a:r>
            <a:r>
              <a:rPr lang="ja-JP" altLang="en-US" sz="1000" b="1" dirty="0">
                <a:solidFill>
                  <a:schemeClr val="tx1"/>
                </a:solidFill>
              </a:rPr>
              <a:t>シート系</a:t>
            </a:r>
            <a:r>
              <a:rPr lang="en-US" altLang="ja-JP" sz="1000" b="1" dirty="0">
                <a:solidFill>
                  <a:schemeClr val="tx1"/>
                </a:solidFill>
              </a:rPr>
              <a:t>】</a:t>
            </a:r>
          </a:p>
          <a:p>
            <a:r>
              <a:rPr lang="ja-JP" altLang="en-US" sz="1100" b="1" u="sng" dirty="0">
                <a:solidFill>
                  <a:schemeClr val="tx1"/>
                </a:solidFill>
              </a:rPr>
              <a:t>防草</a:t>
            </a:r>
            <a:r>
              <a:rPr lang="ja-JP" altLang="en-US" sz="1100" b="1" u="sng" dirty="0">
                <a:solidFill>
                  <a:schemeClr val="tx1"/>
                </a:solidFill>
                <a:latin typeface="+mn-ea"/>
              </a:rPr>
              <a:t>シート </a:t>
            </a:r>
            <a:r>
              <a:rPr lang="en-US" altLang="ja-JP" sz="1100" b="1" u="sng" dirty="0">
                <a:solidFill>
                  <a:schemeClr val="tx1"/>
                </a:solidFill>
                <a:latin typeface="+mn-ea"/>
              </a:rPr>
              <a:t>350G</a:t>
            </a:r>
          </a:p>
          <a:p>
            <a:r>
              <a:rPr lang="ja-JP" altLang="en-US" sz="1000" b="1" dirty="0">
                <a:solidFill>
                  <a:schemeClr val="tx1"/>
                </a:solidFill>
              </a:rPr>
              <a:t>［㈱グリーンフィールド］</a:t>
            </a:r>
            <a:endParaRPr lang="en-US" altLang="ja-JP" sz="1000" b="1" dirty="0">
              <a:solidFill>
                <a:schemeClr val="tx1"/>
              </a:solidFill>
            </a:endParaRPr>
          </a:p>
        </p:txBody>
      </p:sp>
      <p:sp>
        <p:nvSpPr>
          <p:cNvPr id="61" name="正方形/長方形 60">
            <a:extLst>
              <a:ext uri="{FF2B5EF4-FFF2-40B4-BE49-F238E27FC236}">
                <a16:creationId xmlns:a16="http://schemas.microsoft.com/office/drawing/2014/main" id="{0E7B4B4F-CC9E-47E9-B1AD-3643116252AF}"/>
              </a:ext>
            </a:extLst>
          </p:cNvPr>
          <p:cNvSpPr/>
          <p:nvPr/>
        </p:nvSpPr>
        <p:spPr>
          <a:xfrm>
            <a:off x="5471720" y="2951544"/>
            <a:ext cx="1070018" cy="237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r>
              <a:rPr lang="ja-JP" altLang="en-US" sz="800" dirty="0">
                <a:solidFill>
                  <a:schemeClr val="tx1"/>
                </a:solidFill>
              </a:rPr>
              <a:t>開発機械試験場</a:t>
            </a:r>
          </a:p>
        </p:txBody>
      </p:sp>
      <p:cxnSp>
        <p:nvCxnSpPr>
          <p:cNvPr id="30" name="直線コネクタ 29">
            <a:extLst>
              <a:ext uri="{FF2B5EF4-FFF2-40B4-BE49-F238E27FC236}">
                <a16:creationId xmlns:a16="http://schemas.microsoft.com/office/drawing/2014/main" id="{C6B867DF-37C4-4203-B1BE-D2A1DB542C8F}"/>
              </a:ext>
            </a:extLst>
          </p:cNvPr>
          <p:cNvCxnSpPr>
            <a:cxnSpLocks/>
          </p:cNvCxnSpPr>
          <p:nvPr/>
        </p:nvCxnSpPr>
        <p:spPr>
          <a:xfrm flipH="1">
            <a:off x="5169399" y="3194424"/>
            <a:ext cx="61139" cy="1062618"/>
          </a:xfrm>
          <a:prstGeom prst="line">
            <a:avLst/>
          </a:prstGeom>
          <a:ln w="1143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85B4CC56-BCF6-4A0E-93AB-27CA1A3C54EC}"/>
              </a:ext>
            </a:extLst>
          </p:cNvPr>
          <p:cNvCxnSpPr>
            <a:cxnSpLocks/>
          </p:cNvCxnSpPr>
          <p:nvPr/>
        </p:nvCxnSpPr>
        <p:spPr>
          <a:xfrm flipH="1" flipV="1">
            <a:off x="5093896" y="4280491"/>
            <a:ext cx="1075095" cy="8065"/>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324D9ABD-CDE6-4546-8A15-E0F32D3098E0}"/>
              </a:ext>
            </a:extLst>
          </p:cNvPr>
          <p:cNvCxnSpPr>
            <a:cxnSpLocks/>
          </p:cNvCxnSpPr>
          <p:nvPr/>
        </p:nvCxnSpPr>
        <p:spPr>
          <a:xfrm>
            <a:off x="4483884" y="4379529"/>
            <a:ext cx="710025" cy="21322"/>
          </a:xfrm>
          <a:prstGeom prst="line">
            <a:avLst/>
          </a:prstGeom>
          <a:ln w="1143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D54D6C05-571A-4398-BED8-915611876FAA}"/>
              </a:ext>
            </a:extLst>
          </p:cNvPr>
          <p:cNvSpPr/>
          <p:nvPr/>
        </p:nvSpPr>
        <p:spPr>
          <a:xfrm>
            <a:off x="4739185" y="2269187"/>
            <a:ext cx="1556494" cy="700702"/>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sz="1000" b="1" dirty="0">
                <a:solidFill>
                  <a:schemeClr val="tx1"/>
                </a:solidFill>
              </a:rPr>
              <a:t>【</a:t>
            </a:r>
            <a:r>
              <a:rPr lang="ja-JP" altLang="en-US" sz="1000" b="1" dirty="0">
                <a:solidFill>
                  <a:schemeClr val="tx1"/>
                </a:solidFill>
              </a:rPr>
              <a:t>シート系</a:t>
            </a:r>
            <a:r>
              <a:rPr lang="en-US" altLang="ja-JP" sz="1000" b="1" dirty="0">
                <a:solidFill>
                  <a:schemeClr val="tx1"/>
                </a:solidFill>
              </a:rPr>
              <a:t>】</a:t>
            </a:r>
          </a:p>
          <a:p>
            <a:r>
              <a:rPr lang="ja-JP" altLang="en-US" sz="1100" b="1" u="sng" dirty="0">
                <a:solidFill>
                  <a:schemeClr val="tx1"/>
                </a:solidFill>
              </a:rPr>
              <a:t>防草緑化一体化シート</a:t>
            </a:r>
            <a:endParaRPr lang="en-US" altLang="ja-JP" sz="1100" b="1" u="sng" dirty="0">
              <a:solidFill>
                <a:schemeClr val="tx1"/>
              </a:solidFill>
            </a:endParaRPr>
          </a:p>
          <a:p>
            <a:r>
              <a:rPr lang="ja-JP" altLang="en-US" sz="1000" b="1" dirty="0">
                <a:solidFill>
                  <a:schemeClr val="tx1"/>
                </a:solidFill>
              </a:rPr>
              <a:t>［㈱皆建］</a:t>
            </a:r>
            <a:endParaRPr lang="en-US" altLang="ja-JP" sz="1000" b="1" dirty="0">
              <a:solidFill>
                <a:schemeClr val="tx1"/>
              </a:solidFill>
            </a:endParaRPr>
          </a:p>
        </p:txBody>
      </p:sp>
      <p:sp>
        <p:nvSpPr>
          <p:cNvPr id="33" name="正方形/長方形 32">
            <a:extLst>
              <a:ext uri="{FF2B5EF4-FFF2-40B4-BE49-F238E27FC236}">
                <a16:creationId xmlns:a16="http://schemas.microsoft.com/office/drawing/2014/main" id="{69B3EC25-B82E-4ECD-B11D-2982A293FD4E}"/>
              </a:ext>
            </a:extLst>
          </p:cNvPr>
          <p:cNvSpPr/>
          <p:nvPr/>
        </p:nvSpPr>
        <p:spPr>
          <a:xfrm>
            <a:off x="476251" y="4609062"/>
            <a:ext cx="1648282" cy="861883"/>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sz="1000" b="1" dirty="0">
                <a:solidFill>
                  <a:schemeClr val="tx1"/>
                </a:solidFill>
              </a:rPr>
              <a:t>【</a:t>
            </a:r>
            <a:r>
              <a:rPr lang="ja-JP" altLang="en-US" sz="1000" b="1" dirty="0">
                <a:solidFill>
                  <a:schemeClr val="tx1"/>
                </a:solidFill>
              </a:rPr>
              <a:t>土系舗装</a:t>
            </a:r>
            <a:r>
              <a:rPr lang="en-US" altLang="ja-JP" sz="1000" b="1" dirty="0">
                <a:solidFill>
                  <a:schemeClr val="tx1"/>
                </a:solidFill>
              </a:rPr>
              <a:t>】</a:t>
            </a:r>
          </a:p>
          <a:p>
            <a:r>
              <a:rPr lang="ja-JP" altLang="en-US" sz="1100" b="1" u="sng" dirty="0">
                <a:solidFill>
                  <a:schemeClr val="tx1"/>
                </a:solidFill>
              </a:rPr>
              <a:t>クリンカアッシュを</a:t>
            </a:r>
            <a:endParaRPr lang="en-US" altLang="ja-JP" sz="1100" b="1" u="sng" dirty="0">
              <a:solidFill>
                <a:schemeClr val="tx1"/>
              </a:solidFill>
            </a:endParaRPr>
          </a:p>
          <a:p>
            <a:r>
              <a:rPr lang="ja-JP" altLang="en-US" sz="1100" b="1" u="sng" dirty="0">
                <a:solidFill>
                  <a:schemeClr val="tx1"/>
                </a:solidFill>
              </a:rPr>
              <a:t>固める防草工法</a:t>
            </a:r>
            <a:endParaRPr lang="en-US" altLang="ja-JP" sz="1100" b="1" dirty="0">
              <a:solidFill>
                <a:schemeClr val="tx1"/>
              </a:solidFill>
            </a:endParaRPr>
          </a:p>
          <a:p>
            <a:r>
              <a:rPr lang="ja-JP" altLang="en-US" sz="1000" b="1" dirty="0">
                <a:solidFill>
                  <a:schemeClr val="tx1"/>
                </a:solidFill>
              </a:rPr>
              <a:t>［㈱ワイ･ビー･ケイ工業］</a:t>
            </a:r>
            <a:endParaRPr lang="en-US" altLang="ja-JP" sz="1000" b="1" dirty="0">
              <a:solidFill>
                <a:schemeClr val="tx1"/>
              </a:solidFill>
            </a:endParaRPr>
          </a:p>
        </p:txBody>
      </p:sp>
      <p:cxnSp>
        <p:nvCxnSpPr>
          <p:cNvPr id="70" name="直線コネクタ 69">
            <a:extLst>
              <a:ext uri="{FF2B5EF4-FFF2-40B4-BE49-F238E27FC236}">
                <a16:creationId xmlns:a16="http://schemas.microsoft.com/office/drawing/2014/main" id="{12FBAB87-2939-4665-A4BE-5EF6D41BB533}"/>
              </a:ext>
            </a:extLst>
          </p:cNvPr>
          <p:cNvCxnSpPr>
            <a:cxnSpLocks/>
          </p:cNvCxnSpPr>
          <p:nvPr/>
        </p:nvCxnSpPr>
        <p:spPr>
          <a:xfrm flipH="1">
            <a:off x="6058712" y="3201666"/>
            <a:ext cx="61139" cy="1062618"/>
          </a:xfrm>
          <a:prstGeom prst="line">
            <a:avLst/>
          </a:prstGeom>
          <a:ln w="114300">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正方形/長方形 70">
            <a:extLst>
              <a:ext uri="{FF2B5EF4-FFF2-40B4-BE49-F238E27FC236}">
                <a16:creationId xmlns:a16="http://schemas.microsoft.com/office/drawing/2014/main" id="{E4DEA4D4-FD04-4FC1-B3F6-383B228EFB90}"/>
              </a:ext>
            </a:extLst>
          </p:cNvPr>
          <p:cNvSpPr/>
          <p:nvPr/>
        </p:nvSpPr>
        <p:spPr>
          <a:xfrm>
            <a:off x="7415885" y="1677071"/>
            <a:ext cx="419515" cy="237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r>
              <a:rPr lang="ja-JP" altLang="en-US" sz="800" dirty="0">
                <a:solidFill>
                  <a:schemeClr val="tx1"/>
                </a:solidFill>
              </a:rPr>
              <a:t>正門</a:t>
            </a:r>
          </a:p>
        </p:txBody>
      </p:sp>
      <p:cxnSp>
        <p:nvCxnSpPr>
          <p:cNvPr id="73" name="直線矢印コネクタ 72">
            <a:extLst>
              <a:ext uri="{FF2B5EF4-FFF2-40B4-BE49-F238E27FC236}">
                <a16:creationId xmlns:a16="http://schemas.microsoft.com/office/drawing/2014/main" id="{0BB97942-0F65-4732-88CD-EDAF7EAC4494}"/>
              </a:ext>
            </a:extLst>
          </p:cNvPr>
          <p:cNvCxnSpPr>
            <a:cxnSpLocks/>
          </p:cNvCxnSpPr>
          <p:nvPr/>
        </p:nvCxnSpPr>
        <p:spPr>
          <a:xfrm>
            <a:off x="7657008" y="1868501"/>
            <a:ext cx="37214" cy="126828"/>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78" name="フリーフォーム: 図形 77">
            <a:extLst>
              <a:ext uri="{FF2B5EF4-FFF2-40B4-BE49-F238E27FC236}">
                <a16:creationId xmlns:a16="http://schemas.microsoft.com/office/drawing/2014/main" id="{D93B7290-F912-49C6-B790-E53A391CC45C}"/>
              </a:ext>
            </a:extLst>
          </p:cNvPr>
          <p:cNvSpPr/>
          <p:nvPr/>
        </p:nvSpPr>
        <p:spPr>
          <a:xfrm>
            <a:off x="6989371" y="2289905"/>
            <a:ext cx="538160" cy="126899"/>
          </a:xfrm>
          <a:custGeom>
            <a:avLst/>
            <a:gdLst>
              <a:gd name="connsiteX0" fmla="*/ 0 w 561975"/>
              <a:gd name="connsiteY0" fmla="*/ 142875 h 142875"/>
              <a:gd name="connsiteX1" fmla="*/ 271462 w 561975"/>
              <a:gd name="connsiteY1" fmla="*/ 142875 h 142875"/>
              <a:gd name="connsiteX2" fmla="*/ 347662 w 561975"/>
              <a:gd name="connsiteY2" fmla="*/ 128587 h 142875"/>
              <a:gd name="connsiteX3" fmla="*/ 457200 w 561975"/>
              <a:gd name="connsiteY3" fmla="*/ 85725 h 142875"/>
              <a:gd name="connsiteX4" fmla="*/ 561975 w 561975"/>
              <a:gd name="connsiteY4" fmla="*/ 23812 h 142875"/>
              <a:gd name="connsiteX5" fmla="*/ 514350 w 561975"/>
              <a:gd name="connsiteY5" fmla="*/ 0 h 142875"/>
              <a:gd name="connsiteX6" fmla="*/ 433387 w 561975"/>
              <a:gd name="connsiteY6" fmla="*/ 42862 h 142875"/>
              <a:gd name="connsiteX7" fmla="*/ 304800 w 561975"/>
              <a:gd name="connsiteY7" fmla="*/ 80962 h 142875"/>
              <a:gd name="connsiteX8" fmla="*/ 228600 w 561975"/>
              <a:gd name="connsiteY8" fmla="*/ 95250 h 142875"/>
              <a:gd name="connsiteX9" fmla="*/ 4762 w 561975"/>
              <a:gd name="connsiteY9" fmla="*/ 85725 h 142875"/>
              <a:gd name="connsiteX10" fmla="*/ 0 w 561975"/>
              <a:gd name="connsiteY10"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975" h="142875">
                <a:moveTo>
                  <a:pt x="0" y="142875"/>
                </a:moveTo>
                <a:lnTo>
                  <a:pt x="271462" y="142875"/>
                </a:lnTo>
                <a:lnTo>
                  <a:pt x="347662" y="128587"/>
                </a:lnTo>
                <a:lnTo>
                  <a:pt x="457200" y="85725"/>
                </a:lnTo>
                <a:lnTo>
                  <a:pt x="561975" y="23812"/>
                </a:lnTo>
                <a:lnTo>
                  <a:pt x="514350" y="0"/>
                </a:lnTo>
                <a:lnTo>
                  <a:pt x="433387" y="42862"/>
                </a:lnTo>
                <a:lnTo>
                  <a:pt x="304800" y="80962"/>
                </a:lnTo>
                <a:lnTo>
                  <a:pt x="228600" y="95250"/>
                </a:lnTo>
                <a:lnTo>
                  <a:pt x="4762" y="85725"/>
                </a:lnTo>
                <a:lnTo>
                  <a:pt x="0" y="142875"/>
                </a:lnTo>
                <a:close/>
              </a:path>
            </a:pathLst>
          </a:cu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コネクタ 78">
            <a:extLst>
              <a:ext uri="{FF2B5EF4-FFF2-40B4-BE49-F238E27FC236}">
                <a16:creationId xmlns:a16="http://schemas.microsoft.com/office/drawing/2014/main" id="{EC7E58CB-A1D9-4309-86BC-300D43FA7D17}"/>
              </a:ext>
            </a:extLst>
          </p:cNvPr>
          <p:cNvCxnSpPr>
            <a:cxnSpLocks/>
          </p:cNvCxnSpPr>
          <p:nvPr/>
        </p:nvCxnSpPr>
        <p:spPr>
          <a:xfrm flipH="1">
            <a:off x="7334710" y="1344607"/>
            <a:ext cx="107443" cy="977930"/>
          </a:xfrm>
          <a:prstGeom prst="line">
            <a:avLst/>
          </a:prstGeom>
          <a:ln w="15875">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pic>
        <p:nvPicPr>
          <p:cNvPr id="31" name="図 30">
            <a:extLst>
              <a:ext uri="{FF2B5EF4-FFF2-40B4-BE49-F238E27FC236}">
                <a16:creationId xmlns:a16="http://schemas.microsoft.com/office/drawing/2014/main" id="{703A2D44-8F10-4207-9151-58901273A3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24" t="14318" r="6448" b="24658"/>
          <a:stretch/>
        </p:blipFill>
        <p:spPr>
          <a:xfrm>
            <a:off x="7039049" y="477583"/>
            <a:ext cx="2258005" cy="1206865"/>
          </a:xfrm>
          <a:prstGeom prst="rect">
            <a:avLst/>
          </a:prstGeom>
        </p:spPr>
      </p:pic>
      <p:sp>
        <p:nvSpPr>
          <p:cNvPr id="69" name="正方形/長方形 68">
            <a:extLst>
              <a:ext uri="{FF2B5EF4-FFF2-40B4-BE49-F238E27FC236}">
                <a16:creationId xmlns:a16="http://schemas.microsoft.com/office/drawing/2014/main" id="{BD942548-D35E-4B0C-8B3A-C3848F734953}"/>
              </a:ext>
            </a:extLst>
          </p:cNvPr>
          <p:cNvSpPr/>
          <p:nvPr/>
        </p:nvSpPr>
        <p:spPr>
          <a:xfrm>
            <a:off x="8221223" y="1577748"/>
            <a:ext cx="1486078" cy="1015465"/>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sz="1000" b="1" dirty="0">
                <a:solidFill>
                  <a:schemeClr val="tx1"/>
                </a:solidFill>
              </a:rPr>
              <a:t>【</a:t>
            </a:r>
            <a:r>
              <a:rPr lang="ja-JP" altLang="en-US" sz="1000" b="1" dirty="0">
                <a:solidFill>
                  <a:schemeClr val="tx1"/>
                </a:solidFill>
              </a:rPr>
              <a:t>防草緑化</a:t>
            </a:r>
            <a:r>
              <a:rPr lang="en-US" altLang="ja-JP" sz="1000" b="1" dirty="0">
                <a:solidFill>
                  <a:schemeClr val="tx1"/>
                </a:solidFill>
              </a:rPr>
              <a:t>】</a:t>
            </a:r>
          </a:p>
          <a:p>
            <a:r>
              <a:rPr lang="ja-JP" altLang="en-US" sz="1100" b="1" u="sng" dirty="0">
                <a:solidFill>
                  <a:schemeClr val="tx1"/>
                </a:solidFill>
              </a:rPr>
              <a:t>菌根イソギクによる</a:t>
            </a:r>
            <a:endParaRPr lang="en-US" altLang="ja-JP" sz="1100" b="1" u="sng" dirty="0">
              <a:solidFill>
                <a:schemeClr val="tx1"/>
              </a:solidFill>
            </a:endParaRPr>
          </a:p>
          <a:p>
            <a:r>
              <a:rPr lang="ja-JP" altLang="en-US" sz="1100" b="1" u="sng" dirty="0">
                <a:solidFill>
                  <a:schemeClr val="tx1"/>
                </a:solidFill>
              </a:rPr>
              <a:t>生きた防草緑化工法</a:t>
            </a:r>
            <a:endParaRPr lang="en-US" altLang="ja-JP" sz="1100" b="1" u="sng" dirty="0">
              <a:solidFill>
                <a:schemeClr val="tx1"/>
              </a:solidFill>
              <a:latin typeface="+mn-ea"/>
            </a:endParaRPr>
          </a:p>
          <a:p>
            <a:r>
              <a:rPr lang="ja-JP" altLang="en-US" sz="1000" b="1" dirty="0">
                <a:solidFill>
                  <a:schemeClr val="tx1"/>
                </a:solidFill>
              </a:rPr>
              <a:t>［アイキ樹木</a:t>
            </a:r>
            <a:endParaRPr lang="en-US" altLang="ja-JP" sz="1000" b="1" dirty="0">
              <a:solidFill>
                <a:schemeClr val="tx1"/>
              </a:solidFill>
            </a:endParaRPr>
          </a:p>
          <a:p>
            <a:r>
              <a:rPr lang="ja-JP" altLang="en-US" sz="1000" b="1" dirty="0">
                <a:solidFill>
                  <a:schemeClr val="tx1"/>
                </a:solidFill>
              </a:rPr>
              <a:t>　メンテナンス㈱］</a:t>
            </a:r>
            <a:endParaRPr lang="en-US" altLang="ja-JP" sz="1000" b="1" dirty="0">
              <a:solidFill>
                <a:schemeClr val="tx1"/>
              </a:solidFill>
            </a:endParaRPr>
          </a:p>
        </p:txBody>
      </p:sp>
      <p:pic>
        <p:nvPicPr>
          <p:cNvPr id="64" name="図 63">
            <a:extLst>
              <a:ext uri="{FF2B5EF4-FFF2-40B4-BE49-F238E27FC236}">
                <a16:creationId xmlns:a16="http://schemas.microsoft.com/office/drawing/2014/main" id="{F97EFCA2-BBC1-4F2B-BC30-4E59414B77A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26182"/>
          <a:stretch/>
        </p:blipFill>
        <p:spPr>
          <a:xfrm>
            <a:off x="2074690" y="1211446"/>
            <a:ext cx="1777813" cy="984272"/>
          </a:xfrm>
          <a:prstGeom prst="rect">
            <a:avLst/>
          </a:prstGeom>
        </p:spPr>
      </p:pic>
      <p:pic>
        <p:nvPicPr>
          <p:cNvPr id="41" name="図 40">
            <a:extLst>
              <a:ext uri="{FF2B5EF4-FFF2-40B4-BE49-F238E27FC236}">
                <a16:creationId xmlns:a16="http://schemas.microsoft.com/office/drawing/2014/main" id="{70A95451-78FD-4521-82E8-63762DBB8D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535" t="28463" r="26699" b="23284"/>
          <a:stretch/>
        </p:blipFill>
        <p:spPr>
          <a:xfrm>
            <a:off x="496789" y="1079500"/>
            <a:ext cx="1418604" cy="1121687"/>
          </a:xfrm>
          <a:prstGeom prst="rect">
            <a:avLst/>
          </a:prstGeom>
        </p:spPr>
      </p:pic>
      <p:sp>
        <p:nvSpPr>
          <p:cNvPr id="6" name="正方形/長方形 5">
            <a:extLst>
              <a:ext uri="{FF2B5EF4-FFF2-40B4-BE49-F238E27FC236}">
                <a16:creationId xmlns:a16="http://schemas.microsoft.com/office/drawing/2014/main" id="{76537445-C558-46B4-A925-AB7B0B307AA9}"/>
              </a:ext>
            </a:extLst>
          </p:cNvPr>
          <p:cNvSpPr/>
          <p:nvPr/>
        </p:nvSpPr>
        <p:spPr>
          <a:xfrm>
            <a:off x="482206" y="559310"/>
            <a:ext cx="1271183" cy="65148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sz="1000" b="1" dirty="0">
                <a:solidFill>
                  <a:schemeClr val="tx1"/>
                </a:solidFill>
              </a:rPr>
              <a:t>【</a:t>
            </a:r>
            <a:r>
              <a:rPr lang="ja-JP" altLang="en-US" sz="1000" b="1" dirty="0">
                <a:solidFill>
                  <a:schemeClr val="tx1"/>
                </a:solidFill>
              </a:rPr>
              <a:t>目地系</a:t>
            </a:r>
            <a:r>
              <a:rPr lang="en-US" altLang="ja-JP" sz="1000" b="1" dirty="0">
                <a:solidFill>
                  <a:schemeClr val="tx1"/>
                </a:solidFill>
              </a:rPr>
              <a:t>】</a:t>
            </a:r>
          </a:p>
          <a:p>
            <a:r>
              <a:rPr lang="ja-JP" altLang="en-US" sz="1100" b="1" u="sng" dirty="0">
                <a:solidFill>
                  <a:schemeClr val="tx1"/>
                </a:solidFill>
              </a:rPr>
              <a:t>クサデナーズ</a:t>
            </a:r>
            <a:endParaRPr lang="en-US" altLang="ja-JP" sz="1100" b="1" u="sng" dirty="0">
              <a:solidFill>
                <a:schemeClr val="tx1"/>
              </a:solidFill>
            </a:endParaRPr>
          </a:p>
          <a:p>
            <a:r>
              <a:rPr lang="ja-JP" altLang="en-US" sz="1000" b="1" dirty="0">
                <a:solidFill>
                  <a:schemeClr val="tx1"/>
                </a:solidFill>
              </a:rPr>
              <a:t>［㈱アマケンテック］</a:t>
            </a:r>
            <a:endParaRPr lang="en-US" altLang="ja-JP" sz="1000" b="1" dirty="0">
              <a:solidFill>
                <a:schemeClr val="tx1"/>
              </a:solidFill>
            </a:endParaRPr>
          </a:p>
        </p:txBody>
      </p:sp>
      <p:sp>
        <p:nvSpPr>
          <p:cNvPr id="5" name="正方形/長方形 4">
            <a:extLst>
              <a:ext uri="{FF2B5EF4-FFF2-40B4-BE49-F238E27FC236}">
                <a16:creationId xmlns:a16="http://schemas.microsoft.com/office/drawing/2014/main" id="{892684F6-0C92-4A4B-BD0D-4C2658B6F1AD}"/>
              </a:ext>
            </a:extLst>
          </p:cNvPr>
          <p:cNvSpPr/>
          <p:nvPr/>
        </p:nvSpPr>
        <p:spPr>
          <a:xfrm>
            <a:off x="2021369" y="557013"/>
            <a:ext cx="1592779" cy="6587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sz="1000" b="1" dirty="0">
                <a:solidFill>
                  <a:schemeClr val="tx1"/>
                </a:solidFill>
              </a:rPr>
              <a:t>【</a:t>
            </a:r>
            <a:r>
              <a:rPr lang="ja-JP" altLang="en-US" sz="1000" b="1" dirty="0">
                <a:solidFill>
                  <a:schemeClr val="tx1"/>
                </a:solidFill>
              </a:rPr>
              <a:t>目地系</a:t>
            </a:r>
            <a:r>
              <a:rPr lang="en-US" altLang="ja-JP" sz="1000" b="1" dirty="0">
                <a:solidFill>
                  <a:schemeClr val="tx1"/>
                </a:solidFill>
              </a:rPr>
              <a:t>】</a:t>
            </a:r>
          </a:p>
          <a:p>
            <a:r>
              <a:rPr lang="ja-JP" altLang="en-US" sz="1100" b="1" u="sng" dirty="0">
                <a:solidFill>
                  <a:schemeClr val="tx1"/>
                </a:solidFill>
              </a:rPr>
              <a:t>目地バリシート（Ｌ型）</a:t>
            </a:r>
            <a:endParaRPr lang="en-US" altLang="ja-JP" sz="1100" b="1" u="sng" dirty="0">
              <a:solidFill>
                <a:schemeClr val="tx1"/>
              </a:solidFill>
            </a:endParaRPr>
          </a:p>
          <a:p>
            <a:r>
              <a:rPr lang="ja-JP" altLang="en-US" sz="1000" b="1" dirty="0">
                <a:solidFill>
                  <a:schemeClr val="tx1"/>
                </a:solidFill>
              </a:rPr>
              <a:t>［㈱白崎コーポレーション］</a:t>
            </a:r>
            <a:endParaRPr lang="en-US" altLang="ja-JP" sz="1000" b="1" dirty="0">
              <a:solidFill>
                <a:schemeClr val="tx1"/>
              </a:solidFill>
            </a:endParaRPr>
          </a:p>
        </p:txBody>
      </p:sp>
      <p:pic>
        <p:nvPicPr>
          <p:cNvPr id="44" name="図 43">
            <a:extLst>
              <a:ext uri="{FF2B5EF4-FFF2-40B4-BE49-F238E27FC236}">
                <a16:creationId xmlns:a16="http://schemas.microsoft.com/office/drawing/2014/main" id="{99FA456F-1FEE-4E37-9233-EC4B8E17B2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97" y="2930607"/>
            <a:ext cx="1464788" cy="1098591"/>
          </a:xfrm>
          <a:prstGeom prst="rect">
            <a:avLst/>
          </a:prstGeom>
        </p:spPr>
      </p:pic>
      <p:sp>
        <p:nvSpPr>
          <p:cNvPr id="7" name="正方形/長方形 6">
            <a:extLst>
              <a:ext uri="{FF2B5EF4-FFF2-40B4-BE49-F238E27FC236}">
                <a16:creationId xmlns:a16="http://schemas.microsoft.com/office/drawing/2014/main" id="{E23AAEB6-E04E-4DF6-AB5A-5374D3B1311A}"/>
              </a:ext>
            </a:extLst>
          </p:cNvPr>
          <p:cNvSpPr/>
          <p:nvPr/>
        </p:nvSpPr>
        <p:spPr>
          <a:xfrm>
            <a:off x="476252" y="2370362"/>
            <a:ext cx="1613630" cy="67837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sz="1000" b="1" dirty="0">
                <a:solidFill>
                  <a:schemeClr val="tx1"/>
                </a:solidFill>
              </a:rPr>
              <a:t>【</a:t>
            </a:r>
            <a:r>
              <a:rPr lang="ja-JP" altLang="en-US" sz="1000" b="1" dirty="0">
                <a:solidFill>
                  <a:schemeClr val="tx1"/>
                </a:solidFill>
              </a:rPr>
              <a:t>目地系</a:t>
            </a:r>
            <a:r>
              <a:rPr lang="en-US" altLang="ja-JP" sz="1000" b="1" dirty="0">
                <a:solidFill>
                  <a:schemeClr val="tx1"/>
                </a:solidFill>
              </a:rPr>
              <a:t>】</a:t>
            </a:r>
          </a:p>
          <a:p>
            <a:r>
              <a:rPr lang="ja-JP" altLang="en-US" sz="1100" b="1" u="sng" dirty="0">
                <a:solidFill>
                  <a:schemeClr val="tx1"/>
                </a:solidFill>
              </a:rPr>
              <a:t>ボーソーシールＰＬＵＳ</a:t>
            </a:r>
            <a:endParaRPr lang="en-US" altLang="ja-JP" sz="1100" b="1" u="sng" dirty="0">
              <a:solidFill>
                <a:schemeClr val="tx1"/>
              </a:solidFill>
            </a:endParaRPr>
          </a:p>
          <a:p>
            <a:r>
              <a:rPr lang="ja-JP" altLang="en-US" sz="1000" b="1" dirty="0">
                <a:solidFill>
                  <a:schemeClr val="tx1"/>
                </a:solidFill>
              </a:rPr>
              <a:t>［シンレキ工業㈱］</a:t>
            </a:r>
            <a:endParaRPr lang="en-US" altLang="ja-JP" sz="1000" b="1" dirty="0">
              <a:solidFill>
                <a:schemeClr val="tx1"/>
              </a:solidFill>
            </a:endParaRPr>
          </a:p>
        </p:txBody>
      </p:sp>
      <p:sp>
        <p:nvSpPr>
          <p:cNvPr id="101" name="フリーフォーム: 図形 100">
            <a:extLst>
              <a:ext uri="{FF2B5EF4-FFF2-40B4-BE49-F238E27FC236}">
                <a16:creationId xmlns:a16="http://schemas.microsoft.com/office/drawing/2014/main" id="{21E12718-5C62-481D-91F8-A27F782D8353}"/>
              </a:ext>
            </a:extLst>
          </p:cNvPr>
          <p:cNvSpPr/>
          <p:nvPr/>
        </p:nvSpPr>
        <p:spPr>
          <a:xfrm>
            <a:off x="3703247" y="2233671"/>
            <a:ext cx="833437" cy="468881"/>
          </a:xfrm>
          <a:custGeom>
            <a:avLst/>
            <a:gdLst>
              <a:gd name="connsiteX0" fmla="*/ 0 w 833437"/>
              <a:gd name="connsiteY0" fmla="*/ 800100 h 800100"/>
              <a:gd name="connsiteX1" fmla="*/ 0 w 833437"/>
              <a:gd name="connsiteY1" fmla="*/ 423862 h 800100"/>
              <a:gd name="connsiteX2" fmla="*/ 833437 w 833437"/>
              <a:gd name="connsiteY2" fmla="*/ 423862 h 800100"/>
              <a:gd name="connsiteX3" fmla="*/ 833437 w 833437"/>
              <a:gd name="connsiteY3" fmla="*/ 0 h 800100"/>
            </a:gdLst>
            <a:ahLst/>
            <a:cxnLst>
              <a:cxn ang="0">
                <a:pos x="connsiteX0" y="connsiteY0"/>
              </a:cxn>
              <a:cxn ang="0">
                <a:pos x="connsiteX1" y="connsiteY1"/>
              </a:cxn>
              <a:cxn ang="0">
                <a:pos x="connsiteX2" y="connsiteY2"/>
              </a:cxn>
              <a:cxn ang="0">
                <a:pos x="connsiteX3" y="connsiteY3"/>
              </a:cxn>
            </a:cxnLst>
            <a:rect l="l" t="t" r="r" b="b"/>
            <a:pathLst>
              <a:path w="833437" h="800100">
                <a:moveTo>
                  <a:pt x="0" y="800100"/>
                </a:moveTo>
                <a:lnTo>
                  <a:pt x="0" y="423862"/>
                </a:lnTo>
                <a:lnTo>
                  <a:pt x="833437" y="423862"/>
                </a:lnTo>
                <a:lnTo>
                  <a:pt x="833437" y="0"/>
                </a:lnTo>
              </a:path>
            </a:pathLst>
          </a:custGeom>
          <a:noFill/>
          <a:ln w="19050">
            <a:solidFill>
              <a:srgbClr val="FF0000"/>
            </a:solidFill>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ABFE5C48-D747-409A-98FC-003CDDA38C1E}"/>
              </a:ext>
            </a:extLst>
          </p:cNvPr>
          <p:cNvSpPr/>
          <p:nvPr/>
        </p:nvSpPr>
        <p:spPr>
          <a:xfrm>
            <a:off x="2550182" y="5843794"/>
            <a:ext cx="2448197" cy="920593"/>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sz="1000" b="1" dirty="0">
                <a:solidFill>
                  <a:schemeClr val="tx1"/>
                </a:solidFill>
              </a:rPr>
              <a:t>【</a:t>
            </a:r>
            <a:r>
              <a:rPr lang="ja-JP" altLang="en-US" sz="1000" b="1" dirty="0">
                <a:solidFill>
                  <a:schemeClr val="tx1"/>
                </a:solidFill>
              </a:rPr>
              <a:t>シート系</a:t>
            </a:r>
            <a:r>
              <a:rPr lang="en-US" altLang="ja-JP" sz="1000" b="1" dirty="0">
                <a:solidFill>
                  <a:schemeClr val="tx1"/>
                </a:solidFill>
              </a:rPr>
              <a:t>】</a:t>
            </a:r>
          </a:p>
          <a:p>
            <a:r>
              <a:rPr lang="ja-JP" altLang="en-US" sz="1100" b="1" u="sng" dirty="0">
                <a:solidFill>
                  <a:schemeClr val="tx1"/>
                </a:solidFill>
              </a:rPr>
              <a:t>アスファルト系防草シート「ハヤサン」</a:t>
            </a:r>
            <a:endParaRPr lang="en-US" altLang="ja-JP" sz="1100" b="1" u="sng" dirty="0">
              <a:solidFill>
                <a:schemeClr val="tx1"/>
              </a:solidFill>
            </a:endParaRPr>
          </a:p>
          <a:p>
            <a:r>
              <a:rPr lang="en-US" altLang="ja-JP" sz="900" b="1" dirty="0">
                <a:solidFill>
                  <a:schemeClr val="tx1"/>
                </a:solidFill>
              </a:rPr>
              <a:t>※</a:t>
            </a:r>
            <a:r>
              <a:rPr lang="ja-JP" altLang="en-US" sz="900" b="1" dirty="0">
                <a:solidFill>
                  <a:schemeClr val="tx1"/>
                </a:solidFill>
              </a:rPr>
              <a:t>バリエーションの「ハヤサンＴＵ」</a:t>
            </a:r>
            <a:endParaRPr lang="en-US" altLang="ja-JP" sz="900" b="1" dirty="0">
              <a:solidFill>
                <a:schemeClr val="tx1"/>
              </a:solidFill>
            </a:endParaRPr>
          </a:p>
          <a:p>
            <a:r>
              <a:rPr lang="ja-JP" altLang="en-US" sz="900" b="1" dirty="0">
                <a:solidFill>
                  <a:schemeClr val="tx1"/>
                </a:solidFill>
              </a:rPr>
              <a:t>　（シート＋砂利）を施工</a:t>
            </a:r>
            <a:endParaRPr lang="en-US" altLang="ja-JP" sz="900" b="1" dirty="0">
              <a:solidFill>
                <a:schemeClr val="tx1"/>
              </a:solidFill>
            </a:endParaRPr>
          </a:p>
          <a:p>
            <a:r>
              <a:rPr lang="ja-JP" altLang="en-US" sz="1000" b="1" dirty="0">
                <a:solidFill>
                  <a:schemeClr val="tx1"/>
                </a:solidFill>
              </a:rPr>
              <a:t>［七王工業㈱］</a:t>
            </a:r>
            <a:endParaRPr lang="en-US" altLang="ja-JP" sz="1000" b="1" dirty="0">
              <a:solidFill>
                <a:schemeClr val="tx1"/>
              </a:solidFill>
            </a:endParaRPr>
          </a:p>
        </p:txBody>
      </p:sp>
      <p:sp>
        <p:nvSpPr>
          <p:cNvPr id="104" name="正方形/長方形 103">
            <a:extLst>
              <a:ext uri="{FF2B5EF4-FFF2-40B4-BE49-F238E27FC236}">
                <a16:creationId xmlns:a16="http://schemas.microsoft.com/office/drawing/2014/main" id="{7FDAD3B0-D5B2-46A5-83FA-96D0CCB270FA}"/>
              </a:ext>
            </a:extLst>
          </p:cNvPr>
          <p:cNvSpPr/>
          <p:nvPr/>
        </p:nvSpPr>
        <p:spPr>
          <a:xfrm>
            <a:off x="9145809" y="3801029"/>
            <a:ext cx="199322" cy="819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900" dirty="0">
                <a:solidFill>
                  <a:schemeClr val="tx1"/>
                </a:solidFill>
              </a:rPr>
              <a:t>グラウンド</a:t>
            </a:r>
          </a:p>
        </p:txBody>
      </p:sp>
      <p:pic>
        <p:nvPicPr>
          <p:cNvPr id="10" name="図 9">
            <a:extLst>
              <a:ext uri="{FF2B5EF4-FFF2-40B4-BE49-F238E27FC236}">
                <a16:creationId xmlns:a16="http://schemas.microsoft.com/office/drawing/2014/main" id="{3B098371-E471-4D8E-8229-29940FFC24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44" t="27372" r="67616" b="32737"/>
          <a:stretch/>
        </p:blipFill>
        <p:spPr>
          <a:xfrm>
            <a:off x="8951966" y="476250"/>
            <a:ext cx="853831" cy="659778"/>
          </a:xfrm>
          <a:prstGeom prst="rect">
            <a:avLst/>
          </a:prstGeom>
          <a:ln>
            <a:solidFill>
              <a:schemeClr val="tx1"/>
            </a:solidFill>
          </a:ln>
        </p:spPr>
      </p:pic>
      <p:sp>
        <p:nvSpPr>
          <p:cNvPr id="13" name="正方形/長方形 12">
            <a:extLst>
              <a:ext uri="{FF2B5EF4-FFF2-40B4-BE49-F238E27FC236}">
                <a16:creationId xmlns:a16="http://schemas.microsoft.com/office/drawing/2014/main" id="{E2FB7798-F605-4744-9A29-AA9DAAA670FA}"/>
              </a:ext>
            </a:extLst>
          </p:cNvPr>
          <p:cNvSpPr/>
          <p:nvPr/>
        </p:nvSpPr>
        <p:spPr>
          <a:xfrm>
            <a:off x="9245470" y="487076"/>
            <a:ext cx="556599" cy="13433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800" dirty="0">
                <a:solidFill>
                  <a:schemeClr val="tx1"/>
                </a:solidFill>
              </a:rPr>
              <a:t>※</a:t>
            </a:r>
            <a:r>
              <a:rPr lang="ja-JP" altLang="en-US" sz="800" dirty="0">
                <a:solidFill>
                  <a:schemeClr val="tx1"/>
                </a:solidFill>
              </a:rPr>
              <a:t>イメージ</a:t>
            </a:r>
          </a:p>
        </p:txBody>
      </p:sp>
      <p:sp>
        <p:nvSpPr>
          <p:cNvPr id="62" name="正方形/長方形 61">
            <a:extLst>
              <a:ext uri="{FF2B5EF4-FFF2-40B4-BE49-F238E27FC236}">
                <a16:creationId xmlns:a16="http://schemas.microsoft.com/office/drawing/2014/main" id="{7F9D3604-F07B-4B18-A852-BBEF97C2B743}"/>
              </a:ext>
            </a:extLst>
          </p:cNvPr>
          <p:cNvSpPr/>
          <p:nvPr/>
        </p:nvSpPr>
        <p:spPr>
          <a:xfrm rot="170041">
            <a:off x="3311830" y="4619192"/>
            <a:ext cx="56293" cy="677511"/>
          </a:xfrm>
          <a:prstGeom prst="rect">
            <a:avLst/>
          </a:prstGeom>
          <a:solidFill>
            <a:srgbClr val="FF0000">
              <a:alpha val="60000"/>
            </a:srgb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61466FFA-0ECD-4ADC-B136-689B824042C1}"/>
              </a:ext>
            </a:extLst>
          </p:cNvPr>
          <p:cNvSpPr/>
          <p:nvPr/>
        </p:nvSpPr>
        <p:spPr>
          <a:xfrm>
            <a:off x="3776151" y="556507"/>
            <a:ext cx="1527267" cy="794936"/>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sz="1000" b="1" dirty="0">
                <a:solidFill>
                  <a:schemeClr val="tx1"/>
                </a:solidFill>
              </a:rPr>
              <a:t>【</a:t>
            </a:r>
            <a:r>
              <a:rPr lang="ja-JP" altLang="en-US" sz="1000" b="1" dirty="0">
                <a:solidFill>
                  <a:schemeClr val="tx1"/>
                </a:solidFill>
              </a:rPr>
              <a:t>シート系</a:t>
            </a:r>
            <a:r>
              <a:rPr lang="en-US" altLang="ja-JP" sz="1000" b="1" dirty="0">
                <a:solidFill>
                  <a:schemeClr val="tx1"/>
                </a:solidFill>
              </a:rPr>
              <a:t>】</a:t>
            </a:r>
          </a:p>
          <a:p>
            <a:r>
              <a:rPr lang="ja-JP" altLang="en-US" sz="1100" b="1" u="sng" dirty="0">
                <a:solidFill>
                  <a:schemeClr val="tx1"/>
                </a:solidFill>
              </a:rPr>
              <a:t>アスファルト系</a:t>
            </a:r>
            <a:endParaRPr lang="en-US" altLang="ja-JP" sz="1100" b="1" u="sng" dirty="0">
              <a:solidFill>
                <a:schemeClr val="tx1"/>
              </a:solidFill>
            </a:endParaRPr>
          </a:p>
          <a:p>
            <a:r>
              <a:rPr lang="ja-JP" altLang="en-US" sz="1100" b="1" u="sng" dirty="0">
                <a:solidFill>
                  <a:schemeClr val="tx1"/>
                </a:solidFill>
              </a:rPr>
              <a:t>防草シート「ハヤサン」</a:t>
            </a:r>
            <a:endParaRPr lang="en-US" altLang="ja-JP" sz="1100" b="1" u="sng" dirty="0">
              <a:solidFill>
                <a:schemeClr val="tx1"/>
              </a:solidFill>
            </a:endParaRPr>
          </a:p>
          <a:p>
            <a:r>
              <a:rPr lang="ja-JP" altLang="en-US" sz="1000" b="1" dirty="0">
                <a:solidFill>
                  <a:schemeClr val="tx1"/>
                </a:solidFill>
              </a:rPr>
              <a:t>［七王工業㈱］</a:t>
            </a:r>
            <a:endParaRPr lang="en-US" altLang="ja-JP" sz="1000" b="1" dirty="0">
              <a:solidFill>
                <a:schemeClr val="tx1"/>
              </a:solidFill>
            </a:endParaRPr>
          </a:p>
        </p:txBody>
      </p:sp>
      <p:pic>
        <p:nvPicPr>
          <p:cNvPr id="29" name="図 28">
            <a:extLst>
              <a:ext uri="{FF2B5EF4-FFF2-40B4-BE49-F238E27FC236}">
                <a16:creationId xmlns:a16="http://schemas.microsoft.com/office/drawing/2014/main" id="{F64AF7E3-FC57-4299-8BC6-97471C9BB60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491" t="22652" r="8692" b="19393"/>
          <a:stretch/>
        </p:blipFill>
        <p:spPr>
          <a:xfrm>
            <a:off x="7635300" y="4654345"/>
            <a:ext cx="1787125" cy="1180177"/>
          </a:xfrm>
          <a:prstGeom prst="rect">
            <a:avLst/>
          </a:prstGeom>
        </p:spPr>
      </p:pic>
      <p:sp>
        <p:nvSpPr>
          <p:cNvPr id="32" name="フリーフォーム: 図形 31">
            <a:extLst>
              <a:ext uri="{FF2B5EF4-FFF2-40B4-BE49-F238E27FC236}">
                <a16:creationId xmlns:a16="http://schemas.microsoft.com/office/drawing/2014/main" id="{11E5DB2D-FD17-4DC6-82EF-284E9E16B8A6}"/>
              </a:ext>
            </a:extLst>
          </p:cNvPr>
          <p:cNvSpPr/>
          <p:nvPr/>
        </p:nvSpPr>
        <p:spPr>
          <a:xfrm>
            <a:off x="1814431" y="2115499"/>
            <a:ext cx="976312" cy="1466850"/>
          </a:xfrm>
          <a:custGeom>
            <a:avLst/>
            <a:gdLst>
              <a:gd name="connsiteX0" fmla="*/ 0 w 976312"/>
              <a:gd name="connsiteY0" fmla="*/ 0 h 1466850"/>
              <a:gd name="connsiteX1" fmla="*/ 361950 w 976312"/>
              <a:gd name="connsiteY1" fmla="*/ 361950 h 1466850"/>
              <a:gd name="connsiteX2" fmla="*/ 361950 w 976312"/>
              <a:gd name="connsiteY2" fmla="*/ 852488 h 1466850"/>
              <a:gd name="connsiteX3" fmla="*/ 976312 w 976312"/>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976312" h="1466850">
                <a:moveTo>
                  <a:pt x="0" y="0"/>
                </a:moveTo>
                <a:lnTo>
                  <a:pt x="361950" y="361950"/>
                </a:lnTo>
                <a:lnTo>
                  <a:pt x="361950" y="852488"/>
                </a:lnTo>
                <a:lnTo>
                  <a:pt x="976312" y="1466850"/>
                </a:lnTo>
              </a:path>
            </a:pathLst>
          </a:custGeom>
          <a:noFill/>
          <a:ln w="15875">
            <a:solidFill>
              <a:srgbClr val="FF0000"/>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図形 36">
            <a:extLst>
              <a:ext uri="{FF2B5EF4-FFF2-40B4-BE49-F238E27FC236}">
                <a16:creationId xmlns:a16="http://schemas.microsoft.com/office/drawing/2014/main" id="{98651EAA-7489-4ED1-AA36-3580F66424B5}"/>
              </a:ext>
            </a:extLst>
          </p:cNvPr>
          <p:cNvSpPr/>
          <p:nvPr/>
        </p:nvSpPr>
        <p:spPr>
          <a:xfrm>
            <a:off x="1919289" y="3600451"/>
            <a:ext cx="1081087" cy="295275"/>
          </a:xfrm>
          <a:custGeom>
            <a:avLst/>
            <a:gdLst>
              <a:gd name="connsiteX0" fmla="*/ 0 w 1081087"/>
              <a:gd name="connsiteY0" fmla="*/ 295275 h 295275"/>
              <a:gd name="connsiteX1" fmla="*/ 1081087 w 1081087"/>
              <a:gd name="connsiteY1" fmla="*/ 295275 h 295275"/>
              <a:gd name="connsiteX2" fmla="*/ 1081087 w 1081087"/>
              <a:gd name="connsiteY2" fmla="*/ 0 h 295275"/>
              <a:gd name="connsiteX3" fmla="*/ 995362 w 1081087"/>
              <a:gd name="connsiteY3" fmla="*/ 0 h 295275"/>
            </a:gdLst>
            <a:ahLst/>
            <a:cxnLst>
              <a:cxn ang="0">
                <a:pos x="connsiteX0" y="connsiteY0"/>
              </a:cxn>
              <a:cxn ang="0">
                <a:pos x="connsiteX1" y="connsiteY1"/>
              </a:cxn>
              <a:cxn ang="0">
                <a:pos x="connsiteX2" y="connsiteY2"/>
              </a:cxn>
              <a:cxn ang="0">
                <a:pos x="connsiteX3" y="connsiteY3"/>
              </a:cxn>
            </a:cxnLst>
            <a:rect l="l" t="t" r="r" b="b"/>
            <a:pathLst>
              <a:path w="1081087" h="295275">
                <a:moveTo>
                  <a:pt x="0" y="295275"/>
                </a:moveTo>
                <a:lnTo>
                  <a:pt x="1081087" y="295275"/>
                </a:lnTo>
                <a:lnTo>
                  <a:pt x="1081087" y="0"/>
                </a:lnTo>
                <a:lnTo>
                  <a:pt x="995362" y="0"/>
                </a:lnTo>
              </a:path>
            </a:pathLst>
          </a:custGeom>
          <a:noFill/>
          <a:ln w="15875">
            <a:solidFill>
              <a:srgbClr val="FF0000"/>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819A6AA1-A6B1-4499-841F-718B62302FE2}"/>
              </a:ext>
            </a:extLst>
          </p:cNvPr>
          <p:cNvCxnSpPr>
            <a:cxnSpLocks/>
          </p:cNvCxnSpPr>
          <p:nvPr/>
        </p:nvCxnSpPr>
        <p:spPr>
          <a:xfrm flipH="1">
            <a:off x="2842279" y="2040774"/>
            <a:ext cx="202041" cy="1252517"/>
          </a:xfrm>
          <a:prstGeom prst="line">
            <a:avLst/>
          </a:prstGeom>
          <a:ln w="15875">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2BCC2183-8EA9-4E34-BCD1-EEB4BD4874D2}"/>
              </a:ext>
            </a:extLst>
          </p:cNvPr>
          <p:cNvCxnSpPr>
            <a:cxnSpLocks/>
          </p:cNvCxnSpPr>
          <p:nvPr/>
        </p:nvCxnSpPr>
        <p:spPr>
          <a:xfrm flipH="1" flipV="1">
            <a:off x="3364785" y="4799058"/>
            <a:ext cx="4470614" cy="421097"/>
          </a:xfrm>
          <a:prstGeom prst="line">
            <a:avLst/>
          </a:prstGeom>
          <a:ln w="15875">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sp>
        <p:nvSpPr>
          <p:cNvPr id="65" name="タイトル 21">
            <a:extLst>
              <a:ext uri="{FF2B5EF4-FFF2-40B4-BE49-F238E27FC236}">
                <a16:creationId xmlns:a16="http://schemas.microsoft.com/office/drawing/2014/main" id="{A82E57FB-8D66-4238-A488-D4578386220D}"/>
              </a:ext>
            </a:extLst>
          </p:cNvPr>
          <p:cNvSpPr txBox="1">
            <a:spLocks/>
          </p:cNvSpPr>
          <p:nvPr/>
        </p:nvSpPr>
        <p:spPr bwMode="auto">
          <a:xfrm>
            <a:off x="0" y="0"/>
            <a:ext cx="733471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800" dirty="0">
                <a:solidFill>
                  <a:srgbClr val="00B0F0"/>
                </a:solidFill>
                <a:latin typeface="HGP創英角ｺﾞｼｯｸUB" panose="020B0900000000000000" pitchFamily="50" charset="-128"/>
                <a:ea typeface="HGP創英角ｺﾞｼｯｸUB" panose="020B0900000000000000" pitchFamily="50" charset="-128"/>
              </a:rPr>
              <a:t> モデル施工の実施状況（防草工）</a:t>
            </a:r>
          </a:p>
        </p:txBody>
      </p:sp>
      <p:sp>
        <p:nvSpPr>
          <p:cNvPr id="2" name="フリーフォーム: 図形 1">
            <a:extLst>
              <a:ext uri="{FF2B5EF4-FFF2-40B4-BE49-F238E27FC236}">
                <a16:creationId xmlns:a16="http://schemas.microsoft.com/office/drawing/2014/main" id="{2930FC85-8DC9-4065-B8D0-26890FA788E2}"/>
              </a:ext>
            </a:extLst>
          </p:cNvPr>
          <p:cNvSpPr/>
          <p:nvPr/>
        </p:nvSpPr>
        <p:spPr>
          <a:xfrm>
            <a:off x="600075" y="3127375"/>
            <a:ext cx="793750" cy="784225"/>
          </a:xfrm>
          <a:custGeom>
            <a:avLst/>
            <a:gdLst>
              <a:gd name="connsiteX0" fmla="*/ 0 w 793750"/>
              <a:gd name="connsiteY0" fmla="*/ 784225 h 784225"/>
              <a:gd name="connsiteX1" fmla="*/ 60325 w 793750"/>
              <a:gd name="connsiteY1" fmla="*/ 784225 h 784225"/>
              <a:gd name="connsiteX2" fmla="*/ 101600 w 793750"/>
              <a:gd name="connsiteY2" fmla="*/ 704850 h 784225"/>
              <a:gd name="connsiteX3" fmla="*/ 165100 w 793750"/>
              <a:gd name="connsiteY3" fmla="*/ 711200 h 784225"/>
              <a:gd name="connsiteX4" fmla="*/ 530225 w 793750"/>
              <a:gd name="connsiteY4" fmla="*/ 38100 h 784225"/>
              <a:gd name="connsiteX5" fmla="*/ 793750 w 793750"/>
              <a:gd name="connsiteY5" fmla="*/ 38100 h 784225"/>
              <a:gd name="connsiteX6" fmla="*/ 790575 w 793750"/>
              <a:gd name="connsiteY6" fmla="*/ 6350 h 784225"/>
              <a:gd name="connsiteX7" fmla="*/ 508000 w 793750"/>
              <a:gd name="connsiteY7" fmla="*/ 0 h 784225"/>
              <a:gd name="connsiteX8" fmla="*/ 127000 w 793750"/>
              <a:gd name="connsiteY8" fmla="*/ 666750 h 784225"/>
              <a:gd name="connsiteX9" fmla="*/ 63500 w 793750"/>
              <a:gd name="connsiteY9" fmla="*/ 669925 h 784225"/>
              <a:gd name="connsiteX10" fmla="*/ 0 w 793750"/>
              <a:gd name="connsiteY10" fmla="*/ 784225 h 7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3750" h="784225">
                <a:moveTo>
                  <a:pt x="0" y="784225"/>
                </a:moveTo>
                <a:lnTo>
                  <a:pt x="60325" y="784225"/>
                </a:lnTo>
                <a:lnTo>
                  <a:pt x="101600" y="704850"/>
                </a:lnTo>
                <a:lnTo>
                  <a:pt x="165100" y="711200"/>
                </a:lnTo>
                <a:lnTo>
                  <a:pt x="530225" y="38100"/>
                </a:lnTo>
                <a:lnTo>
                  <a:pt x="793750" y="38100"/>
                </a:lnTo>
                <a:lnTo>
                  <a:pt x="790575" y="6350"/>
                </a:lnTo>
                <a:lnTo>
                  <a:pt x="508000" y="0"/>
                </a:lnTo>
                <a:lnTo>
                  <a:pt x="127000" y="666750"/>
                </a:lnTo>
                <a:lnTo>
                  <a:pt x="63500" y="669925"/>
                </a:lnTo>
                <a:lnTo>
                  <a:pt x="0" y="784225"/>
                </a:lnTo>
                <a:close/>
              </a:path>
            </a:pathLst>
          </a:custGeom>
          <a:noFill/>
          <a:ln w="19050">
            <a:solidFill>
              <a:srgbClr val="FFFF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リーフォーム: 図形 3">
            <a:extLst>
              <a:ext uri="{FF2B5EF4-FFF2-40B4-BE49-F238E27FC236}">
                <a16:creationId xmlns:a16="http://schemas.microsoft.com/office/drawing/2014/main" id="{39A5B021-2B14-4911-A03E-CC1B71CC64A7}"/>
              </a:ext>
            </a:extLst>
          </p:cNvPr>
          <p:cNvSpPr/>
          <p:nvPr/>
        </p:nvSpPr>
        <p:spPr>
          <a:xfrm>
            <a:off x="1355725" y="3165475"/>
            <a:ext cx="590550" cy="746125"/>
          </a:xfrm>
          <a:custGeom>
            <a:avLst/>
            <a:gdLst>
              <a:gd name="connsiteX0" fmla="*/ 0 w 590550"/>
              <a:gd name="connsiteY0" fmla="*/ 22225 h 746125"/>
              <a:gd name="connsiteX1" fmla="*/ 361950 w 590550"/>
              <a:gd name="connsiteY1" fmla="*/ 666750 h 746125"/>
              <a:gd name="connsiteX2" fmla="*/ 482600 w 590550"/>
              <a:gd name="connsiteY2" fmla="*/ 663575 h 746125"/>
              <a:gd name="connsiteX3" fmla="*/ 536575 w 590550"/>
              <a:gd name="connsiteY3" fmla="*/ 746125 h 746125"/>
              <a:gd name="connsiteX4" fmla="*/ 590550 w 590550"/>
              <a:gd name="connsiteY4" fmla="*/ 727075 h 746125"/>
              <a:gd name="connsiteX5" fmla="*/ 508000 w 590550"/>
              <a:gd name="connsiteY5" fmla="*/ 596900 h 746125"/>
              <a:gd name="connsiteX6" fmla="*/ 384175 w 590550"/>
              <a:gd name="connsiteY6" fmla="*/ 600075 h 746125"/>
              <a:gd name="connsiteX7" fmla="*/ 47625 w 590550"/>
              <a:gd name="connsiteY7" fmla="*/ 0 h 746125"/>
              <a:gd name="connsiteX8" fmla="*/ 0 w 590550"/>
              <a:gd name="connsiteY8" fmla="*/ 22225 h 74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746125">
                <a:moveTo>
                  <a:pt x="0" y="22225"/>
                </a:moveTo>
                <a:lnTo>
                  <a:pt x="361950" y="666750"/>
                </a:lnTo>
                <a:lnTo>
                  <a:pt x="482600" y="663575"/>
                </a:lnTo>
                <a:lnTo>
                  <a:pt x="536575" y="746125"/>
                </a:lnTo>
                <a:lnTo>
                  <a:pt x="590550" y="727075"/>
                </a:lnTo>
                <a:lnTo>
                  <a:pt x="508000" y="596900"/>
                </a:lnTo>
                <a:lnTo>
                  <a:pt x="384175" y="600075"/>
                </a:lnTo>
                <a:lnTo>
                  <a:pt x="47625" y="0"/>
                </a:lnTo>
                <a:lnTo>
                  <a:pt x="0" y="22225"/>
                </a:lnTo>
                <a:close/>
              </a:path>
            </a:pathLst>
          </a:custGeom>
          <a:noFill/>
          <a:ln w="19050">
            <a:solidFill>
              <a:srgbClr val="FFFF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D9F9DA44-E674-461F-BC5C-D8427A6A739A}"/>
              </a:ext>
            </a:extLst>
          </p:cNvPr>
          <p:cNvSpPr/>
          <p:nvPr/>
        </p:nvSpPr>
        <p:spPr>
          <a:xfrm>
            <a:off x="1002270" y="1410704"/>
            <a:ext cx="808919" cy="676275"/>
          </a:xfrm>
          <a:custGeom>
            <a:avLst/>
            <a:gdLst>
              <a:gd name="connsiteX0" fmla="*/ 0 w 864393"/>
              <a:gd name="connsiteY0" fmla="*/ 54769 h 695325"/>
              <a:gd name="connsiteX1" fmla="*/ 26193 w 864393"/>
              <a:gd name="connsiteY1" fmla="*/ 0 h 695325"/>
              <a:gd name="connsiteX2" fmla="*/ 395287 w 864393"/>
              <a:gd name="connsiteY2" fmla="*/ 9525 h 695325"/>
              <a:gd name="connsiteX3" fmla="*/ 864393 w 864393"/>
              <a:gd name="connsiteY3" fmla="*/ 695325 h 695325"/>
              <a:gd name="connsiteX4" fmla="*/ 673893 w 864393"/>
              <a:gd name="connsiteY4" fmla="*/ 692944 h 695325"/>
              <a:gd name="connsiteX5" fmla="*/ 578643 w 864393"/>
              <a:gd name="connsiteY5" fmla="*/ 490538 h 695325"/>
              <a:gd name="connsiteX6" fmla="*/ 511968 w 864393"/>
              <a:gd name="connsiteY6" fmla="*/ 469107 h 695325"/>
              <a:gd name="connsiteX7" fmla="*/ 481012 w 864393"/>
              <a:gd name="connsiteY7" fmla="*/ 392907 h 695325"/>
              <a:gd name="connsiteX8" fmla="*/ 516731 w 864393"/>
              <a:gd name="connsiteY8" fmla="*/ 338138 h 695325"/>
              <a:gd name="connsiteX9" fmla="*/ 366712 w 864393"/>
              <a:gd name="connsiteY9" fmla="*/ 61913 h 695325"/>
              <a:gd name="connsiteX10" fmla="*/ 0 w 864393"/>
              <a:gd name="connsiteY10" fmla="*/ 54769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4393" h="695325">
                <a:moveTo>
                  <a:pt x="0" y="54769"/>
                </a:moveTo>
                <a:lnTo>
                  <a:pt x="26193" y="0"/>
                </a:lnTo>
                <a:lnTo>
                  <a:pt x="395287" y="9525"/>
                </a:lnTo>
                <a:lnTo>
                  <a:pt x="864393" y="695325"/>
                </a:lnTo>
                <a:lnTo>
                  <a:pt x="673893" y="692944"/>
                </a:lnTo>
                <a:lnTo>
                  <a:pt x="578643" y="490538"/>
                </a:lnTo>
                <a:lnTo>
                  <a:pt x="511968" y="469107"/>
                </a:lnTo>
                <a:lnTo>
                  <a:pt x="481012" y="392907"/>
                </a:lnTo>
                <a:lnTo>
                  <a:pt x="516731" y="338138"/>
                </a:lnTo>
                <a:lnTo>
                  <a:pt x="366712" y="61913"/>
                </a:lnTo>
                <a:lnTo>
                  <a:pt x="0" y="54769"/>
                </a:lnTo>
                <a:close/>
              </a:path>
            </a:pathLst>
          </a:custGeom>
          <a:noFill/>
          <a:ln w="19050">
            <a:solidFill>
              <a:srgbClr val="FFFF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図形 18">
            <a:extLst>
              <a:ext uri="{FF2B5EF4-FFF2-40B4-BE49-F238E27FC236}">
                <a16:creationId xmlns:a16="http://schemas.microsoft.com/office/drawing/2014/main" id="{8A21BCCF-052C-4077-BC5D-4B20FF7E39BF}"/>
              </a:ext>
            </a:extLst>
          </p:cNvPr>
          <p:cNvSpPr/>
          <p:nvPr/>
        </p:nvSpPr>
        <p:spPr>
          <a:xfrm>
            <a:off x="585788" y="1488281"/>
            <a:ext cx="478631" cy="611982"/>
          </a:xfrm>
          <a:custGeom>
            <a:avLst/>
            <a:gdLst>
              <a:gd name="connsiteX0" fmla="*/ 414337 w 478631"/>
              <a:gd name="connsiteY0" fmla="*/ 2382 h 611982"/>
              <a:gd name="connsiteX1" fmla="*/ 478631 w 478631"/>
              <a:gd name="connsiteY1" fmla="*/ 0 h 611982"/>
              <a:gd name="connsiteX2" fmla="*/ 159543 w 478631"/>
              <a:gd name="connsiteY2" fmla="*/ 611982 h 611982"/>
              <a:gd name="connsiteX3" fmla="*/ 0 w 478631"/>
              <a:gd name="connsiteY3" fmla="*/ 600075 h 611982"/>
              <a:gd name="connsiteX4" fmla="*/ 414337 w 478631"/>
              <a:gd name="connsiteY4" fmla="*/ 2382 h 61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631" h="611982">
                <a:moveTo>
                  <a:pt x="414337" y="2382"/>
                </a:moveTo>
                <a:lnTo>
                  <a:pt x="478631" y="0"/>
                </a:lnTo>
                <a:lnTo>
                  <a:pt x="159543" y="611982"/>
                </a:lnTo>
                <a:lnTo>
                  <a:pt x="0" y="600075"/>
                </a:lnTo>
                <a:lnTo>
                  <a:pt x="414337" y="2382"/>
                </a:lnTo>
                <a:close/>
              </a:path>
            </a:pathLst>
          </a:custGeom>
          <a:noFill/>
          <a:ln w="19050">
            <a:solidFill>
              <a:srgbClr val="FFFF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図形 21">
            <a:extLst>
              <a:ext uri="{FF2B5EF4-FFF2-40B4-BE49-F238E27FC236}">
                <a16:creationId xmlns:a16="http://schemas.microsoft.com/office/drawing/2014/main" id="{B420346D-5635-4BC4-A092-4DD76ABDCDE3}"/>
              </a:ext>
            </a:extLst>
          </p:cNvPr>
          <p:cNvSpPr/>
          <p:nvPr/>
        </p:nvSpPr>
        <p:spPr>
          <a:xfrm>
            <a:off x="2076450" y="1509713"/>
            <a:ext cx="1697831" cy="404812"/>
          </a:xfrm>
          <a:custGeom>
            <a:avLst/>
            <a:gdLst>
              <a:gd name="connsiteX0" fmla="*/ 1697831 w 1697831"/>
              <a:gd name="connsiteY0" fmla="*/ 359568 h 404812"/>
              <a:gd name="connsiteX1" fmla="*/ 1666875 w 1697831"/>
              <a:gd name="connsiteY1" fmla="*/ 404812 h 404812"/>
              <a:gd name="connsiteX2" fmla="*/ 1528763 w 1697831"/>
              <a:gd name="connsiteY2" fmla="*/ 400050 h 404812"/>
              <a:gd name="connsiteX3" fmla="*/ 1431131 w 1697831"/>
              <a:gd name="connsiteY3" fmla="*/ 90487 h 404812"/>
              <a:gd name="connsiteX4" fmla="*/ 583406 w 1697831"/>
              <a:gd name="connsiteY4" fmla="*/ 61912 h 404812"/>
              <a:gd name="connsiteX5" fmla="*/ 395288 w 1697831"/>
              <a:gd name="connsiteY5" fmla="*/ 166687 h 404812"/>
              <a:gd name="connsiteX6" fmla="*/ 0 w 1697831"/>
              <a:gd name="connsiteY6" fmla="*/ 159543 h 404812"/>
              <a:gd name="connsiteX7" fmla="*/ 0 w 1697831"/>
              <a:gd name="connsiteY7" fmla="*/ 95250 h 404812"/>
              <a:gd name="connsiteX8" fmla="*/ 364331 w 1697831"/>
              <a:gd name="connsiteY8" fmla="*/ 97631 h 404812"/>
              <a:gd name="connsiteX9" fmla="*/ 552450 w 1697831"/>
              <a:gd name="connsiteY9" fmla="*/ 0 h 404812"/>
              <a:gd name="connsiteX10" fmla="*/ 1519238 w 1697831"/>
              <a:gd name="connsiteY10" fmla="*/ 21431 h 404812"/>
              <a:gd name="connsiteX11" fmla="*/ 1697831 w 1697831"/>
              <a:gd name="connsiteY11" fmla="*/ 359568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831" h="404812">
                <a:moveTo>
                  <a:pt x="1697831" y="359568"/>
                </a:moveTo>
                <a:lnTo>
                  <a:pt x="1666875" y="404812"/>
                </a:lnTo>
                <a:lnTo>
                  <a:pt x="1528763" y="400050"/>
                </a:lnTo>
                <a:lnTo>
                  <a:pt x="1431131" y="90487"/>
                </a:lnTo>
                <a:lnTo>
                  <a:pt x="583406" y="61912"/>
                </a:lnTo>
                <a:lnTo>
                  <a:pt x="395288" y="166687"/>
                </a:lnTo>
                <a:lnTo>
                  <a:pt x="0" y="159543"/>
                </a:lnTo>
                <a:lnTo>
                  <a:pt x="0" y="95250"/>
                </a:lnTo>
                <a:lnTo>
                  <a:pt x="364331" y="97631"/>
                </a:lnTo>
                <a:lnTo>
                  <a:pt x="552450" y="0"/>
                </a:lnTo>
                <a:lnTo>
                  <a:pt x="1519238" y="21431"/>
                </a:lnTo>
                <a:lnTo>
                  <a:pt x="1697831" y="359568"/>
                </a:lnTo>
                <a:close/>
              </a:path>
            </a:pathLst>
          </a:custGeom>
          <a:noFill/>
          <a:ln w="19050">
            <a:solidFill>
              <a:srgbClr val="FFFF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図形 25">
            <a:extLst>
              <a:ext uri="{FF2B5EF4-FFF2-40B4-BE49-F238E27FC236}">
                <a16:creationId xmlns:a16="http://schemas.microsoft.com/office/drawing/2014/main" id="{FB3EEF4F-1FAD-4B53-BB51-8390954C7D57}"/>
              </a:ext>
            </a:extLst>
          </p:cNvPr>
          <p:cNvSpPr/>
          <p:nvPr/>
        </p:nvSpPr>
        <p:spPr>
          <a:xfrm>
            <a:off x="4024313" y="1685925"/>
            <a:ext cx="2362200" cy="352425"/>
          </a:xfrm>
          <a:custGeom>
            <a:avLst/>
            <a:gdLst>
              <a:gd name="connsiteX0" fmla="*/ 0 w 2362200"/>
              <a:gd name="connsiteY0" fmla="*/ 352425 h 352425"/>
              <a:gd name="connsiteX1" fmla="*/ 2362200 w 2362200"/>
              <a:gd name="connsiteY1" fmla="*/ 133350 h 352425"/>
              <a:gd name="connsiteX2" fmla="*/ 2209800 w 2362200"/>
              <a:gd name="connsiteY2" fmla="*/ 9525 h 352425"/>
              <a:gd name="connsiteX3" fmla="*/ 1095375 w 2362200"/>
              <a:gd name="connsiteY3" fmla="*/ 0 h 352425"/>
              <a:gd name="connsiteX4" fmla="*/ 14287 w 2362200"/>
              <a:gd name="connsiteY4" fmla="*/ 28575 h 352425"/>
              <a:gd name="connsiteX5" fmla="*/ 0 w 2362200"/>
              <a:gd name="connsiteY5"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2200" h="352425">
                <a:moveTo>
                  <a:pt x="0" y="352425"/>
                </a:moveTo>
                <a:lnTo>
                  <a:pt x="2362200" y="133350"/>
                </a:lnTo>
                <a:lnTo>
                  <a:pt x="2209800" y="9525"/>
                </a:lnTo>
                <a:lnTo>
                  <a:pt x="1095375" y="0"/>
                </a:lnTo>
                <a:lnTo>
                  <a:pt x="14287" y="28575"/>
                </a:lnTo>
                <a:cubicBezTo>
                  <a:pt x="15875" y="130175"/>
                  <a:pt x="17462" y="231775"/>
                  <a:pt x="0" y="352425"/>
                </a:cubicBezTo>
                <a:close/>
              </a:path>
            </a:pathLst>
          </a:custGeom>
          <a:noFill/>
          <a:ln w="19050">
            <a:solidFill>
              <a:srgbClr val="FFFF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コネクタ 37">
            <a:extLst>
              <a:ext uri="{FF2B5EF4-FFF2-40B4-BE49-F238E27FC236}">
                <a16:creationId xmlns:a16="http://schemas.microsoft.com/office/drawing/2014/main" id="{C86784A0-352A-4C30-8BC3-BAFE86492901}"/>
              </a:ext>
            </a:extLst>
          </p:cNvPr>
          <p:cNvCxnSpPr>
            <a:cxnSpLocks/>
          </p:cNvCxnSpPr>
          <p:nvPr/>
        </p:nvCxnSpPr>
        <p:spPr>
          <a:xfrm>
            <a:off x="5112806" y="1683618"/>
            <a:ext cx="214371" cy="236615"/>
          </a:xfrm>
          <a:prstGeom prst="line">
            <a:avLst/>
          </a:prstGeom>
          <a:ln w="19050">
            <a:solidFill>
              <a:srgbClr val="FFFF00">
                <a:alpha val="75000"/>
              </a:srgbClr>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36ECD6C2-F09B-4993-ABA8-48EB56D8782A}"/>
              </a:ext>
            </a:extLst>
          </p:cNvPr>
          <p:cNvCxnSpPr>
            <a:cxnSpLocks/>
          </p:cNvCxnSpPr>
          <p:nvPr/>
        </p:nvCxnSpPr>
        <p:spPr>
          <a:xfrm>
            <a:off x="5826773" y="1691393"/>
            <a:ext cx="203283" cy="161868"/>
          </a:xfrm>
          <a:prstGeom prst="line">
            <a:avLst/>
          </a:prstGeom>
          <a:ln w="19050">
            <a:solidFill>
              <a:srgbClr val="FFFF00">
                <a:alpha val="75000"/>
              </a:srgbClr>
            </a:solidFill>
          </a:ln>
        </p:spPr>
        <p:style>
          <a:lnRef idx="1">
            <a:schemeClr val="accent1"/>
          </a:lnRef>
          <a:fillRef idx="0">
            <a:schemeClr val="accent1"/>
          </a:fillRef>
          <a:effectRef idx="0">
            <a:schemeClr val="accent1"/>
          </a:effectRef>
          <a:fontRef idx="minor">
            <a:schemeClr val="tx1"/>
          </a:fontRef>
        </p:style>
      </p:cxnSp>
      <p:sp>
        <p:nvSpPr>
          <p:cNvPr id="43" name="フリーフォーム: 図形 42">
            <a:extLst>
              <a:ext uri="{FF2B5EF4-FFF2-40B4-BE49-F238E27FC236}">
                <a16:creationId xmlns:a16="http://schemas.microsoft.com/office/drawing/2014/main" id="{8C956B60-35B9-431A-8258-1DF5A46AFF61}"/>
              </a:ext>
            </a:extLst>
          </p:cNvPr>
          <p:cNvSpPr/>
          <p:nvPr/>
        </p:nvSpPr>
        <p:spPr>
          <a:xfrm>
            <a:off x="7415213" y="1143000"/>
            <a:ext cx="1681162" cy="290513"/>
          </a:xfrm>
          <a:custGeom>
            <a:avLst/>
            <a:gdLst>
              <a:gd name="connsiteX0" fmla="*/ 0 w 1681162"/>
              <a:gd name="connsiteY0" fmla="*/ 171450 h 290513"/>
              <a:gd name="connsiteX1" fmla="*/ 76200 w 1681162"/>
              <a:gd name="connsiteY1" fmla="*/ 290513 h 290513"/>
              <a:gd name="connsiteX2" fmla="*/ 571500 w 1681162"/>
              <a:gd name="connsiteY2" fmla="*/ 233363 h 290513"/>
              <a:gd name="connsiteX3" fmla="*/ 990600 w 1681162"/>
              <a:gd name="connsiteY3" fmla="*/ 176213 h 290513"/>
              <a:gd name="connsiteX4" fmla="*/ 1281112 w 1681162"/>
              <a:gd name="connsiteY4" fmla="*/ 128588 h 290513"/>
              <a:gd name="connsiteX5" fmla="*/ 1495425 w 1681162"/>
              <a:gd name="connsiteY5" fmla="*/ 85725 h 290513"/>
              <a:gd name="connsiteX6" fmla="*/ 1681162 w 1681162"/>
              <a:gd name="connsiteY6" fmla="*/ 38100 h 290513"/>
              <a:gd name="connsiteX7" fmla="*/ 1514475 w 1681162"/>
              <a:gd name="connsiteY7" fmla="*/ 0 h 290513"/>
              <a:gd name="connsiteX8" fmla="*/ 1319212 w 1681162"/>
              <a:gd name="connsiteY8" fmla="*/ 47625 h 290513"/>
              <a:gd name="connsiteX9" fmla="*/ 1100137 w 1681162"/>
              <a:gd name="connsiteY9" fmla="*/ 66675 h 290513"/>
              <a:gd name="connsiteX10" fmla="*/ 814387 w 1681162"/>
              <a:gd name="connsiteY10" fmla="*/ 109538 h 290513"/>
              <a:gd name="connsiteX11" fmla="*/ 538162 w 1681162"/>
              <a:gd name="connsiteY11" fmla="*/ 133350 h 290513"/>
              <a:gd name="connsiteX12" fmla="*/ 195262 w 1681162"/>
              <a:gd name="connsiteY12" fmla="*/ 157163 h 290513"/>
              <a:gd name="connsiteX13" fmla="*/ 0 w 1681162"/>
              <a:gd name="connsiteY13" fmla="*/ 171450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1162" h="290513">
                <a:moveTo>
                  <a:pt x="0" y="171450"/>
                </a:moveTo>
                <a:lnTo>
                  <a:pt x="76200" y="290513"/>
                </a:lnTo>
                <a:lnTo>
                  <a:pt x="571500" y="233363"/>
                </a:lnTo>
                <a:lnTo>
                  <a:pt x="990600" y="176213"/>
                </a:lnTo>
                <a:lnTo>
                  <a:pt x="1281112" y="128588"/>
                </a:lnTo>
                <a:lnTo>
                  <a:pt x="1495425" y="85725"/>
                </a:lnTo>
                <a:lnTo>
                  <a:pt x="1681162" y="38100"/>
                </a:lnTo>
                <a:lnTo>
                  <a:pt x="1514475" y="0"/>
                </a:lnTo>
                <a:lnTo>
                  <a:pt x="1319212" y="47625"/>
                </a:lnTo>
                <a:lnTo>
                  <a:pt x="1100137" y="66675"/>
                </a:lnTo>
                <a:lnTo>
                  <a:pt x="814387" y="109538"/>
                </a:lnTo>
                <a:lnTo>
                  <a:pt x="538162" y="133350"/>
                </a:lnTo>
                <a:lnTo>
                  <a:pt x="195262" y="157163"/>
                </a:lnTo>
                <a:lnTo>
                  <a:pt x="0" y="171450"/>
                </a:lnTo>
                <a:close/>
              </a:path>
            </a:pathLst>
          </a:custGeom>
          <a:noFill/>
          <a:ln w="19050">
            <a:solidFill>
              <a:srgbClr val="FFFF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図形 47">
            <a:extLst>
              <a:ext uri="{FF2B5EF4-FFF2-40B4-BE49-F238E27FC236}">
                <a16:creationId xmlns:a16="http://schemas.microsoft.com/office/drawing/2014/main" id="{A6843EF3-E601-482B-BA5D-DF7F28CC475D}"/>
              </a:ext>
            </a:extLst>
          </p:cNvPr>
          <p:cNvSpPr/>
          <p:nvPr/>
        </p:nvSpPr>
        <p:spPr>
          <a:xfrm>
            <a:off x="7748588" y="4810125"/>
            <a:ext cx="1609725" cy="1028700"/>
          </a:xfrm>
          <a:custGeom>
            <a:avLst/>
            <a:gdLst>
              <a:gd name="connsiteX0" fmla="*/ 823912 w 1609725"/>
              <a:gd name="connsiteY0" fmla="*/ 1028700 h 1028700"/>
              <a:gd name="connsiteX1" fmla="*/ 1000125 w 1609725"/>
              <a:gd name="connsiteY1" fmla="*/ 1028700 h 1028700"/>
              <a:gd name="connsiteX2" fmla="*/ 1343025 w 1609725"/>
              <a:gd name="connsiteY2" fmla="*/ 881063 h 1028700"/>
              <a:gd name="connsiteX3" fmla="*/ 1609725 w 1609725"/>
              <a:gd name="connsiteY3" fmla="*/ 833438 h 1028700"/>
              <a:gd name="connsiteX4" fmla="*/ 76200 w 1609725"/>
              <a:gd name="connsiteY4" fmla="*/ 0 h 1028700"/>
              <a:gd name="connsiteX5" fmla="*/ 0 w 1609725"/>
              <a:gd name="connsiteY5" fmla="*/ 23813 h 1028700"/>
              <a:gd name="connsiteX6" fmla="*/ 823912 w 1609725"/>
              <a:gd name="connsiteY6" fmla="*/ 10287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725" h="1028700">
                <a:moveTo>
                  <a:pt x="823912" y="1028700"/>
                </a:moveTo>
                <a:lnTo>
                  <a:pt x="1000125" y="1028700"/>
                </a:lnTo>
                <a:lnTo>
                  <a:pt x="1343025" y="881063"/>
                </a:lnTo>
                <a:lnTo>
                  <a:pt x="1609725" y="833438"/>
                </a:lnTo>
                <a:lnTo>
                  <a:pt x="76200" y="0"/>
                </a:lnTo>
                <a:lnTo>
                  <a:pt x="0" y="23813"/>
                </a:lnTo>
                <a:lnTo>
                  <a:pt x="823912" y="1028700"/>
                </a:lnTo>
                <a:close/>
              </a:path>
            </a:pathLst>
          </a:custGeom>
          <a:noFill/>
          <a:ln w="19050">
            <a:solidFill>
              <a:srgbClr val="FFFF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8C8C7FCA-B2F5-447B-A54A-FFB5EAFFEF27}"/>
              </a:ext>
            </a:extLst>
          </p:cNvPr>
          <p:cNvSpPr/>
          <p:nvPr/>
        </p:nvSpPr>
        <p:spPr>
          <a:xfrm>
            <a:off x="7030175" y="5837282"/>
            <a:ext cx="2677125" cy="920593"/>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sz="1000" b="1" dirty="0">
                <a:solidFill>
                  <a:schemeClr val="tx1"/>
                </a:solidFill>
              </a:rPr>
              <a:t>【</a:t>
            </a:r>
            <a:r>
              <a:rPr lang="ja-JP" altLang="en-US" sz="1000" b="1" dirty="0">
                <a:solidFill>
                  <a:schemeClr val="tx1"/>
                </a:solidFill>
              </a:rPr>
              <a:t>土系舗装</a:t>
            </a:r>
            <a:r>
              <a:rPr lang="en-US" altLang="ja-JP" sz="1000" b="1" dirty="0">
                <a:solidFill>
                  <a:schemeClr val="tx1"/>
                </a:solidFill>
              </a:rPr>
              <a:t>】</a:t>
            </a:r>
          </a:p>
          <a:p>
            <a:r>
              <a:rPr lang="ja-JP" altLang="en-US" sz="1100" b="1" u="sng" dirty="0">
                <a:solidFill>
                  <a:schemeClr val="tx1"/>
                </a:solidFill>
              </a:rPr>
              <a:t>シートと固まる土のハイブリッド防草工法</a:t>
            </a:r>
            <a:endParaRPr lang="en-US" altLang="ja-JP" sz="1100" b="1" u="sng" dirty="0">
              <a:solidFill>
                <a:schemeClr val="tx1"/>
              </a:solidFill>
            </a:endParaRPr>
          </a:p>
          <a:p>
            <a:r>
              <a:rPr lang="ja-JP" altLang="en-US" sz="1100" b="1" u="sng" dirty="0">
                <a:solidFill>
                  <a:schemeClr val="tx1"/>
                </a:solidFill>
              </a:rPr>
              <a:t>「かまださんのコロンブスのたまご」</a:t>
            </a:r>
            <a:endParaRPr lang="en-US" altLang="ja-JP" sz="1100" b="1" dirty="0">
              <a:solidFill>
                <a:schemeClr val="tx1"/>
              </a:solidFill>
            </a:endParaRPr>
          </a:p>
          <a:p>
            <a:r>
              <a:rPr lang="ja-JP" altLang="en-US" sz="1000" b="1" dirty="0">
                <a:solidFill>
                  <a:schemeClr val="tx1"/>
                </a:solidFill>
              </a:rPr>
              <a:t>［㈱ワイ･ビー･ケイ工業］</a:t>
            </a:r>
            <a:endParaRPr lang="en-US" altLang="ja-JP" sz="1000" b="1" dirty="0">
              <a:solidFill>
                <a:schemeClr val="tx1"/>
              </a:solidFill>
            </a:endParaRPr>
          </a:p>
        </p:txBody>
      </p:sp>
      <p:sp>
        <p:nvSpPr>
          <p:cNvPr id="77" name="フリーフォーム: 図形 76">
            <a:extLst>
              <a:ext uri="{FF2B5EF4-FFF2-40B4-BE49-F238E27FC236}">
                <a16:creationId xmlns:a16="http://schemas.microsoft.com/office/drawing/2014/main" id="{B467BD5C-7CC7-402A-ABE2-D93139E177B6}"/>
              </a:ext>
            </a:extLst>
          </p:cNvPr>
          <p:cNvSpPr/>
          <p:nvPr/>
        </p:nvSpPr>
        <p:spPr>
          <a:xfrm>
            <a:off x="5019675" y="5867400"/>
            <a:ext cx="1771650" cy="895350"/>
          </a:xfrm>
          <a:custGeom>
            <a:avLst/>
            <a:gdLst>
              <a:gd name="connsiteX0" fmla="*/ 957263 w 1771650"/>
              <a:gd name="connsiteY0" fmla="*/ 76200 h 895350"/>
              <a:gd name="connsiteX1" fmla="*/ 0 w 1771650"/>
              <a:gd name="connsiteY1" fmla="*/ 338138 h 895350"/>
              <a:gd name="connsiteX2" fmla="*/ 0 w 1771650"/>
              <a:gd name="connsiteY2" fmla="*/ 895350 h 895350"/>
              <a:gd name="connsiteX3" fmla="*/ 581025 w 1771650"/>
              <a:gd name="connsiteY3" fmla="*/ 895350 h 895350"/>
              <a:gd name="connsiteX4" fmla="*/ 1771650 w 1771650"/>
              <a:gd name="connsiteY4" fmla="*/ 19050 h 895350"/>
              <a:gd name="connsiteX5" fmla="*/ 1285875 w 1771650"/>
              <a:gd name="connsiteY5" fmla="*/ 0 h 895350"/>
              <a:gd name="connsiteX6" fmla="*/ 1214438 w 1771650"/>
              <a:gd name="connsiteY6" fmla="*/ 9525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895350">
                <a:moveTo>
                  <a:pt x="957263" y="76200"/>
                </a:moveTo>
                <a:lnTo>
                  <a:pt x="0" y="338138"/>
                </a:lnTo>
                <a:lnTo>
                  <a:pt x="0" y="895350"/>
                </a:lnTo>
                <a:lnTo>
                  <a:pt x="581025" y="895350"/>
                </a:lnTo>
                <a:lnTo>
                  <a:pt x="1771650" y="19050"/>
                </a:lnTo>
                <a:lnTo>
                  <a:pt x="1285875" y="0"/>
                </a:lnTo>
                <a:lnTo>
                  <a:pt x="1214438" y="9525"/>
                </a:lnTo>
              </a:path>
            </a:pathLst>
          </a:custGeom>
          <a:noFill/>
          <a:ln w="19050">
            <a:solidFill>
              <a:srgbClr val="FFFF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リーフォーム: 図形 79">
            <a:extLst>
              <a:ext uri="{FF2B5EF4-FFF2-40B4-BE49-F238E27FC236}">
                <a16:creationId xmlns:a16="http://schemas.microsoft.com/office/drawing/2014/main" id="{4AC3CDF0-EA5E-4BD4-A2F4-1C9BE00A1CF0}"/>
              </a:ext>
            </a:extLst>
          </p:cNvPr>
          <p:cNvSpPr/>
          <p:nvPr/>
        </p:nvSpPr>
        <p:spPr>
          <a:xfrm>
            <a:off x="619125" y="6176963"/>
            <a:ext cx="1771650" cy="504825"/>
          </a:xfrm>
          <a:custGeom>
            <a:avLst/>
            <a:gdLst>
              <a:gd name="connsiteX0" fmla="*/ 747713 w 1771650"/>
              <a:gd name="connsiteY0" fmla="*/ 0 h 504825"/>
              <a:gd name="connsiteX1" fmla="*/ 395288 w 1771650"/>
              <a:gd name="connsiteY1" fmla="*/ 66675 h 504825"/>
              <a:gd name="connsiteX2" fmla="*/ 190500 w 1771650"/>
              <a:gd name="connsiteY2" fmla="*/ 23812 h 504825"/>
              <a:gd name="connsiteX3" fmla="*/ 0 w 1771650"/>
              <a:gd name="connsiteY3" fmla="*/ 47625 h 504825"/>
              <a:gd name="connsiteX4" fmla="*/ 1771650 w 1771650"/>
              <a:gd name="connsiteY4" fmla="*/ 504825 h 504825"/>
              <a:gd name="connsiteX5" fmla="*/ 1771650 w 1771650"/>
              <a:gd name="connsiteY5" fmla="*/ 352425 h 504825"/>
              <a:gd name="connsiteX6" fmla="*/ 1209675 w 1771650"/>
              <a:gd name="connsiteY6" fmla="*/ 238125 h 504825"/>
              <a:gd name="connsiteX7" fmla="*/ 1614488 w 1771650"/>
              <a:gd name="connsiteY7" fmla="*/ 123825 h 504825"/>
              <a:gd name="connsiteX8" fmla="*/ 1490663 w 1771650"/>
              <a:gd name="connsiteY8" fmla="*/ 80962 h 504825"/>
              <a:gd name="connsiteX9" fmla="*/ 1362075 w 1771650"/>
              <a:gd name="connsiteY9" fmla="*/ 6667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1650" h="504825">
                <a:moveTo>
                  <a:pt x="747713" y="0"/>
                </a:moveTo>
                <a:lnTo>
                  <a:pt x="395288" y="66675"/>
                </a:lnTo>
                <a:lnTo>
                  <a:pt x="190500" y="23812"/>
                </a:lnTo>
                <a:lnTo>
                  <a:pt x="0" y="47625"/>
                </a:lnTo>
                <a:lnTo>
                  <a:pt x="1771650" y="504825"/>
                </a:lnTo>
                <a:lnTo>
                  <a:pt x="1771650" y="352425"/>
                </a:lnTo>
                <a:lnTo>
                  <a:pt x="1209675" y="238125"/>
                </a:lnTo>
                <a:lnTo>
                  <a:pt x="1614488" y="123825"/>
                </a:lnTo>
                <a:lnTo>
                  <a:pt x="1490663" y="80962"/>
                </a:lnTo>
                <a:lnTo>
                  <a:pt x="1362075" y="66675"/>
                </a:lnTo>
              </a:path>
            </a:pathLst>
          </a:custGeom>
          <a:noFill/>
          <a:ln w="19050">
            <a:solidFill>
              <a:srgbClr val="FFFF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1652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310890B-C4DC-41E6-BE59-AFA2DF140D16}"/>
              </a:ext>
            </a:extLst>
          </p:cNvPr>
          <p:cNvSpPr/>
          <p:nvPr/>
        </p:nvSpPr>
        <p:spPr>
          <a:xfrm>
            <a:off x="697650" y="3922148"/>
            <a:ext cx="395080" cy="247430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600" b="1" dirty="0">
                <a:solidFill>
                  <a:schemeClr val="tx1"/>
                </a:solidFill>
              </a:rPr>
              <a:t>土系舗装</a:t>
            </a:r>
          </a:p>
        </p:txBody>
      </p:sp>
      <p:sp>
        <p:nvSpPr>
          <p:cNvPr id="5" name="正方形/長方形 4">
            <a:extLst>
              <a:ext uri="{FF2B5EF4-FFF2-40B4-BE49-F238E27FC236}">
                <a16:creationId xmlns:a16="http://schemas.microsoft.com/office/drawing/2014/main" id="{0530650E-30F5-43EC-912D-169270880EEC}"/>
              </a:ext>
            </a:extLst>
          </p:cNvPr>
          <p:cNvSpPr/>
          <p:nvPr/>
        </p:nvSpPr>
        <p:spPr>
          <a:xfrm>
            <a:off x="697650" y="743455"/>
            <a:ext cx="395080" cy="2474307"/>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600" b="1" dirty="0">
                <a:solidFill>
                  <a:schemeClr val="tx1"/>
                </a:solidFill>
              </a:rPr>
              <a:t>シート系</a:t>
            </a:r>
          </a:p>
        </p:txBody>
      </p:sp>
      <p:sp>
        <p:nvSpPr>
          <p:cNvPr id="6" name="正方形/長方形 5">
            <a:extLst>
              <a:ext uri="{FF2B5EF4-FFF2-40B4-BE49-F238E27FC236}">
                <a16:creationId xmlns:a16="http://schemas.microsoft.com/office/drawing/2014/main" id="{737924D9-22B7-44DA-8AD6-28505DC6C92B}"/>
              </a:ext>
            </a:extLst>
          </p:cNvPr>
          <p:cNvSpPr/>
          <p:nvPr/>
        </p:nvSpPr>
        <p:spPr>
          <a:xfrm>
            <a:off x="1204465" y="754744"/>
            <a:ext cx="3182328" cy="2474306"/>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400" dirty="0">
                <a:solidFill>
                  <a:schemeClr val="tx1"/>
                </a:solidFill>
              </a:rPr>
              <a:t>●防草</a:t>
            </a:r>
            <a:r>
              <a:rPr lang="ja-JP" altLang="en-US" sz="1400" dirty="0">
                <a:solidFill>
                  <a:schemeClr val="tx1"/>
                </a:solidFill>
                <a:latin typeface="+mn-ea"/>
              </a:rPr>
              <a:t>シート </a:t>
            </a:r>
            <a:r>
              <a:rPr lang="en-US" altLang="ja-JP" sz="1400" dirty="0">
                <a:solidFill>
                  <a:schemeClr val="tx1"/>
                </a:solidFill>
                <a:latin typeface="+mn-ea"/>
              </a:rPr>
              <a:t>350G</a:t>
            </a:r>
          </a:p>
          <a:p>
            <a:r>
              <a:rPr lang="ja-JP" altLang="en-US" sz="1400" dirty="0">
                <a:solidFill>
                  <a:schemeClr val="tx1"/>
                </a:solidFill>
                <a:latin typeface="+mn-ea"/>
              </a:rPr>
              <a:t>　</a:t>
            </a:r>
            <a:r>
              <a:rPr lang="ja-JP" altLang="en-US" sz="1400" dirty="0">
                <a:solidFill>
                  <a:schemeClr val="tx1"/>
                </a:solidFill>
              </a:rPr>
              <a:t>（</a:t>
            </a:r>
            <a:r>
              <a:rPr lang="en-US" altLang="ja-JP" sz="1400" dirty="0">
                <a:solidFill>
                  <a:schemeClr val="tx1"/>
                </a:solidFill>
              </a:rPr>
              <a:t>QS-190013-A</a:t>
            </a:r>
            <a:r>
              <a:rPr lang="ja-JP" altLang="en-US" sz="1400" dirty="0">
                <a:solidFill>
                  <a:schemeClr val="tx1"/>
                </a:solidFill>
              </a:rPr>
              <a:t>）</a:t>
            </a:r>
            <a:endParaRPr lang="en-US" altLang="ja-JP" sz="1400" dirty="0">
              <a:solidFill>
                <a:schemeClr val="tx1"/>
              </a:solidFill>
            </a:endParaRPr>
          </a:p>
          <a:p>
            <a:r>
              <a:rPr lang="ja-JP" altLang="en-US" sz="1400" dirty="0">
                <a:solidFill>
                  <a:schemeClr val="tx1"/>
                </a:solidFill>
                <a:latin typeface="+mn-ea"/>
              </a:rPr>
              <a:t>　　</a:t>
            </a:r>
            <a:r>
              <a:rPr lang="en-US" altLang="ja-JP" sz="1400" dirty="0">
                <a:solidFill>
                  <a:schemeClr val="tx1"/>
                </a:solidFill>
                <a:latin typeface="+mn-ea"/>
              </a:rPr>
              <a:t>【</a:t>
            </a:r>
            <a:r>
              <a:rPr lang="ja-JP" altLang="en-US" sz="1400" dirty="0">
                <a:solidFill>
                  <a:schemeClr val="tx1"/>
                </a:solidFill>
              </a:rPr>
              <a:t>㈱グリーンフィールド</a:t>
            </a:r>
            <a:r>
              <a:rPr lang="en-US" altLang="ja-JP" sz="1400" dirty="0">
                <a:solidFill>
                  <a:schemeClr val="tx1"/>
                </a:solidFill>
              </a:rPr>
              <a:t>】</a:t>
            </a:r>
          </a:p>
          <a:p>
            <a:r>
              <a:rPr lang="ja-JP" altLang="en-US" sz="1400" dirty="0">
                <a:solidFill>
                  <a:schemeClr val="tx1"/>
                </a:solidFill>
              </a:rPr>
              <a:t>●防草緑化一体化シート</a:t>
            </a:r>
            <a:endParaRPr lang="en-US" altLang="ja-JP" sz="1400" dirty="0">
              <a:solidFill>
                <a:schemeClr val="tx1"/>
              </a:solidFill>
            </a:endParaRPr>
          </a:p>
          <a:p>
            <a:r>
              <a:rPr lang="ja-JP" altLang="en-US" sz="1400" dirty="0">
                <a:solidFill>
                  <a:schemeClr val="tx1"/>
                </a:solidFill>
              </a:rPr>
              <a:t>　（ </a:t>
            </a:r>
            <a:r>
              <a:rPr lang="en-US" altLang="ja-JP" sz="1400" dirty="0">
                <a:solidFill>
                  <a:schemeClr val="tx1"/>
                </a:solidFill>
              </a:rPr>
              <a:t>HR-180001-A</a:t>
            </a:r>
            <a:r>
              <a:rPr lang="ja-JP" altLang="en-US" sz="1400" dirty="0">
                <a:solidFill>
                  <a:schemeClr val="tx1"/>
                </a:solidFill>
              </a:rPr>
              <a:t>）</a:t>
            </a:r>
            <a:endParaRPr lang="en-US" altLang="ja-JP" sz="1400" dirty="0">
              <a:solidFill>
                <a:schemeClr val="tx1"/>
              </a:solidFill>
            </a:endParaRPr>
          </a:p>
          <a:p>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㈱皆建</a:t>
            </a:r>
            <a:r>
              <a:rPr lang="en-US" altLang="ja-JP" sz="1400" dirty="0">
                <a:solidFill>
                  <a:schemeClr val="tx1"/>
                </a:solidFill>
              </a:rPr>
              <a:t>】</a:t>
            </a:r>
          </a:p>
          <a:p>
            <a:r>
              <a:rPr lang="ja-JP" altLang="en-US" sz="1400" dirty="0">
                <a:solidFill>
                  <a:schemeClr val="tx1"/>
                </a:solidFill>
              </a:rPr>
              <a:t>●アスファルト系防草シート</a:t>
            </a:r>
            <a:endParaRPr lang="en-US" altLang="ja-JP" sz="1400" dirty="0">
              <a:solidFill>
                <a:schemeClr val="tx1"/>
              </a:solidFill>
            </a:endParaRPr>
          </a:p>
          <a:p>
            <a:r>
              <a:rPr lang="ja-JP" altLang="en-US" sz="1400" dirty="0">
                <a:solidFill>
                  <a:schemeClr val="tx1"/>
                </a:solidFill>
              </a:rPr>
              <a:t>　「ハヤサン」</a:t>
            </a:r>
            <a:endParaRPr lang="en-US" altLang="ja-JP" sz="1400" dirty="0">
              <a:solidFill>
                <a:schemeClr val="tx1"/>
              </a:solidFill>
            </a:endParaRPr>
          </a:p>
          <a:p>
            <a:r>
              <a:rPr lang="ja-JP" altLang="en-US" sz="1400" dirty="0">
                <a:solidFill>
                  <a:schemeClr val="tx1"/>
                </a:solidFill>
              </a:rPr>
              <a:t>　（</a:t>
            </a:r>
            <a:r>
              <a:rPr lang="en-US" altLang="ja-JP" sz="1400" dirty="0">
                <a:solidFill>
                  <a:schemeClr val="tx1"/>
                </a:solidFill>
              </a:rPr>
              <a:t>SK-190002-A</a:t>
            </a:r>
            <a:r>
              <a:rPr lang="ja-JP" altLang="en-US" sz="1400" dirty="0">
                <a:solidFill>
                  <a:schemeClr val="tx1"/>
                </a:solidFill>
              </a:rPr>
              <a:t>）</a:t>
            </a:r>
            <a:endParaRPr lang="en-US" altLang="ja-JP" sz="1400" dirty="0">
              <a:solidFill>
                <a:schemeClr val="tx1"/>
              </a:solidFill>
            </a:endParaRPr>
          </a:p>
          <a:p>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七王工業㈱</a:t>
            </a:r>
            <a:r>
              <a:rPr lang="en-US" altLang="ja-JP" sz="1400" dirty="0">
                <a:solidFill>
                  <a:schemeClr val="tx1"/>
                </a:solidFill>
              </a:rPr>
              <a:t>】</a:t>
            </a:r>
          </a:p>
        </p:txBody>
      </p:sp>
      <p:sp>
        <p:nvSpPr>
          <p:cNvPr id="8" name="正方形/長方形 7">
            <a:extLst>
              <a:ext uri="{FF2B5EF4-FFF2-40B4-BE49-F238E27FC236}">
                <a16:creationId xmlns:a16="http://schemas.microsoft.com/office/drawing/2014/main" id="{21679817-4725-4DC8-B96B-49CA4E3836E9}"/>
              </a:ext>
            </a:extLst>
          </p:cNvPr>
          <p:cNvSpPr/>
          <p:nvPr/>
        </p:nvSpPr>
        <p:spPr>
          <a:xfrm>
            <a:off x="1204465" y="3922147"/>
            <a:ext cx="3182328" cy="247430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400" dirty="0">
                <a:solidFill>
                  <a:schemeClr val="tx1"/>
                </a:solidFill>
              </a:rPr>
              <a:t>●クリンカアッシュを固める</a:t>
            </a:r>
            <a:r>
              <a:rPr lang="ja-JP" altLang="en-US" sz="1400" dirty="0">
                <a:solidFill>
                  <a:schemeClr val="tx1"/>
                </a:solidFill>
                <a:latin typeface="+mn-ea"/>
              </a:rPr>
              <a:t>防草工法</a:t>
            </a:r>
            <a:endParaRPr lang="en-US" altLang="ja-JP" sz="1400" dirty="0">
              <a:solidFill>
                <a:schemeClr val="tx1"/>
              </a:solidFill>
              <a:latin typeface="+mn-ea"/>
            </a:endParaRPr>
          </a:p>
          <a:p>
            <a:r>
              <a:rPr lang="ja-JP" altLang="en-US" sz="1400" dirty="0">
                <a:solidFill>
                  <a:schemeClr val="tx1"/>
                </a:solidFill>
              </a:rPr>
              <a:t>　［商品名：ライトガンコマサ］</a:t>
            </a:r>
            <a:endParaRPr lang="en-US" altLang="ja-JP" sz="1400" dirty="0">
              <a:solidFill>
                <a:schemeClr val="tx1"/>
              </a:solidFill>
              <a:latin typeface="+mn-ea"/>
            </a:endParaRPr>
          </a:p>
          <a:p>
            <a:r>
              <a:rPr lang="ja-JP" altLang="en-US" sz="1400" dirty="0">
                <a:solidFill>
                  <a:schemeClr val="tx1"/>
                </a:solidFill>
                <a:latin typeface="+mn-ea"/>
              </a:rPr>
              <a:t>　</a:t>
            </a:r>
            <a:r>
              <a:rPr lang="ja-JP" altLang="en-US" sz="1400" dirty="0">
                <a:solidFill>
                  <a:schemeClr val="tx1"/>
                </a:solidFill>
              </a:rPr>
              <a:t>（</a:t>
            </a:r>
            <a:r>
              <a:rPr lang="en-US" altLang="ja-JP" sz="1400" dirty="0">
                <a:solidFill>
                  <a:schemeClr val="tx1"/>
                </a:solidFill>
              </a:rPr>
              <a:t> SK-180018-A </a:t>
            </a:r>
            <a:r>
              <a:rPr lang="ja-JP" altLang="en-US" sz="1400" dirty="0">
                <a:solidFill>
                  <a:schemeClr val="tx1"/>
                </a:solidFill>
              </a:rPr>
              <a:t>）</a:t>
            </a:r>
            <a:endParaRPr lang="en-US" altLang="ja-JP" sz="1400" dirty="0">
              <a:solidFill>
                <a:schemeClr val="tx1"/>
              </a:solidFill>
            </a:endParaRPr>
          </a:p>
          <a:p>
            <a:r>
              <a:rPr lang="ja-JP" altLang="en-US" sz="1400" dirty="0">
                <a:solidFill>
                  <a:schemeClr val="tx1"/>
                </a:solidFill>
              </a:rPr>
              <a:t>　</a:t>
            </a:r>
            <a:r>
              <a:rPr lang="ja-JP" altLang="en-US" sz="1400" dirty="0">
                <a:solidFill>
                  <a:schemeClr val="tx1"/>
                </a:solidFill>
                <a:latin typeface="+mn-ea"/>
              </a:rPr>
              <a:t>　　</a:t>
            </a:r>
            <a:r>
              <a:rPr lang="en-US" altLang="ja-JP" sz="1400" dirty="0">
                <a:solidFill>
                  <a:schemeClr val="tx1"/>
                </a:solidFill>
                <a:latin typeface="+mn-ea"/>
              </a:rPr>
              <a:t>【</a:t>
            </a:r>
            <a:r>
              <a:rPr lang="ja-JP" altLang="en-US" sz="1400" dirty="0">
                <a:solidFill>
                  <a:schemeClr val="tx1"/>
                </a:solidFill>
              </a:rPr>
              <a:t>㈱ワイ･ビー･ケイ工業</a:t>
            </a:r>
            <a:r>
              <a:rPr lang="en-US" altLang="ja-JP" sz="1400" dirty="0">
                <a:solidFill>
                  <a:schemeClr val="tx1"/>
                </a:solidFill>
              </a:rPr>
              <a:t>】</a:t>
            </a:r>
          </a:p>
          <a:p>
            <a:r>
              <a:rPr lang="ja-JP" altLang="en-US" sz="1400" dirty="0">
                <a:solidFill>
                  <a:schemeClr val="tx1"/>
                </a:solidFill>
              </a:rPr>
              <a:t>●シートと固まる土の</a:t>
            </a:r>
            <a:endParaRPr lang="en-US" altLang="ja-JP" sz="1400" dirty="0">
              <a:solidFill>
                <a:schemeClr val="tx1"/>
              </a:solidFill>
            </a:endParaRPr>
          </a:p>
          <a:p>
            <a:r>
              <a:rPr lang="ja-JP" altLang="en-US" sz="1400" dirty="0">
                <a:solidFill>
                  <a:schemeClr val="tx1"/>
                </a:solidFill>
              </a:rPr>
              <a:t>　　　　　　　　　　　　ハイブリッド防草工法</a:t>
            </a:r>
            <a:endParaRPr lang="en-US" altLang="ja-JP" sz="1400" dirty="0">
              <a:solidFill>
                <a:schemeClr val="tx1"/>
              </a:solidFill>
            </a:endParaRPr>
          </a:p>
          <a:p>
            <a:r>
              <a:rPr lang="ja-JP" altLang="en-US" sz="1400" dirty="0">
                <a:solidFill>
                  <a:schemeClr val="tx1"/>
                </a:solidFill>
              </a:rPr>
              <a:t>　「かまださんのコロンブスのたまご」</a:t>
            </a:r>
            <a:endParaRPr lang="en-US" altLang="ja-JP" sz="1400" dirty="0">
              <a:solidFill>
                <a:schemeClr val="tx1"/>
              </a:solidFill>
            </a:endParaRPr>
          </a:p>
          <a:p>
            <a:r>
              <a:rPr lang="ja-JP" altLang="en-US" sz="1400" dirty="0">
                <a:solidFill>
                  <a:schemeClr val="tx1"/>
                </a:solidFill>
                <a:latin typeface="+mn-ea"/>
              </a:rPr>
              <a:t>　</a:t>
            </a:r>
            <a:r>
              <a:rPr lang="ja-JP" altLang="en-US" sz="1400" dirty="0">
                <a:solidFill>
                  <a:schemeClr val="tx1"/>
                </a:solidFill>
              </a:rPr>
              <a:t>（</a:t>
            </a:r>
            <a:r>
              <a:rPr lang="en-US" altLang="ja-JP" sz="1400" dirty="0">
                <a:solidFill>
                  <a:schemeClr val="tx1"/>
                </a:solidFill>
              </a:rPr>
              <a:t> QS-200007-A </a:t>
            </a:r>
            <a:r>
              <a:rPr lang="ja-JP" altLang="en-US" sz="1400" dirty="0">
                <a:solidFill>
                  <a:schemeClr val="tx1"/>
                </a:solidFill>
              </a:rPr>
              <a:t>）</a:t>
            </a:r>
            <a:endParaRPr lang="en-US" altLang="ja-JP" sz="1400" dirty="0">
              <a:solidFill>
                <a:schemeClr val="tx1"/>
              </a:solidFill>
            </a:endParaRPr>
          </a:p>
          <a:p>
            <a:r>
              <a:rPr lang="ja-JP" altLang="en-US" sz="1400" dirty="0">
                <a:solidFill>
                  <a:schemeClr val="tx1"/>
                </a:solidFill>
              </a:rPr>
              <a:t>　</a:t>
            </a:r>
            <a:r>
              <a:rPr lang="ja-JP" altLang="en-US" sz="1400" dirty="0">
                <a:solidFill>
                  <a:schemeClr val="tx1"/>
                </a:solidFill>
                <a:latin typeface="+mn-ea"/>
              </a:rPr>
              <a:t>　　</a:t>
            </a:r>
            <a:r>
              <a:rPr lang="en-US" altLang="ja-JP" sz="1400" dirty="0">
                <a:solidFill>
                  <a:schemeClr val="tx1"/>
                </a:solidFill>
                <a:latin typeface="+mn-ea"/>
              </a:rPr>
              <a:t>【</a:t>
            </a:r>
            <a:r>
              <a:rPr lang="ja-JP" altLang="en-US" sz="1400" dirty="0">
                <a:solidFill>
                  <a:schemeClr val="tx1"/>
                </a:solidFill>
              </a:rPr>
              <a:t>㈱ワイ･ビー･ケイ工業</a:t>
            </a:r>
            <a:r>
              <a:rPr lang="en-US" altLang="ja-JP" sz="1400" dirty="0">
                <a:solidFill>
                  <a:schemeClr val="tx1"/>
                </a:solidFill>
              </a:rPr>
              <a:t>】</a:t>
            </a:r>
          </a:p>
        </p:txBody>
      </p:sp>
      <p:pic>
        <p:nvPicPr>
          <p:cNvPr id="20" name="図 19">
            <a:extLst>
              <a:ext uri="{FF2B5EF4-FFF2-40B4-BE49-F238E27FC236}">
                <a16:creationId xmlns:a16="http://schemas.microsoft.com/office/drawing/2014/main" id="{E5C93187-4951-4361-869F-54F98D8D75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29" t="7787" r="247" b="27091"/>
          <a:stretch/>
        </p:blipFill>
        <p:spPr>
          <a:xfrm>
            <a:off x="4561247" y="1374670"/>
            <a:ext cx="2195576" cy="1368530"/>
          </a:xfrm>
          <a:prstGeom prst="rect">
            <a:avLst/>
          </a:prstGeom>
        </p:spPr>
      </p:pic>
      <p:pic>
        <p:nvPicPr>
          <p:cNvPr id="23" name="図 22">
            <a:extLst>
              <a:ext uri="{FF2B5EF4-FFF2-40B4-BE49-F238E27FC236}">
                <a16:creationId xmlns:a16="http://schemas.microsoft.com/office/drawing/2014/main" id="{A1112A1E-5003-4C4D-BDAC-3DEBFF1559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48" r="27222" b="29144"/>
          <a:stretch/>
        </p:blipFill>
        <p:spPr>
          <a:xfrm>
            <a:off x="4556646" y="3429000"/>
            <a:ext cx="2169621" cy="1368530"/>
          </a:xfrm>
          <a:prstGeom prst="rect">
            <a:avLst/>
          </a:prstGeom>
        </p:spPr>
      </p:pic>
      <p:sp>
        <p:nvSpPr>
          <p:cNvPr id="2" name="フローチャート: 端子 1">
            <a:extLst>
              <a:ext uri="{FF2B5EF4-FFF2-40B4-BE49-F238E27FC236}">
                <a16:creationId xmlns:a16="http://schemas.microsoft.com/office/drawing/2014/main" id="{36F8867A-0199-4DF6-88C9-B428816C45F8}"/>
              </a:ext>
            </a:extLst>
          </p:cNvPr>
          <p:cNvSpPr/>
          <p:nvPr/>
        </p:nvSpPr>
        <p:spPr>
          <a:xfrm>
            <a:off x="4561247" y="753131"/>
            <a:ext cx="1072445" cy="35338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施工直後</a:t>
            </a:r>
          </a:p>
        </p:txBody>
      </p:sp>
      <p:sp>
        <p:nvSpPr>
          <p:cNvPr id="7" name="フローチャート: 端子 6">
            <a:extLst>
              <a:ext uri="{FF2B5EF4-FFF2-40B4-BE49-F238E27FC236}">
                <a16:creationId xmlns:a16="http://schemas.microsoft.com/office/drawing/2014/main" id="{D180E58C-1E68-40C7-B5B6-174C932685E4}"/>
              </a:ext>
            </a:extLst>
          </p:cNvPr>
          <p:cNvSpPr/>
          <p:nvPr/>
        </p:nvSpPr>
        <p:spPr>
          <a:xfrm>
            <a:off x="7231631" y="753131"/>
            <a:ext cx="1072445" cy="353381"/>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0000"/>
                </a:solidFill>
                <a:latin typeface="HG丸ｺﾞｼｯｸM-PRO" panose="020F0600000000000000" pitchFamily="50" charset="-128"/>
                <a:ea typeface="HG丸ｺﾞｼｯｸM-PRO" panose="020F0600000000000000" pitchFamily="50" charset="-128"/>
              </a:rPr>
              <a:t>約</a:t>
            </a:r>
            <a:r>
              <a:rPr kumimoji="1" lang="en-US" altLang="ja-JP" sz="1400" b="1" dirty="0">
                <a:solidFill>
                  <a:srgbClr val="FF0000"/>
                </a:solidFill>
                <a:latin typeface="HG丸ｺﾞｼｯｸM-PRO" panose="020F0600000000000000" pitchFamily="50" charset="-128"/>
                <a:ea typeface="HG丸ｺﾞｼｯｸM-PRO" panose="020F0600000000000000" pitchFamily="50" charset="-128"/>
              </a:rPr>
              <a:t>1</a:t>
            </a:r>
            <a:r>
              <a:rPr kumimoji="1" lang="ja-JP" altLang="en-US" sz="1400" b="1" dirty="0">
                <a:solidFill>
                  <a:srgbClr val="FF0000"/>
                </a:solidFill>
                <a:latin typeface="HG丸ｺﾞｼｯｸM-PRO" panose="020F0600000000000000" pitchFamily="50" charset="-128"/>
                <a:ea typeface="HG丸ｺﾞｼｯｸM-PRO" panose="020F0600000000000000" pitchFamily="50" charset="-128"/>
              </a:rPr>
              <a:t>年後</a:t>
            </a:r>
          </a:p>
        </p:txBody>
      </p:sp>
      <p:sp>
        <p:nvSpPr>
          <p:cNvPr id="13" name="矢印: 右 12">
            <a:extLst>
              <a:ext uri="{FF2B5EF4-FFF2-40B4-BE49-F238E27FC236}">
                <a16:creationId xmlns:a16="http://schemas.microsoft.com/office/drawing/2014/main" id="{ED127EE5-79B5-4517-AF09-CBEC6D8BA942}"/>
              </a:ext>
            </a:extLst>
          </p:cNvPr>
          <p:cNvSpPr/>
          <p:nvPr/>
        </p:nvSpPr>
        <p:spPr>
          <a:xfrm>
            <a:off x="6799909" y="1835667"/>
            <a:ext cx="242983" cy="28988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右 29">
            <a:extLst>
              <a:ext uri="{FF2B5EF4-FFF2-40B4-BE49-F238E27FC236}">
                <a16:creationId xmlns:a16="http://schemas.microsoft.com/office/drawing/2014/main" id="{431FAAAD-8805-45B9-AA02-3792D24BF0DE}"/>
              </a:ext>
            </a:extLst>
          </p:cNvPr>
          <p:cNvSpPr/>
          <p:nvPr/>
        </p:nvSpPr>
        <p:spPr>
          <a:xfrm>
            <a:off x="6799909" y="4067936"/>
            <a:ext cx="242984" cy="28988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descr="道路, 屋外, ストリート, 空 が含まれている画像&#10;&#10;自動的に生成された説明">
            <a:extLst>
              <a:ext uri="{FF2B5EF4-FFF2-40B4-BE49-F238E27FC236}">
                <a16:creationId xmlns:a16="http://schemas.microsoft.com/office/drawing/2014/main" id="{F55C4F25-8D3E-4C41-87A0-6E2DBEFB18F1}"/>
              </a:ext>
            </a:extLst>
          </p:cNvPr>
          <p:cNvPicPr preferRelativeResize="0">
            <a:picLocks noChangeAspect="1"/>
          </p:cNvPicPr>
          <p:nvPr/>
        </p:nvPicPr>
        <p:blipFill rotWithShape="1">
          <a:blip r:embed="rId4" cstate="print">
            <a:extLst>
              <a:ext uri="{28A0092B-C50C-407E-A947-70E740481C1C}">
                <a14:useLocalDpi xmlns:a14="http://schemas.microsoft.com/office/drawing/2010/main" val="0"/>
              </a:ext>
            </a:extLst>
          </a:blip>
          <a:srcRect l="2947" t="21413" r="38443" b="34718"/>
          <a:stretch/>
        </p:blipFill>
        <p:spPr>
          <a:xfrm>
            <a:off x="7100899" y="1363380"/>
            <a:ext cx="2485080" cy="1368529"/>
          </a:xfrm>
          <a:prstGeom prst="rect">
            <a:avLst/>
          </a:prstGeom>
        </p:spPr>
      </p:pic>
      <p:pic>
        <p:nvPicPr>
          <p:cNvPr id="12" name="図 11" descr="屋外, 草, 建物, 座る が含まれている画像&#10;&#10;自動的に生成された説明">
            <a:extLst>
              <a:ext uri="{FF2B5EF4-FFF2-40B4-BE49-F238E27FC236}">
                <a16:creationId xmlns:a16="http://schemas.microsoft.com/office/drawing/2014/main" id="{B4BAAAA6-345F-49A9-ACAD-85EAB38380F8}"/>
              </a:ext>
            </a:extLst>
          </p:cNvPr>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b="20086"/>
          <a:stretch/>
        </p:blipFill>
        <p:spPr>
          <a:xfrm>
            <a:off x="7083801" y="3429001"/>
            <a:ext cx="2502178" cy="1368529"/>
          </a:xfrm>
          <a:prstGeom prst="rect">
            <a:avLst/>
          </a:prstGeom>
        </p:spPr>
      </p:pic>
      <p:pic>
        <p:nvPicPr>
          <p:cNvPr id="17" name="図 16" descr="屋外, 道路, 草, 建物 が含まれている画像&#10;&#10;自動的に生成された説明">
            <a:extLst>
              <a:ext uri="{FF2B5EF4-FFF2-40B4-BE49-F238E27FC236}">
                <a16:creationId xmlns:a16="http://schemas.microsoft.com/office/drawing/2014/main" id="{C79A56BC-D57F-4E83-9F42-BBE3245235B9}"/>
              </a:ext>
            </a:extLst>
          </p:cNvPr>
          <p:cNvPicPr preferRelativeResize="0">
            <a:picLocks noChangeAspect="1"/>
          </p:cNvPicPr>
          <p:nvPr/>
        </p:nvPicPr>
        <p:blipFill rotWithShape="1">
          <a:blip r:embed="rId6" cstate="print">
            <a:extLst>
              <a:ext uri="{28A0092B-C50C-407E-A947-70E740481C1C}">
                <a14:useLocalDpi xmlns:a14="http://schemas.microsoft.com/office/drawing/2010/main" val="0"/>
              </a:ext>
            </a:extLst>
          </a:blip>
          <a:srcRect l="14210" t="18827" r="8599" b="26081"/>
          <a:stretch/>
        </p:blipFill>
        <p:spPr>
          <a:xfrm>
            <a:off x="7100900" y="4964689"/>
            <a:ext cx="2485080" cy="1426112"/>
          </a:xfrm>
          <a:prstGeom prst="rect">
            <a:avLst/>
          </a:prstGeom>
        </p:spPr>
      </p:pic>
      <p:pic>
        <p:nvPicPr>
          <p:cNvPr id="19" name="図 18" descr="屋外, フェンス, 建物, 跡 が含まれている画像&#10;&#10;自動的に生成された説明">
            <a:extLst>
              <a:ext uri="{FF2B5EF4-FFF2-40B4-BE49-F238E27FC236}">
                <a16:creationId xmlns:a16="http://schemas.microsoft.com/office/drawing/2014/main" id="{DB6FB6BE-54FC-42E3-8E92-921175EE11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118" t="17241" r="449" b="7565"/>
          <a:stretch/>
        </p:blipFill>
        <p:spPr>
          <a:xfrm>
            <a:off x="4565538" y="4964689"/>
            <a:ext cx="2160729" cy="1431763"/>
          </a:xfrm>
          <a:prstGeom prst="rect">
            <a:avLst/>
          </a:prstGeom>
        </p:spPr>
      </p:pic>
      <p:sp>
        <p:nvSpPr>
          <p:cNvPr id="33" name="矢印: 右 32">
            <a:extLst>
              <a:ext uri="{FF2B5EF4-FFF2-40B4-BE49-F238E27FC236}">
                <a16:creationId xmlns:a16="http://schemas.microsoft.com/office/drawing/2014/main" id="{11DB4890-92C7-4ADF-8724-F1E1F148C659}"/>
              </a:ext>
            </a:extLst>
          </p:cNvPr>
          <p:cNvSpPr/>
          <p:nvPr/>
        </p:nvSpPr>
        <p:spPr>
          <a:xfrm>
            <a:off x="6799909" y="5532804"/>
            <a:ext cx="242984" cy="28988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スライド番号プレースホルダ 1">
            <a:extLst>
              <a:ext uri="{FF2B5EF4-FFF2-40B4-BE49-F238E27FC236}">
                <a16:creationId xmlns:a16="http://schemas.microsoft.com/office/drawing/2014/main" id="{8942CD98-E897-4671-ADF2-60E03643605B}"/>
              </a:ext>
            </a:extLst>
          </p:cNvPr>
          <p:cNvSpPr>
            <a:spLocks noGrp="1"/>
          </p:cNvSpPr>
          <p:nvPr>
            <p:ph type="sldNum" sz="quarter" idx="12"/>
          </p:nvPr>
        </p:nvSpPr>
        <p:spPr>
          <a:xfrm>
            <a:off x="7594600" y="6422443"/>
            <a:ext cx="2311400" cy="370310"/>
          </a:xfrm>
        </p:spPr>
        <p:txBody>
          <a:bodyPr/>
          <a:lstStyle/>
          <a:p>
            <a:pPr algn="r">
              <a:defRPr/>
            </a:pPr>
            <a:fld id="{914E7B8A-6829-4888-B15C-BE2FC134F5A2}" type="slidenum">
              <a:rPr lang="en-US" altLang="ja-JP" sz="1600" smtClean="0">
                <a:latin typeface="HG丸ｺﾞｼｯｸM-PRO" panose="020F0600000000000000" pitchFamily="50" charset="-128"/>
                <a:ea typeface="HG丸ｺﾞｼｯｸM-PRO" panose="020F0600000000000000" pitchFamily="50" charset="-128"/>
              </a:rPr>
              <a:pPr algn="r">
                <a:defRPr/>
              </a:pPr>
              <a:t>20</a:t>
            </a:fld>
            <a:endParaRPr lang="en-US" altLang="ja-JP"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519088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8D4BF3A-7FBD-47B0-A460-0C5591A2B456}"/>
              </a:ext>
            </a:extLst>
          </p:cNvPr>
          <p:cNvSpPr/>
          <p:nvPr/>
        </p:nvSpPr>
        <p:spPr>
          <a:xfrm>
            <a:off x="697650" y="693233"/>
            <a:ext cx="395080" cy="212209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600" b="1" dirty="0">
                <a:solidFill>
                  <a:schemeClr val="tx1"/>
                </a:solidFill>
              </a:rPr>
              <a:t>目地系</a:t>
            </a:r>
          </a:p>
        </p:txBody>
      </p:sp>
      <p:sp>
        <p:nvSpPr>
          <p:cNvPr id="9" name="正方形/長方形 8">
            <a:extLst>
              <a:ext uri="{FF2B5EF4-FFF2-40B4-BE49-F238E27FC236}">
                <a16:creationId xmlns:a16="http://schemas.microsoft.com/office/drawing/2014/main" id="{6EC6E368-FF53-4D82-BC7F-AF6E2312AC13}"/>
              </a:ext>
            </a:extLst>
          </p:cNvPr>
          <p:cNvSpPr/>
          <p:nvPr/>
        </p:nvSpPr>
        <p:spPr>
          <a:xfrm>
            <a:off x="1204464" y="693235"/>
            <a:ext cx="3188753" cy="21221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400" dirty="0">
                <a:solidFill>
                  <a:schemeClr val="tx1"/>
                </a:solidFill>
              </a:rPr>
              <a:t>●</a:t>
            </a:r>
            <a:r>
              <a:rPr lang="ja-JP" altLang="en-US" sz="1400" dirty="0">
                <a:solidFill>
                  <a:schemeClr val="tx1"/>
                </a:solidFill>
                <a:latin typeface="+mn-ea"/>
              </a:rPr>
              <a:t>ボーソーシール</a:t>
            </a:r>
            <a:r>
              <a:rPr lang="en-US" altLang="ja-JP" sz="1400" dirty="0">
                <a:solidFill>
                  <a:schemeClr val="tx1"/>
                </a:solidFill>
                <a:latin typeface="+mn-ea"/>
              </a:rPr>
              <a:t>PLUS</a:t>
            </a:r>
          </a:p>
          <a:p>
            <a:r>
              <a:rPr lang="ja-JP" altLang="en-US" sz="1400" dirty="0">
                <a:solidFill>
                  <a:schemeClr val="tx1"/>
                </a:solidFill>
                <a:latin typeface="+mn-ea"/>
              </a:rPr>
              <a:t>　</a:t>
            </a:r>
            <a:r>
              <a:rPr lang="ja-JP" altLang="en-US" sz="1400" dirty="0">
                <a:solidFill>
                  <a:schemeClr val="tx1"/>
                </a:solidFill>
              </a:rPr>
              <a:t>（</a:t>
            </a:r>
            <a:r>
              <a:rPr lang="en-US" altLang="ja-JP" sz="1400" dirty="0">
                <a:solidFill>
                  <a:schemeClr val="tx1"/>
                </a:solidFill>
              </a:rPr>
              <a:t>KT-170052-A</a:t>
            </a:r>
            <a:r>
              <a:rPr lang="ja-JP" altLang="en-US" sz="1400" dirty="0">
                <a:solidFill>
                  <a:schemeClr val="tx1"/>
                </a:solidFill>
              </a:rPr>
              <a:t>）</a:t>
            </a:r>
            <a:endParaRPr lang="en-US" altLang="ja-JP" sz="1400" dirty="0">
              <a:solidFill>
                <a:schemeClr val="tx1"/>
              </a:solidFill>
            </a:endParaRPr>
          </a:p>
          <a:p>
            <a:r>
              <a:rPr lang="ja-JP" altLang="en-US" sz="1400" dirty="0">
                <a:solidFill>
                  <a:schemeClr val="tx1"/>
                </a:solidFill>
                <a:latin typeface="+mn-ea"/>
              </a:rPr>
              <a:t>　　</a:t>
            </a:r>
            <a:r>
              <a:rPr lang="en-US" altLang="ja-JP" sz="1400" dirty="0">
                <a:solidFill>
                  <a:schemeClr val="tx1"/>
                </a:solidFill>
                <a:latin typeface="+mn-ea"/>
              </a:rPr>
              <a:t>【</a:t>
            </a:r>
            <a:r>
              <a:rPr lang="ja-JP" altLang="en-US" sz="1400" dirty="0">
                <a:solidFill>
                  <a:schemeClr val="tx1"/>
                </a:solidFill>
              </a:rPr>
              <a:t>シンレキ工業㈱</a:t>
            </a:r>
            <a:r>
              <a:rPr lang="en-US" altLang="ja-JP" sz="1400" dirty="0">
                <a:solidFill>
                  <a:schemeClr val="tx1"/>
                </a:solidFill>
              </a:rPr>
              <a:t>】</a:t>
            </a:r>
          </a:p>
          <a:p>
            <a:r>
              <a:rPr lang="ja-JP" altLang="en-US" sz="1400" dirty="0">
                <a:solidFill>
                  <a:schemeClr val="tx1"/>
                </a:solidFill>
              </a:rPr>
              <a:t>●クサデナーズ</a:t>
            </a:r>
            <a:endParaRPr lang="en-US" altLang="ja-JP" sz="1400" dirty="0">
              <a:solidFill>
                <a:schemeClr val="tx1"/>
              </a:solidFill>
            </a:endParaRPr>
          </a:p>
          <a:p>
            <a:r>
              <a:rPr lang="ja-JP" altLang="en-US" sz="1400" dirty="0">
                <a:solidFill>
                  <a:schemeClr val="tx1"/>
                </a:solidFill>
              </a:rPr>
              <a:t>　（ </a:t>
            </a:r>
            <a:r>
              <a:rPr lang="en-US" altLang="ja-JP" sz="1400" dirty="0">
                <a:solidFill>
                  <a:schemeClr val="tx1"/>
                </a:solidFill>
              </a:rPr>
              <a:t>QS-170003-A</a:t>
            </a:r>
            <a:r>
              <a:rPr lang="ja-JP" altLang="en-US" sz="1400" dirty="0">
                <a:solidFill>
                  <a:schemeClr val="tx1"/>
                </a:solidFill>
              </a:rPr>
              <a:t>）</a:t>
            </a:r>
            <a:endParaRPr lang="en-US" altLang="ja-JP" sz="1400" dirty="0">
              <a:solidFill>
                <a:schemeClr val="tx1"/>
              </a:solidFill>
            </a:endParaRPr>
          </a:p>
          <a:p>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㈱アマケンテック</a:t>
            </a:r>
            <a:r>
              <a:rPr lang="en-US" altLang="ja-JP" sz="1400" dirty="0">
                <a:solidFill>
                  <a:schemeClr val="tx1"/>
                </a:solidFill>
              </a:rPr>
              <a:t>】</a:t>
            </a:r>
          </a:p>
          <a:p>
            <a:r>
              <a:rPr lang="ja-JP" altLang="en-US" sz="1400" dirty="0">
                <a:solidFill>
                  <a:schemeClr val="tx1"/>
                </a:solidFill>
              </a:rPr>
              <a:t>●目地バリシート（Ｌ型）</a:t>
            </a:r>
            <a:endParaRPr lang="en-US" altLang="ja-JP" sz="1400" dirty="0">
              <a:solidFill>
                <a:schemeClr val="tx1"/>
              </a:solidFill>
            </a:endParaRPr>
          </a:p>
          <a:p>
            <a:r>
              <a:rPr lang="ja-JP" altLang="en-US" sz="1400" dirty="0">
                <a:solidFill>
                  <a:schemeClr val="tx1"/>
                </a:solidFill>
              </a:rPr>
              <a:t>　（</a:t>
            </a:r>
            <a:r>
              <a:rPr lang="en-US" altLang="ja-JP" sz="1400" dirty="0">
                <a:solidFill>
                  <a:schemeClr val="tx1"/>
                </a:solidFill>
              </a:rPr>
              <a:t>HR-140006-A</a:t>
            </a:r>
            <a:r>
              <a:rPr lang="ja-JP" altLang="en-US" sz="1400" dirty="0">
                <a:solidFill>
                  <a:schemeClr val="tx1"/>
                </a:solidFill>
              </a:rPr>
              <a:t>）</a:t>
            </a:r>
            <a:endParaRPr lang="en-US" altLang="ja-JP" sz="1400" dirty="0">
              <a:solidFill>
                <a:schemeClr val="tx1"/>
              </a:solidFill>
            </a:endParaRPr>
          </a:p>
          <a:p>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㈱白崎コーポレーション</a:t>
            </a:r>
            <a:r>
              <a:rPr lang="en-US" altLang="ja-JP" sz="1400" dirty="0">
                <a:solidFill>
                  <a:schemeClr val="tx1"/>
                </a:solidFill>
              </a:rPr>
              <a:t>】</a:t>
            </a:r>
          </a:p>
        </p:txBody>
      </p:sp>
      <p:pic>
        <p:nvPicPr>
          <p:cNvPr id="10" name="図 9">
            <a:extLst>
              <a:ext uri="{FF2B5EF4-FFF2-40B4-BE49-F238E27FC236}">
                <a16:creationId xmlns:a16="http://schemas.microsoft.com/office/drawing/2014/main" id="{34137178-500B-4FB3-AED8-74A5FB6ADE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12100" r="15077" b="16479"/>
          <a:stretch/>
        </p:blipFill>
        <p:spPr>
          <a:xfrm>
            <a:off x="4541443" y="1156080"/>
            <a:ext cx="2319297" cy="1462941"/>
          </a:xfrm>
          <a:prstGeom prst="rect">
            <a:avLst/>
          </a:prstGeom>
        </p:spPr>
      </p:pic>
      <p:sp>
        <p:nvSpPr>
          <p:cNvPr id="24" name="正方形/長方形 23">
            <a:extLst>
              <a:ext uri="{FF2B5EF4-FFF2-40B4-BE49-F238E27FC236}">
                <a16:creationId xmlns:a16="http://schemas.microsoft.com/office/drawing/2014/main" id="{5C197330-69BA-4462-9958-7F5A5263B166}"/>
              </a:ext>
            </a:extLst>
          </p:cNvPr>
          <p:cNvSpPr/>
          <p:nvPr/>
        </p:nvSpPr>
        <p:spPr>
          <a:xfrm>
            <a:off x="697650" y="3023837"/>
            <a:ext cx="395080" cy="1352817"/>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400" b="1" dirty="0">
                <a:solidFill>
                  <a:schemeClr val="tx1"/>
                </a:solidFill>
              </a:rPr>
              <a:t>防草緑化</a:t>
            </a:r>
          </a:p>
        </p:txBody>
      </p:sp>
      <p:sp>
        <p:nvSpPr>
          <p:cNvPr id="26" name="正方形/長方形 25">
            <a:extLst>
              <a:ext uri="{FF2B5EF4-FFF2-40B4-BE49-F238E27FC236}">
                <a16:creationId xmlns:a16="http://schemas.microsoft.com/office/drawing/2014/main" id="{4BD4B1D3-9262-4E56-9D64-E3E0BB4EE9FD}"/>
              </a:ext>
            </a:extLst>
          </p:cNvPr>
          <p:cNvSpPr/>
          <p:nvPr/>
        </p:nvSpPr>
        <p:spPr>
          <a:xfrm>
            <a:off x="1204464" y="3012549"/>
            <a:ext cx="3180408" cy="1352816"/>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400" dirty="0">
                <a:solidFill>
                  <a:schemeClr val="tx1"/>
                </a:solidFill>
              </a:rPr>
              <a:t>●菌根イソギクによる防草緑化工法</a:t>
            </a:r>
            <a:endParaRPr lang="en-US" altLang="ja-JP" sz="1400" dirty="0">
              <a:solidFill>
                <a:schemeClr val="tx1"/>
              </a:solidFill>
            </a:endParaRPr>
          </a:p>
          <a:p>
            <a:r>
              <a:rPr lang="ja-JP" altLang="en-US" sz="1400" dirty="0">
                <a:solidFill>
                  <a:schemeClr val="tx1"/>
                </a:solidFill>
                <a:latin typeface="+mn-ea"/>
              </a:rPr>
              <a:t>　</a:t>
            </a:r>
            <a:r>
              <a:rPr lang="ja-JP" altLang="en-US" sz="1400" dirty="0">
                <a:solidFill>
                  <a:schemeClr val="tx1"/>
                </a:solidFill>
              </a:rPr>
              <a:t>（</a:t>
            </a:r>
            <a:r>
              <a:rPr lang="en-US" altLang="ja-JP" sz="1400" dirty="0">
                <a:solidFill>
                  <a:schemeClr val="tx1"/>
                </a:solidFill>
              </a:rPr>
              <a:t> CB-190014-A </a:t>
            </a:r>
            <a:r>
              <a:rPr lang="ja-JP" altLang="en-US" sz="1400" dirty="0">
                <a:solidFill>
                  <a:schemeClr val="tx1"/>
                </a:solidFill>
              </a:rPr>
              <a:t>）</a:t>
            </a:r>
            <a:endParaRPr lang="en-US" altLang="ja-JP" sz="1400" dirty="0">
              <a:solidFill>
                <a:schemeClr val="tx1"/>
              </a:solidFill>
            </a:endParaRPr>
          </a:p>
          <a:p>
            <a:r>
              <a:rPr lang="ja-JP" altLang="en-US" sz="1400" dirty="0">
                <a:solidFill>
                  <a:schemeClr val="tx1"/>
                </a:solidFill>
              </a:rPr>
              <a:t>　</a:t>
            </a:r>
            <a:r>
              <a:rPr lang="ja-JP" altLang="en-US" sz="1400" dirty="0">
                <a:solidFill>
                  <a:schemeClr val="tx1"/>
                </a:solidFill>
                <a:latin typeface="+mn-ea"/>
              </a:rPr>
              <a:t>　</a:t>
            </a:r>
            <a:r>
              <a:rPr lang="en-US" altLang="ja-JP" sz="1400" dirty="0">
                <a:solidFill>
                  <a:schemeClr val="tx1"/>
                </a:solidFill>
                <a:latin typeface="+mn-ea"/>
              </a:rPr>
              <a:t>【</a:t>
            </a:r>
            <a:r>
              <a:rPr lang="ja-JP" altLang="en-US" sz="1400" dirty="0">
                <a:solidFill>
                  <a:schemeClr val="tx1"/>
                </a:solidFill>
                <a:latin typeface="+mn-ea"/>
              </a:rPr>
              <a:t>アイキ樹木メンテナンス</a:t>
            </a:r>
            <a:r>
              <a:rPr lang="ja-JP" altLang="en-US" sz="1400" dirty="0">
                <a:solidFill>
                  <a:schemeClr val="tx1"/>
                </a:solidFill>
              </a:rPr>
              <a:t>㈱</a:t>
            </a:r>
            <a:r>
              <a:rPr lang="en-US" altLang="ja-JP" sz="1400" dirty="0">
                <a:solidFill>
                  <a:schemeClr val="tx1"/>
                </a:solidFill>
              </a:rPr>
              <a:t>】</a:t>
            </a:r>
          </a:p>
        </p:txBody>
      </p:sp>
      <p:pic>
        <p:nvPicPr>
          <p:cNvPr id="32" name="図 31">
            <a:extLst>
              <a:ext uri="{FF2B5EF4-FFF2-40B4-BE49-F238E27FC236}">
                <a16:creationId xmlns:a16="http://schemas.microsoft.com/office/drawing/2014/main" id="{71DF5588-1FFD-4847-AEBC-7F2C56B61D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644"/>
          <a:stretch/>
        </p:blipFill>
        <p:spPr>
          <a:xfrm>
            <a:off x="4540078" y="2799300"/>
            <a:ext cx="2320662" cy="1566065"/>
          </a:xfrm>
          <a:prstGeom prst="rect">
            <a:avLst/>
          </a:prstGeom>
        </p:spPr>
      </p:pic>
      <p:sp>
        <p:nvSpPr>
          <p:cNvPr id="2" name="フローチャート: 端子 1">
            <a:extLst>
              <a:ext uri="{FF2B5EF4-FFF2-40B4-BE49-F238E27FC236}">
                <a16:creationId xmlns:a16="http://schemas.microsoft.com/office/drawing/2014/main" id="{36F8867A-0199-4DF6-88C9-B428816C45F8}"/>
              </a:ext>
            </a:extLst>
          </p:cNvPr>
          <p:cNvSpPr/>
          <p:nvPr/>
        </p:nvSpPr>
        <p:spPr>
          <a:xfrm>
            <a:off x="4540078" y="739270"/>
            <a:ext cx="1072445" cy="35338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施工直後</a:t>
            </a:r>
          </a:p>
        </p:txBody>
      </p:sp>
      <p:sp>
        <p:nvSpPr>
          <p:cNvPr id="7" name="フローチャート: 端子 6">
            <a:extLst>
              <a:ext uri="{FF2B5EF4-FFF2-40B4-BE49-F238E27FC236}">
                <a16:creationId xmlns:a16="http://schemas.microsoft.com/office/drawing/2014/main" id="{D180E58C-1E68-40C7-B5B6-174C932685E4}"/>
              </a:ext>
            </a:extLst>
          </p:cNvPr>
          <p:cNvSpPr/>
          <p:nvPr/>
        </p:nvSpPr>
        <p:spPr>
          <a:xfrm>
            <a:off x="7204899" y="739270"/>
            <a:ext cx="1072445" cy="353381"/>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0000"/>
                </a:solidFill>
                <a:latin typeface="HG丸ｺﾞｼｯｸM-PRO" panose="020F0600000000000000" pitchFamily="50" charset="-128"/>
                <a:ea typeface="HG丸ｺﾞｼｯｸM-PRO" panose="020F0600000000000000" pitchFamily="50" charset="-128"/>
              </a:rPr>
              <a:t>約</a:t>
            </a:r>
            <a:r>
              <a:rPr kumimoji="1" lang="en-US" altLang="ja-JP" sz="1400" b="1" dirty="0">
                <a:solidFill>
                  <a:srgbClr val="FF0000"/>
                </a:solidFill>
                <a:latin typeface="HG丸ｺﾞｼｯｸM-PRO" panose="020F0600000000000000" pitchFamily="50" charset="-128"/>
                <a:ea typeface="HG丸ｺﾞｼｯｸM-PRO" panose="020F0600000000000000" pitchFamily="50" charset="-128"/>
              </a:rPr>
              <a:t>1</a:t>
            </a:r>
            <a:r>
              <a:rPr kumimoji="1" lang="ja-JP" altLang="en-US" sz="1400" b="1" dirty="0">
                <a:solidFill>
                  <a:srgbClr val="FF0000"/>
                </a:solidFill>
                <a:latin typeface="HG丸ｺﾞｼｯｸM-PRO" panose="020F0600000000000000" pitchFamily="50" charset="-128"/>
                <a:ea typeface="HG丸ｺﾞｼｯｸM-PRO" panose="020F0600000000000000" pitchFamily="50" charset="-128"/>
              </a:rPr>
              <a:t>年後</a:t>
            </a:r>
          </a:p>
        </p:txBody>
      </p:sp>
      <p:pic>
        <p:nvPicPr>
          <p:cNvPr id="27" name="図 26" descr="フェンス, 屋外, 建物, 橋 が含まれている画像&#10;&#10;自動的に生成された説明">
            <a:extLst>
              <a:ext uri="{FF2B5EF4-FFF2-40B4-BE49-F238E27FC236}">
                <a16:creationId xmlns:a16="http://schemas.microsoft.com/office/drawing/2014/main" id="{773D5978-15BE-49BE-80B9-69923633DEBE}"/>
              </a:ext>
            </a:extLst>
          </p:cNvPr>
          <p:cNvPicPr preferRelativeResize="0">
            <a:picLocks noChangeAspect="1"/>
          </p:cNvPicPr>
          <p:nvPr/>
        </p:nvPicPr>
        <p:blipFill rotWithShape="1">
          <a:blip r:embed="rId4" cstate="print">
            <a:extLst>
              <a:ext uri="{28A0092B-C50C-407E-A947-70E740481C1C}">
                <a14:useLocalDpi xmlns:a14="http://schemas.microsoft.com/office/drawing/2010/main" val="0"/>
              </a:ext>
            </a:extLst>
          </a:blip>
          <a:srcRect t="8673" b="7861"/>
          <a:stretch/>
        </p:blipFill>
        <p:spPr>
          <a:xfrm>
            <a:off x="7217593" y="1156080"/>
            <a:ext cx="2480967" cy="1462941"/>
          </a:xfrm>
          <a:prstGeom prst="rect">
            <a:avLst/>
          </a:prstGeom>
        </p:spPr>
      </p:pic>
      <p:pic>
        <p:nvPicPr>
          <p:cNvPr id="43" name="図 42" descr="屋外, 草, 道路, 道 が含まれている画像&#10;&#10;自動的に生成された説明">
            <a:extLst>
              <a:ext uri="{FF2B5EF4-FFF2-40B4-BE49-F238E27FC236}">
                <a16:creationId xmlns:a16="http://schemas.microsoft.com/office/drawing/2014/main" id="{26FE3EE3-1633-47A5-9869-03926079A7C4}"/>
              </a:ext>
            </a:extLst>
          </p:cNvPr>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t="15250" b="7846"/>
          <a:stretch/>
        </p:blipFill>
        <p:spPr>
          <a:xfrm>
            <a:off x="7217594" y="2855743"/>
            <a:ext cx="2480967" cy="1509622"/>
          </a:xfrm>
          <a:prstGeom prst="rect">
            <a:avLst/>
          </a:prstGeom>
        </p:spPr>
      </p:pic>
      <p:sp>
        <p:nvSpPr>
          <p:cNvPr id="41" name="テキスト ボックス 40">
            <a:extLst>
              <a:ext uri="{FF2B5EF4-FFF2-40B4-BE49-F238E27FC236}">
                <a16:creationId xmlns:a16="http://schemas.microsoft.com/office/drawing/2014/main" id="{BA58F296-693E-40D3-9DB1-E22C03B886E6}"/>
              </a:ext>
            </a:extLst>
          </p:cNvPr>
          <p:cNvSpPr txBox="1"/>
          <p:nvPr/>
        </p:nvSpPr>
        <p:spPr>
          <a:xfrm>
            <a:off x="8944145" y="4008998"/>
            <a:ext cx="754415" cy="307777"/>
          </a:xfrm>
          <a:prstGeom prst="rect">
            <a:avLst/>
          </a:prstGeom>
          <a:noFill/>
        </p:spPr>
        <p:txBody>
          <a:bodyPr wrap="square" rtlCol="0">
            <a:spAutoFit/>
          </a:bodyPr>
          <a:lstStyle/>
          <a:p>
            <a:r>
              <a:rPr kumimoji="1" lang="ja-JP" altLang="en-US" sz="1400" b="1" dirty="0">
                <a:latin typeface="HG丸ｺﾞｼｯｸM-PRO" panose="020F0600000000000000" pitchFamily="50" charset="-128"/>
                <a:ea typeface="HG丸ｺﾞｼｯｸM-PRO" panose="020F0600000000000000" pitchFamily="50" charset="-128"/>
              </a:rPr>
              <a:t>半年後</a:t>
            </a:r>
          </a:p>
        </p:txBody>
      </p:sp>
      <p:sp>
        <p:nvSpPr>
          <p:cNvPr id="25" name="矢印: 右 24">
            <a:extLst>
              <a:ext uri="{FF2B5EF4-FFF2-40B4-BE49-F238E27FC236}">
                <a16:creationId xmlns:a16="http://schemas.microsoft.com/office/drawing/2014/main" id="{6F9CBB48-25AA-4EDE-B6AD-067703E5673D}"/>
              </a:ext>
            </a:extLst>
          </p:cNvPr>
          <p:cNvSpPr/>
          <p:nvPr/>
        </p:nvSpPr>
        <p:spPr>
          <a:xfrm>
            <a:off x="6918987" y="1773382"/>
            <a:ext cx="242983" cy="28988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E2CFCFC1-6B20-4F59-96E8-58924BAB9F1A}"/>
              </a:ext>
            </a:extLst>
          </p:cNvPr>
          <p:cNvSpPr/>
          <p:nvPr/>
        </p:nvSpPr>
        <p:spPr>
          <a:xfrm>
            <a:off x="6918987" y="3399075"/>
            <a:ext cx="242983" cy="28988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EF92B4A3-CAEA-4B91-AA9E-36308D6AFED7}"/>
              </a:ext>
            </a:extLst>
          </p:cNvPr>
          <p:cNvPicPr preferRelativeResize="0">
            <a:picLocks noChangeAspect="1"/>
          </p:cNvPicPr>
          <p:nvPr/>
        </p:nvPicPr>
        <p:blipFill rotWithShape="1">
          <a:blip r:embed="rId6" cstate="print">
            <a:extLst>
              <a:ext uri="{28A0092B-C50C-407E-A947-70E740481C1C}">
                <a14:useLocalDpi xmlns:a14="http://schemas.microsoft.com/office/drawing/2010/main" val="0"/>
              </a:ext>
            </a:extLst>
          </a:blip>
          <a:srcRect t="15198"/>
          <a:stretch/>
        </p:blipFill>
        <p:spPr>
          <a:xfrm>
            <a:off x="6270914" y="4489199"/>
            <a:ext cx="3427646" cy="2180032"/>
          </a:xfrm>
          <a:prstGeom prst="rect">
            <a:avLst/>
          </a:prstGeom>
          <a:ln>
            <a:noFill/>
          </a:ln>
          <a:effectLst>
            <a:softEdge rad="112500"/>
          </a:effectLst>
        </p:spPr>
      </p:pic>
      <p:pic>
        <p:nvPicPr>
          <p:cNvPr id="18" name="図 17" descr="屋外, 道路, フェンス, 男 が含まれている画像&#10;&#10;自動的に生成された説明">
            <a:extLst>
              <a:ext uri="{FF2B5EF4-FFF2-40B4-BE49-F238E27FC236}">
                <a16:creationId xmlns:a16="http://schemas.microsoft.com/office/drawing/2014/main" id="{C4A47D63-F90E-4603-BB5A-B4E8F7248DB8}"/>
              </a:ext>
            </a:extLst>
          </p:cNvPr>
          <p:cNvPicPr preferRelativeResize="0">
            <a:picLocks noChangeAspect="1"/>
          </p:cNvPicPr>
          <p:nvPr/>
        </p:nvPicPr>
        <p:blipFill rotWithShape="1">
          <a:blip r:embed="rId7" cstate="print">
            <a:extLst>
              <a:ext uri="{28A0092B-C50C-407E-A947-70E740481C1C}">
                <a14:useLocalDpi xmlns:a14="http://schemas.microsoft.com/office/drawing/2010/main" val="0"/>
              </a:ext>
            </a:extLst>
          </a:blip>
          <a:srcRect l="16080" t="23045" b="12757"/>
          <a:stretch/>
        </p:blipFill>
        <p:spPr>
          <a:xfrm>
            <a:off x="2302653" y="4505788"/>
            <a:ext cx="3770770" cy="2163443"/>
          </a:xfrm>
          <a:prstGeom prst="rect">
            <a:avLst/>
          </a:prstGeom>
          <a:ln>
            <a:noFill/>
          </a:ln>
          <a:effectLst>
            <a:softEdge rad="112500"/>
          </a:effectLst>
        </p:spPr>
      </p:pic>
      <p:sp>
        <p:nvSpPr>
          <p:cNvPr id="19" name="波線 18">
            <a:extLst>
              <a:ext uri="{FF2B5EF4-FFF2-40B4-BE49-F238E27FC236}">
                <a16:creationId xmlns:a16="http://schemas.microsoft.com/office/drawing/2014/main" id="{E2172CAA-8462-4133-B1FE-555FE3D88F06}"/>
              </a:ext>
            </a:extLst>
          </p:cNvPr>
          <p:cNvSpPr/>
          <p:nvPr/>
        </p:nvSpPr>
        <p:spPr>
          <a:xfrm>
            <a:off x="417689" y="5147733"/>
            <a:ext cx="1687473" cy="846667"/>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FF"/>
                </a:solidFill>
                <a:latin typeface="HGP創英角ﾎﾟｯﾌﾟ体" panose="040B0A00000000000000" pitchFamily="50" charset="-128"/>
                <a:ea typeface="HGP創英角ﾎﾟｯﾌﾟ体" panose="040B0A00000000000000" pitchFamily="50" charset="-128"/>
              </a:rPr>
              <a:t>現場見学状況</a:t>
            </a:r>
          </a:p>
        </p:txBody>
      </p:sp>
      <p:sp>
        <p:nvSpPr>
          <p:cNvPr id="34" name="スライド番号プレースホルダ 1">
            <a:extLst>
              <a:ext uri="{FF2B5EF4-FFF2-40B4-BE49-F238E27FC236}">
                <a16:creationId xmlns:a16="http://schemas.microsoft.com/office/drawing/2014/main" id="{277F22A0-4322-47D7-8FE9-90BA6B418961}"/>
              </a:ext>
            </a:extLst>
          </p:cNvPr>
          <p:cNvSpPr>
            <a:spLocks noGrp="1"/>
          </p:cNvSpPr>
          <p:nvPr>
            <p:ph type="sldNum" sz="quarter" idx="12"/>
          </p:nvPr>
        </p:nvSpPr>
        <p:spPr>
          <a:xfrm>
            <a:off x="7594600" y="6422443"/>
            <a:ext cx="2311400" cy="370310"/>
          </a:xfrm>
        </p:spPr>
        <p:txBody>
          <a:bodyPr/>
          <a:lstStyle/>
          <a:p>
            <a:pPr algn="r">
              <a:defRPr/>
            </a:pPr>
            <a:fld id="{914E7B8A-6829-4888-B15C-BE2FC134F5A2}" type="slidenum">
              <a:rPr lang="en-US" altLang="ja-JP" sz="1600" smtClean="0">
                <a:latin typeface="HG丸ｺﾞｼｯｸM-PRO" panose="020F0600000000000000" pitchFamily="50" charset="-128"/>
                <a:ea typeface="HG丸ｺﾞｼｯｸM-PRO" panose="020F0600000000000000" pitchFamily="50" charset="-128"/>
              </a:rPr>
              <a:pPr algn="r">
                <a:defRPr/>
              </a:pPr>
              <a:t>21</a:t>
            </a:fld>
            <a:endParaRPr lang="en-US" altLang="ja-JP"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451903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21"/>
          <p:cNvSpPr txBox="1">
            <a:spLocks/>
          </p:cNvSpPr>
          <p:nvPr/>
        </p:nvSpPr>
        <p:spPr bwMode="auto">
          <a:xfrm>
            <a:off x="-15552" y="0"/>
            <a:ext cx="8407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800" dirty="0">
                <a:solidFill>
                  <a:srgbClr val="00B0F0"/>
                </a:solidFill>
                <a:ea typeface="ＤＦ特太ゴシック体" pitchFamily="1" charset="-128"/>
              </a:rPr>
              <a:t>九州技術事務所　</a:t>
            </a:r>
            <a:r>
              <a:rPr lang="en-US" altLang="ja-JP" sz="2800" dirty="0">
                <a:solidFill>
                  <a:srgbClr val="00B0F0"/>
                </a:solidFill>
                <a:latin typeface="HG丸ｺﾞｼｯｸM-PRO" pitchFamily="50" charset="-128"/>
                <a:ea typeface="HG丸ｺﾞｼｯｸM-PRO" pitchFamily="50" charset="-128"/>
              </a:rPr>
              <a:t> </a:t>
            </a:r>
            <a:r>
              <a:rPr lang="en-US" altLang="ja-JP" sz="2800" dirty="0" err="1">
                <a:solidFill>
                  <a:srgbClr val="00B0F0"/>
                </a:solidFill>
                <a:latin typeface="HG丸ｺﾞｼｯｸM-PRO" pitchFamily="50" charset="-128"/>
                <a:ea typeface="HG丸ｺﾞｼｯｸM-PRO" pitchFamily="50" charset="-128"/>
              </a:rPr>
              <a:t>facebook</a:t>
            </a:r>
            <a:r>
              <a:rPr lang="en-US" altLang="ja-JP" sz="2800" dirty="0">
                <a:solidFill>
                  <a:srgbClr val="00B0F0"/>
                </a:solidFill>
                <a:latin typeface="HG丸ｺﾞｼｯｸM-PRO" pitchFamily="50" charset="-128"/>
                <a:ea typeface="HG丸ｺﾞｼｯｸM-PRO" pitchFamily="50" charset="-128"/>
              </a:rPr>
              <a:t> </a:t>
            </a:r>
            <a:r>
              <a:rPr lang="ja-JP" altLang="en-US" sz="2800" dirty="0">
                <a:solidFill>
                  <a:srgbClr val="00B0F0"/>
                </a:solidFill>
                <a:latin typeface="HGP創英角ｺﾞｼｯｸUB" panose="020B0900000000000000" pitchFamily="50" charset="-128"/>
                <a:ea typeface="HGP創英角ｺﾞｼｯｸUB" panose="020B0900000000000000" pitchFamily="50" charset="-128"/>
              </a:rPr>
              <a:t>による情報発信</a:t>
            </a:r>
          </a:p>
        </p:txBody>
      </p:sp>
      <p:pic>
        <p:nvPicPr>
          <p:cNvPr id="10" name="Picture 3" descr="C:\Users\PA0419-PC\AppData\Local\Microsoft\Windows\Temporary Internet Files\Content.IE5\U09EXE3A\Facebook_icon.svg[1].png">
            <a:extLst>
              <a:ext uri="{FF2B5EF4-FFF2-40B4-BE49-F238E27FC236}">
                <a16:creationId xmlns:a16="http://schemas.microsoft.com/office/drawing/2014/main" id="{30A972D4-32F9-4BAF-8CB6-9E943E715AD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48744" y="136790"/>
            <a:ext cx="332544" cy="303879"/>
          </a:xfrm>
          <a:prstGeom prst="rect">
            <a:avLst/>
          </a:prstGeom>
          <a:noFill/>
        </p:spPr>
      </p:pic>
      <p:sp>
        <p:nvSpPr>
          <p:cNvPr id="25" name="角丸四角形 24"/>
          <p:cNvSpPr/>
          <p:nvPr/>
        </p:nvSpPr>
        <p:spPr>
          <a:xfrm>
            <a:off x="488950" y="1417320"/>
            <a:ext cx="8874125" cy="5370084"/>
          </a:xfrm>
          <a:prstGeom prst="roundRect">
            <a:avLst>
              <a:gd name="adj" fmla="val 2894"/>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グループ化 26"/>
          <p:cNvGrpSpPr/>
          <p:nvPr/>
        </p:nvGrpSpPr>
        <p:grpSpPr>
          <a:xfrm>
            <a:off x="783421" y="1534844"/>
            <a:ext cx="3961724" cy="5193940"/>
            <a:chOff x="331416" y="1466264"/>
            <a:chExt cx="3961724" cy="5193940"/>
          </a:xfrm>
        </p:grpSpPr>
        <p:pic>
          <p:nvPicPr>
            <p:cNvPr id="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b="7184"/>
            <a:stretch>
              <a:fillRect/>
            </a:stretch>
          </p:blipFill>
          <p:spPr bwMode="auto">
            <a:xfrm>
              <a:off x="331416" y="1466264"/>
              <a:ext cx="3961724" cy="5193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正方形/長方形 28"/>
            <p:cNvSpPr/>
            <p:nvPr/>
          </p:nvSpPr>
          <p:spPr>
            <a:xfrm>
              <a:off x="1459150" y="3871609"/>
              <a:ext cx="648510" cy="71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1423481" y="3952672"/>
              <a:ext cx="648510" cy="71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413754" y="4403387"/>
              <a:ext cx="648510" cy="71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p:cNvSpPr txBox="1"/>
          <p:nvPr/>
        </p:nvSpPr>
        <p:spPr>
          <a:xfrm>
            <a:off x="1731573" y="4466056"/>
            <a:ext cx="1656184" cy="369332"/>
          </a:xfrm>
          <a:prstGeom prst="rect">
            <a:avLst/>
          </a:prstGeom>
          <a:ln>
            <a:solidFill>
              <a:srgbClr val="0000FF"/>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ja-JP" altLang="en-US" b="1" dirty="0">
                <a:solidFill>
                  <a:srgbClr val="0000FF"/>
                </a:solidFill>
              </a:rPr>
              <a:t>新技術の紹介</a:t>
            </a:r>
            <a:endParaRPr kumimoji="1" lang="ja-JP" altLang="en-US" b="1" dirty="0">
              <a:solidFill>
                <a:srgbClr val="0000FF"/>
              </a:solidFill>
            </a:endParaRPr>
          </a:p>
        </p:txBody>
      </p:sp>
      <p:sp>
        <p:nvSpPr>
          <p:cNvPr id="33" name="角丸四角形 32"/>
          <p:cNvSpPr/>
          <p:nvPr/>
        </p:nvSpPr>
        <p:spPr>
          <a:xfrm>
            <a:off x="1953306" y="5031300"/>
            <a:ext cx="1313234" cy="541514"/>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18000" rtlCol="0" anchor="t"/>
          <a:lstStyle/>
          <a:p>
            <a:pPr algn="ctr"/>
            <a:r>
              <a:rPr kumimoji="1" lang="en-US" altLang="ja-JP" sz="1400" b="1" dirty="0">
                <a:solidFill>
                  <a:schemeClr val="tx1"/>
                </a:solidFill>
                <a:latin typeface="ＭＳ ゴシック" pitchFamily="49" charset="-128"/>
                <a:ea typeface="ＭＳ ゴシック" pitchFamily="49" charset="-128"/>
              </a:rPr>
              <a:t>NETIS</a:t>
            </a:r>
            <a:r>
              <a:rPr lang="ja-JP" altLang="en-US" sz="1400" b="1" dirty="0">
                <a:solidFill>
                  <a:schemeClr val="tx1"/>
                </a:solidFill>
                <a:latin typeface="ＭＳ ゴシック" pitchFamily="49" charset="-128"/>
                <a:ea typeface="ＭＳ ゴシック" pitchFamily="49" charset="-128"/>
              </a:rPr>
              <a:t>概要に</a:t>
            </a:r>
            <a:endParaRPr lang="en-US" altLang="ja-JP" sz="1400" b="1" dirty="0">
              <a:solidFill>
                <a:schemeClr val="tx1"/>
              </a:solidFill>
              <a:latin typeface="ＭＳ ゴシック" pitchFamily="49" charset="-128"/>
              <a:ea typeface="ＭＳ ゴシック" pitchFamily="49" charset="-128"/>
            </a:endParaRPr>
          </a:p>
          <a:p>
            <a:pPr algn="ctr"/>
            <a:r>
              <a:rPr lang="ja-JP" altLang="en-US" sz="1400" b="1" dirty="0">
                <a:solidFill>
                  <a:schemeClr val="tx1"/>
                </a:solidFill>
                <a:latin typeface="ＭＳ ゴシック" pitchFamily="49" charset="-128"/>
                <a:ea typeface="ＭＳ ゴシック" pitchFamily="49" charset="-128"/>
              </a:rPr>
              <a:t>リンク</a:t>
            </a:r>
            <a:endParaRPr kumimoji="1" lang="ja-JP" altLang="en-US" sz="1400" b="1" dirty="0">
              <a:solidFill>
                <a:schemeClr val="tx1"/>
              </a:solidFill>
              <a:latin typeface="ＭＳ ゴシック" pitchFamily="49" charset="-128"/>
              <a:ea typeface="ＭＳ ゴシック" pitchFamily="49" charset="-128"/>
            </a:endParaRPr>
          </a:p>
        </p:txBody>
      </p:sp>
      <p:cxnSp>
        <p:nvCxnSpPr>
          <p:cNvPr id="34" name="曲線コネクタ 33"/>
          <p:cNvCxnSpPr/>
          <p:nvPr/>
        </p:nvCxnSpPr>
        <p:spPr>
          <a:xfrm flipV="1">
            <a:off x="2514269" y="4305726"/>
            <a:ext cx="2718131" cy="1463999"/>
          </a:xfrm>
          <a:prstGeom prst="curvedConnector3">
            <a:avLst>
              <a:gd name="adj1" fmla="val 5869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角丸四角形 38"/>
          <p:cNvSpPr/>
          <p:nvPr/>
        </p:nvSpPr>
        <p:spPr>
          <a:xfrm>
            <a:off x="1533397" y="2967422"/>
            <a:ext cx="419909" cy="23197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tIns="18000" rtlCol="0" anchor="t"/>
          <a:lstStyle/>
          <a:p>
            <a:pPr algn="ctr"/>
            <a:endParaRPr kumimoji="1" lang="ja-JP" altLang="en-US" sz="1400" b="1" dirty="0">
              <a:solidFill>
                <a:schemeClr val="tx1"/>
              </a:solidFill>
              <a:latin typeface="ＭＳ ゴシック" pitchFamily="49" charset="-128"/>
              <a:ea typeface="ＭＳ ゴシック" pitchFamily="49" charset="-128"/>
            </a:endParaRPr>
          </a:p>
        </p:txBody>
      </p:sp>
      <p:pic>
        <p:nvPicPr>
          <p:cNvPr id="41" name="図 40">
            <a:extLst>
              <a:ext uri="{FF2B5EF4-FFF2-40B4-BE49-F238E27FC236}">
                <a16:creationId xmlns:a16="http://schemas.microsoft.com/office/drawing/2014/main" id="{22CDFF6C-1364-4E4F-AE71-90A485BA62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3111" y="5543284"/>
            <a:ext cx="1157548" cy="1157548"/>
          </a:xfrm>
          <a:prstGeom prst="rect">
            <a:avLst/>
          </a:prstGeom>
        </p:spPr>
      </p:pic>
      <p:sp>
        <p:nvSpPr>
          <p:cNvPr id="42" name="テキスト ボックス 41">
            <a:extLst>
              <a:ext uri="{FF2B5EF4-FFF2-40B4-BE49-F238E27FC236}">
                <a16:creationId xmlns:a16="http://schemas.microsoft.com/office/drawing/2014/main" id="{A6C89DC6-E4C7-4AC0-A4E5-3F28610A8F82}"/>
              </a:ext>
            </a:extLst>
          </p:cNvPr>
          <p:cNvSpPr txBox="1"/>
          <p:nvPr/>
        </p:nvSpPr>
        <p:spPr>
          <a:xfrm>
            <a:off x="5471098" y="5477338"/>
            <a:ext cx="2039341" cy="584775"/>
          </a:xfrm>
          <a:prstGeom prst="rect">
            <a:avLst/>
          </a:prstGeom>
          <a:noFill/>
          <a:ln w="28575">
            <a:noFill/>
          </a:ln>
        </p:spPr>
        <p:txBody>
          <a:bodyPr wrap="none" rtlCol="0">
            <a:spAutoFit/>
          </a:bodyPr>
          <a:lstStyle/>
          <a:p>
            <a:pPr algn="ctr"/>
            <a:r>
              <a:rPr kumimoji="1" lang="ja-JP" altLang="en-US" sz="1600" b="1" dirty="0">
                <a:solidFill>
                  <a:srgbClr val="0000FF"/>
                </a:solidFill>
              </a:rPr>
              <a:t>九州技術事務所</a:t>
            </a:r>
            <a:br>
              <a:rPr kumimoji="1" lang="en-US" altLang="ja-JP" sz="1600" b="1" dirty="0">
                <a:solidFill>
                  <a:srgbClr val="0000FF"/>
                </a:solidFill>
              </a:rPr>
            </a:br>
            <a:r>
              <a:rPr kumimoji="1" lang="en-US" altLang="ja-JP" sz="1600" b="1" dirty="0" err="1">
                <a:solidFill>
                  <a:srgbClr val="0000FF"/>
                </a:solidFill>
              </a:rPr>
              <a:t>facebook</a:t>
            </a:r>
            <a:r>
              <a:rPr kumimoji="1" lang="ja-JP" altLang="en-US" sz="1600" b="1" dirty="0">
                <a:solidFill>
                  <a:srgbClr val="0000FF"/>
                </a:solidFill>
              </a:rPr>
              <a:t>　</a:t>
            </a:r>
            <a:r>
              <a:rPr kumimoji="1" lang="en-US" altLang="ja-JP" sz="1600" b="1" dirty="0">
                <a:solidFill>
                  <a:srgbClr val="0000FF"/>
                </a:solidFill>
              </a:rPr>
              <a:t>QR</a:t>
            </a:r>
            <a:r>
              <a:rPr kumimoji="1" lang="ja-JP" altLang="en-US" sz="1600" b="1" dirty="0">
                <a:solidFill>
                  <a:srgbClr val="0000FF"/>
                </a:solidFill>
              </a:rPr>
              <a:t>コード</a:t>
            </a:r>
          </a:p>
        </p:txBody>
      </p:sp>
      <p:sp>
        <p:nvSpPr>
          <p:cNvPr id="43" name="テキスト ボックス 42"/>
          <p:cNvSpPr txBox="1"/>
          <p:nvPr/>
        </p:nvSpPr>
        <p:spPr>
          <a:xfrm>
            <a:off x="5581650" y="6080760"/>
            <a:ext cx="1926333" cy="606511"/>
          </a:xfrm>
          <a:prstGeom prst="rect">
            <a:avLst/>
          </a:prstGeom>
          <a:noFill/>
        </p:spPr>
        <p:txBody>
          <a:bodyPr wrap="square" rtlCol="0">
            <a:spAutoFit/>
          </a:bodyPr>
          <a:lstStyle/>
          <a:p>
            <a:r>
              <a:rPr kumimoji="1" lang="ja-JP" altLang="en-US" sz="1600" b="1" dirty="0">
                <a:solidFill>
                  <a:srgbClr val="FF0000"/>
                </a:solidFill>
              </a:rPr>
              <a:t>「いいね」「シェア」を</a:t>
            </a:r>
            <a:endParaRPr kumimoji="1" lang="en-US" altLang="ja-JP" sz="1600" b="1" dirty="0">
              <a:solidFill>
                <a:srgbClr val="FF0000"/>
              </a:solidFill>
            </a:endParaRPr>
          </a:p>
          <a:p>
            <a:r>
              <a:rPr kumimoji="1" lang="ja-JP" altLang="en-US" sz="1600" b="1" dirty="0">
                <a:solidFill>
                  <a:srgbClr val="FF0000"/>
                </a:solidFill>
              </a:rPr>
              <a:t>お願いします</a:t>
            </a:r>
          </a:p>
        </p:txBody>
      </p:sp>
      <p:grpSp>
        <p:nvGrpSpPr>
          <p:cNvPr id="5" name="グループ化 4"/>
          <p:cNvGrpSpPr/>
          <p:nvPr/>
        </p:nvGrpSpPr>
        <p:grpSpPr>
          <a:xfrm>
            <a:off x="5232399" y="1659614"/>
            <a:ext cx="4009841" cy="3565972"/>
            <a:chOff x="5232399" y="1400534"/>
            <a:chExt cx="4009841" cy="3565972"/>
          </a:xfrm>
        </p:grpSpPr>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57" t="8508" r="3842" b="10884"/>
            <a:stretch/>
          </p:blipFill>
          <p:spPr bwMode="auto">
            <a:xfrm>
              <a:off x="5232399" y="1400534"/>
              <a:ext cx="4009841" cy="3565972"/>
            </a:xfrm>
            <a:prstGeom prst="rect">
              <a:avLst/>
            </a:prstGeom>
            <a:noFill/>
            <a:ln w="158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正方形/長方形 1"/>
            <p:cNvSpPr/>
            <p:nvPr/>
          </p:nvSpPr>
          <p:spPr>
            <a:xfrm>
              <a:off x="5853115" y="2580416"/>
              <a:ext cx="589408" cy="1580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5862070" y="4046646"/>
              <a:ext cx="1243579" cy="790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スライド番号プレースホルダー 7"/>
          <p:cNvSpPr>
            <a:spLocks noGrp="1"/>
          </p:cNvSpPr>
          <p:nvPr>
            <p:ph type="sldNum" sz="quarter" idx="4"/>
          </p:nvPr>
        </p:nvSpPr>
        <p:spPr/>
        <p:txBody>
          <a:bodyPr/>
          <a:lstStyle/>
          <a:p>
            <a:pPr>
              <a:defRPr/>
            </a:pPr>
            <a:fld id="{B76202A1-EC48-47E2-A289-40BBBFC26A2A}" type="slidenum">
              <a:rPr lang="en-US" altLang="ja-JP" smtClean="0"/>
              <a:pPr>
                <a:defRPr/>
              </a:pPr>
              <a:t>22</a:t>
            </a:fld>
            <a:endParaRPr lang="en-US" altLang="ja-JP" dirty="0"/>
          </a:p>
        </p:txBody>
      </p:sp>
      <p:sp>
        <p:nvSpPr>
          <p:cNvPr id="35" name="角丸四角形 64"/>
          <p:cNvSpPr>
            <a:spLocks noChangeArrowheads="1"/>
          </p:cNvSpPr>
          <p:nvPr/>
        </p:nvSpPr>
        <p:spPr bwMode="auto">
          <a:xfrm>
            <a:off x="94910" y="565401"/>
            <a:ext cx="9712325" cy="707140"/>
          </a:xfrm>
          <a:prstGeom prst="roundRect">
            <a:avLst>
              <a:gd name="adj" fmla="val 0"/>
            </a:avLst>
          </a:prstGeom>
          <a:solidFill>
            <a:srgbClr val="FFFF99"/>
          </a:solidFill>
          <a:ln w="19050">
            <a:solidFill>
              <a:srgbClr val="000000"/>
            </a:solidFill>
          </a:ln>
          <a:effectLst>
            <a:outerShdw dist="35560" dir="2700000" algn="tl" rotWithShape="0">
              <a:schemeClr val="bg1">
                <a:lumMod val="50000"/>
              </a:schemeClr>
            </a:outerShdw>
          </a:effectLst>
        </p:spPr>
        <p:txBody>
          <a:bodyPr lIns="0" tIns="72000" rIns="180000" bIns="72000"/>
          <a:lstStyle>
            <a:lvl1pPr marL="342900" indent="-342900" eaLnBrk="0" hangingPunct="0">
              <a:defRPr kumimoji="1">
                <a:solidFill>
                  <a:schemeClr val="tx1"/>
                </a:solidFill>
                <a:latin typeface="Arial" charset="0"/>
                <a:ea typeface="ＭＳ Ｐゴシック" charset="-128"/>
              </a:defRPr>
            </a:lvl1pPr>
            <a:lvl2pPr marL="452438" indent="-2730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66700" indent="0"/>
            <a:r>
              <a:rPr lang="ja-JP" altLang="en-US" sz="1200" dirty="0">
                <a:solidFill>
                  <a:srgbClr val="000000"/>
                </a:solidFill>
                <a:latin typeface="ＭＳ Ｐゴシック"/>
              </a:rPr>
              <a:t>　新技術情報提供システム（</a:t>
            </a:r>
            <a:r>
              <a:rPr lang="en-US" altLang="ja-JP" sz="1200" dirty="0">
                <a:solidFill>
                  <a:srgbClr val="000000"/>
                </a:solidFill>
                <a:latin typeface="ＭＳ Ｐゴシック"/>
              </a:rPr>
              <a:t>NETIS</a:t>
            </a:r>
            <a:r>
              <a:rPr lang="ja-JP" altLang="en-US" sz="1200" dirty="0">
                <a:solidFill>
                  <a:srgbClr val="000000"/>
                </a:solidFill>
                <a:latin typeface="ＭＳ Ｐゴシック"/>
              </a:rPr>
              <a:t>）に登録された新技術の現場での活用を一層強力に推進するために、発注者、設計者、施工者、開発者に向けて情報を発信しています。　開発者には、登録された有用な技術を開発に至った思い等をアピールして頂くためにコメント欄への書き込みを可能としてます。</a:t>
            </a:r>
            <a:endParaRPr lang="ja-JP" altLang="en-US" sz="1200" dirty="0">
              <a:solidFill>
                <a:srgbClr val="000000"/>
              </a:solidFill>
              <a:latin typeface="ＭＳ Ｐゴシック"/>
              <a:ea typeface="ＭＳ Ｐゴシック"/>
            </a:endParaRPr>
          </a:p>
        </p:txBody>
      </p:sp>
      <p:sp>
        <p:nvSpPr>
          <p:cNvPr id="36" name="AutoShape 11">
            <a:extLst>
              <a:ext uri="{FF2B5EF4-FFF2-40B4-BE49-F238E27FC236}">
                <a16:creationId xmlns:a16="http://schemas.microsoft.com/office/drawing/2014/main" id="{F73468C0-E7EC-409B-B22A-092BABEF86A4}"/>
              </a:ext>
            </a:extLst>
          </p:cNvPr>
          <p:cNvSpPr>
            <a:spLocks noChangeArrowheads="1"/>
          </p:cNvSpPr>
          <p:nvPr/>
        </p:nvSpPr>
        <p:spPr bwMode="auto">
          <a:xfrm>
            <a:off x="164126" y="3101851"/>
            <a:ext cx="1238590" cy="919401"/>
          </a:xfrm>
          <a:prstGeom prst="wedgeRoundRectCallout">
            <a:avLst>
              <a:gd name="adj1" fmla="val 71200"/>
              <a:gd name="adj2" fmla="val -40468"/>
              <a:gd name="adj3" fmla="val 16667"/>
            </a:avLst>
          </a:prstGeom>
          <a:solidFill>
            <a:srgbClr val="FFFF99"/>
          </a:solidFill>
          <a:ln w="25400">
            <a:solidFill>
              <a:srgbClr val="0000FF"/>
            </a:solidFill>
            <a:miter lim="800000"/>
            <a:headEnd/>
            <a:tailEnd/>
          </a:ln>
        </p:spPr>
        <p:txBody>
          <a:bodyPr wrap="square" lIns="0" tIns="36000" rIns="0" bIns="36000" anchor="ctr">
            <a:spAutoFit/>
          </a:bodyPr>
          <a:lstStyle/>
          <a:p>
            <a:pPr algn="ctr">
              <a:spcBef>
                <a:spcPts val="0"/>
              </a:spcBef>
            </a:pPr>
            <a:r>
              <a:rPr lang="en-US" altLang="ja-JP" sz="1200" dirty="0">
                <a:solidFill>
                  <a:srgbClr val="0000FF"/>
                </a:solidFill>
                <a:latin typeface="ＤＦ特太ゴシック体" pitchFamily="1" charset="-128"/>
                <a:ea typeface="ＤＦ特太ゴシック体" pitchFamily="1" charset="-128"/>
              </a:rPr>
              <a:t>【</a:t>
            </a:r>
            <a:r>
              <a:rPr lang="ja-JP" altLang="en-US" sz="1200" dirty="0">
                <a:solidFill>
                  <a:srgbClr val="0000FF"/>
                </a:solidFill>
                <a:latin typeface="ＤＦ特太ゴシック体" pitchFamily="1" charset="-128"/>
                <a:ea typeface="ＤＦ特太ゴシック体" pitchFamily="1" charset="-128"/>
              </a:rPr>
              <a:t>いいね</a:t>
            </a:r>
            <a:r>
              <a:rPr lang="en-US" altLang="ja-JP" sz="1200" dirty="0">
                <a:solidFill>
                  <a:srgbClr val="0000FF"/>
                </a:solidFill>
                <a:latin typeface="ＤＦ特太ゴシック体" pitchFamily="1" charset="-128"/>
                <a:ea typeface="ＤＦ特太ゴシック体" pitchFamily="1" charset="-128"/>
              </a:rPr>
              <a:t>】</a:t>
            </a:r>
            <a:r>
              <a:rPr lang="ja-JP" altLang="en-US" sz="1200" dirty="0">
                <a:solidFill>
                  <a:srgbClr val="0000FF"/>
                </a:solidFill>
                <a:latin typeface="ＤＦ特太ゴシック体" pitchFamily="1" charset="-128"/>
                <a:ea typeface="ＤＦ特太ゴシック体" pitchFamily="1" charset="-128"/>
              </a:rPr>
              <a:t>を</a:t>
            </a:r>
            <a:endParaRPr lang="en-US" altLang="ja-JP" sz="1200" dirty="0">
              <a:solidFill>
                <a:srgbClr val="0000FF"/>
              </a:solidFill>
              <a:latin typeface="ＤＦ特太ゴシック体" pitchFamily="1" charset="-128"/>
              <a:ea typeface="ＤＦ特太ゴシック体" pitchFamily="1" charset="-128"/>
            </a:endParaRPr>
          </a:p>
          <a:p>
            <a:pPr algn="ctr">
              <a:spcBef>
                <a:spcPts val="0"/>
              </a:spcBef>
            </a:pPr>
            <a:r>
              <a:rPr lang="ja-JP" altLang="en-US" sz="1200" dirty="0">
                <a:solidFill>
                  <a:srgbClr val="0000FF"/>
                </a:solidFill>
                <a:latin typeface="ＤＦ特太ゴシック体" pitchFamily="1" charset="-128"/>
                <a:ea typeface="ＤＦ特太ゴシック体" pitchFamily="1" charset="-128"/>
              </a:rPr>
              <a:t>クリックすると最新情報が閲覧できます</a:t>
            </a:r>
          </a:p>
        </p:txBody>
      </p:sp>
    </p:spTree>
    <p:extLst>
      <p:ext uri="{BB962C8B-B14F-4D97-AF65-F5344CB8AC3E}">
        <p14:creationId xmlns:p14="http://schemas.microsoft.com/office/powerpoint/2010/main" val="1442853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タイトル 1"/>
          <p:cNvSpPr>
            <a:spLocks noGrp="1"/>
          </p:cNvSpPr>
          <p:nvPr>
            <p:ph type="ctrTitle"/>
          </p:nvPr>
        </p:nvSpPr>
        <p:spPr>
          <a:xfrm>
            <a:off x="1766428" y="1716197"/>
            <a:ext cx="7936375" cy="1523714"/>
          </a:xfrm>
        </p:spPr>
        <p:txBody>
          <a:bodyPr anchor="b">
            <a:normAutofit/>
          </a:bodyPr>
          <a:lstStyle/>
          <a:p>
            <a:r>
              <a:rPr lang="ja-JP" altLang="en-US" sz="4700" dirty="0">
                <a:solidFill>
                  <a:srgbClr val="0070C0"/>
                </a:solidFill>
                <a:latin typeface="HGP創英角ｺﾞｼｯｸUB" panose="020B0900000000000000" pitchFamily="50" charset="-128"/>
                <a:ea typeface="HGP創英角ｺﾞｼｯｸUB" panose="020B0900000000000000" pitchFamily="50" charset="-128"/>
              </a:rPr>
              <a:t>ご清聴ありがとうございました。</a:t>
            </a:r>
          </a:p>
        </p:txBody>
      </p:sp>
      <p:sp>
        <p:nvSpPr>
          <p:cNvPr id="8" name="正方形/長方形 7"/>
          <p:cNvSpPr/>
          <p:nvPr/>
        </p:nvSpPr>
        <p:spPr>
          <a:xfrm>
            <a:off x="3512840" y="6520988"/>
            <a:ext cx="2874826" cy="276999"/>
          </a:xfrm>
          <a:prstGeom prst="rect">
            <a:avLst/>
          </a:prstGeom>
        </p:spPr>
        <p:txBody>
          <a:bodyPr wrap="none">
            <a:spAutoFit/>
          </a:bodyPr>
          <a:lstStyle/>
          <a:p>
            <a:pPr>
              <a:spcAft>
                <a:spcPts val="600"/>
              </a:spcAft>
            </a:pPr>
            <a:r>
              <a:rPr lang="en-US" altLang="ja-JP" sz="1200" i="1" dirty="0">
                <a:solidFill>
                  <a:schemeClr val="bg1"/>
                </a:solidFill>
                <a:latin typeface="Plantagenet Cherokee" panose="02020602070100000000" pitchFamily="18" charset="0"/>
                <a:ea typeface="FangSong" panose="02010609060101010101" pitchFamily="49" charset="-122"/>
              </a:rPr>
              <a:t>, Kyusyu Regional Development Bureau</a:t>
            </a:r>
            <a:endParaRPr lang="ja-JP" altLang="en-US" sz="1200" i="1" dirty="0">
              <a:solidFill>
                <a:schemeClr val="bg1"/>
              </a:solidFill>
              <a:latin typeface="Plantagenet Cherokee" panose="02020602070100000000" pitchFamily="18" charset="0"/>
              <a:ea typeface="FangSong" panose="02010609060101010101" pitchFamily="49" charset="-122"/>
            </a:endParaRPr>
          </a:p>
        </p:txBody>
      </p:sp>
    </p:spTree>
    <p:extLst>
      <p:ext uri="{BB962C8B-B14F-4D97-AF65-F5344CB8AC3E}">
        <p14:creationId xmlns:p14="http://schemas.microsoft.com/office/powerpoint/2010/main" val="291518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ctrTitle"/>
          </p:nvPr>
        </p:nvSpPr>
        <p:spPr>
          <a:xfrm>
            <a:off x="2088231" y="2276872"/>
            <a:ext cx="7689305" cy="1109266"/>
          </a:xfrm>
        </p:spPr>
        <p:txBody>
          <a:bodyPr/>
          <a:lstStyle/>
          <a:p>
            <a:r>
              <a:rPr lang="ja-JP" altLang="en-US" dirty="0">
                <a:solidFill>
                  <a:srgbClr val="00B0F0"/>
                </a:solidFill>
                <a:latin typeface="HGP創英角ｺﾞｼｯｸUB" panose="020B0900000000000000" pitchFamily="50" charset="-128"/>
                <a:ea typeface="HGP創英角ｺﾞｼｯｸUB" panose="020B0900000000000000" pitchFamily="50" charset="-128"/>
              </a:rPr>
              <a:t>１．</a:t>
            </a:r>
            <a:r>
              <a:rPr lang="en-US" altLang="ja-JP" dirty="0">
                <a:solidFill>
                  <a:srgbClr val="00B0F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NETIS</a:t>
            </a:r>
            <a:r>
              <a:rPr lang="ja-JP" altLang="en-US" dirty="0">
                <a:solidFill>
                  <a:srgbClr val="00B0F0"/>
                </a:solidFill>
                <a:latin typeface="HGP創英角ｺﾞｼｯｸUB" panose="020B0900000000000000" pitchFamily="50" charset="-128"/>
                <a:ea typeface="HGP創英角ｺﾞｼｯｸUB" panose="020B0900000000000000" pitchFamily="50" charset="-128"/>
              </a:rPr>
              <a:t>の概要</a:t>
            </a:r>
          </a:p>
        </p:txBody>
      </p:sp>
      <p:sp>
        <p:nvSpPr>
          <p:cNvPr id="5" name="スライド番号プレースホルダー 4"/>
          <p:cNvSpPr>
            <a:spLocks noGrp="1"/>
          </p:cNvSpPr>
          <p:nvPr>
            <p:ph type="sldNum" sz="quarter" idx="4"/>
          </p:nvPr>
        </p:nvSpPr>
        <p:spPr/>
        <p:txBody>
          <a:bodyPr/>
          <a:lstStyle/>
          <a:p>
            <a:pPr>
              <a:defRPr/>
            </a:pPr>
            <a:fld id="{B76202A1-EC48-47E2-A289-40BBBFC26A2A}" type="slidenum">
              <a:rPr lang="en-US" altLang="ja-JP" smtClean="0"/>
              <a:pPr>
                <a:defRPr/>
              </a:pPr>
              <a:t>2</a:t>
            </a:fld>
            <a:endParaRPr lang="en-US" altLang="ja-JP" dirty="0"/>
          </a:p>
        </p:txBody>
      </p:sp>
      <p:sp>
        <p:nvSpPr>
          <p:cNvPr id="8" name="正方形/長方形 7"/>
          <p:cNvSpPr/>
          <p:nvPr/>
        </p:nvSpPr>
        <p:spPr>
          <a:xfrm>
            <a:off x="3512840" y="6520988"/>
            <a:ext cx="2874826" cy="276999"/>
          </a:xfrm>
          <a:prstGeom prst="rect">
            <a:avLst/>
          </a:prstGeom>
        </p:spPr>
        <p:txBody>
          <a:bodyPr wrap="none">
            <a:spAutoFit/>
          </a:bodyPr>
          <a:lstStyle/>
          <a:p>
            <a:r>
              <a:rPr lang="en-US" altLang="ja-JP" sz="1200" i="1" dirty="0">
                <a:solidFill>
                  <a:schemeClr val="bg1"/>
                </a:solidFill>
                <a:latin typeface="Plantagenet Cherokee" panose="02020602070100000000" pitchFamily="18" charset="0"/>
                <a:ea typeface="FangSong" panose="02010609060101010101" pitchFamily="49" charset="-122"/>
              </a:rPr>
              <a:t>, Kyusyu Regional Development Bureau</a:t>
            </a:r>
            <a:endParaRPr lang="ja-JP" altLang="en-US" sz="1200" i="1" dirty="0">
              <a:solidFill>
                <a:schemeClr val="bg1"/>
              </a:solidFill>
              <a:latin typeface="Plantagenet Cherokee" panose="02020602070100000000" pitchFamily="18" charset="0"/>
              <a:ea typeface="FangSong" panose="02010609060101010101" pitchFamily="49" charset="-122"/>
            </a:endParaRPr>
          </a:p>
        </p:txBody>
      </p:sp>
    </p:spTree>
    <p:extLst>
      <p:ext uri="{BB962C8B-B14F-4D97-AF65-F5344CB8AC3E}">
        <p14:creationId xmlns:p14="http://schemas.microsoft.com/office/powerpoint/2010/main" val="2729023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546048" y="6381750"/>
            <a:ext cx="2311400" cy="476250"/>
          </a:xfrm>
        </p:spPr>
        <p:txBody>
          <a:bodyPr/>
          <a:lstStyle/>
          <a:p>
            <a:pPr algn="r">
              <a:defRPr/>
            </a:pPr>
            <a:fld id="{CE50F163-3899-46DF-8DD8-F0E3894DF967}" type="slidenum">
              <a:rPr lang="ja-JP" altLang="en-US" sz="1600" smtClean="0">
                <a:latin typeface="HG丸ｺﾞｼｯｸM-PRO" panose="020F0600000000000000" pitchFamily="50" charset="-128"/>
                <a:ea typeface="HG丸ｺﾞｼｯｸM-PRO" panose="020F0600000000000000" pitchFamily="50" charset="-128"/>
              </a:rPr>
              <a:pPr algn="r">
                <a:defRPr/>
              </a:pPr>
              <a:t>3</a:t>
            </a:fld>
            <a:endParaRPr lang="en-US" altLang="ja-JP" sz="1600" dirty="0">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1236531" y="3656420"/>
            <a:ext cx="6621058" cy="1877437"/>
          </a:xfrm>
          <a:prstGeom prst="rect">
            <a:avLst/>
          </a:prstGeom>
          <a:solidFill>
            <a:srgbClr val="FFFF00"/>
          </a:solidFill>
          <a:ln w="28575">
            <a:noFill/>
          </a:ln>
        </p:spPr>
        <p:txBody>
          <a:bodyPr wrap="square" rtlCol="0">
            <a:spAutoFit/>
          </a:bodyPr>
          <a:lstStyle/>
          <a:p>
            <a:pPr marL="457200" indent="-457200">
              <a:buFont typeface="Wingdings" panose="05000000000000000000" pitchFamily="2" charset="2"/>
              <a:buChar char="Ø"/>
            </a:pPr>
            <a:r>
              <a:rPr kumimoji="1" lang="ja-JP" altLang="en-US" sz="2400" b="1" dirty="0">
                <a:solidFill>
                  <a:srgbClr val="0000FF"/>
                </a:solidFill>
              </a:rPr>
              <a:t>公共事業等の品質確保</a:t>
            </a:r>
            <a:endParaRPr kumimoji="1" lang="en-US" altLang="ja-JP" sz="2400" b="1" dirty="0">
              <a:solidFill>
                <a:srgbClr val="0000FF"/>
              </a:solidFill>
            </a:endParaRPr>
          </a:p>
          <a:p>
            <a:endParaRPr lang="en-US" altLang="ja-JP" sz="2000" b="1" dirty="0">
              <a:solidFill>
                <a:srgbClr val="0000FF"/>
              </a:solidFill>
            </a:endParaRPr>
          </a:p>
          <a:p>
            <a:pPr marL="457200" indent="-457200">
              <a:buFont typeface="Wingdings" panose="05000000000000000000" pitchFamily="2" charset="2"/>
              <a:buChar char="Ø"/>
            </a:pPr>
            <a:r>
              <a:rPr kumimoji="1" lang="ja-JP" altLang="en-US" sz="2400" b="1" dirty="0">
                <a:solidFill>
                  <a:srgbClr val="0000FF"/>
                </a:solidFill>
              </a:rPr>
              <a:t>良質な社会資本の整備や維持管理</a:t>
            </a:r>
            <a:endParaRPr kumimoji="1" lang="en-US" altLang="ja-JP" sz="2400" b="1" dirty="0">
              <a:solidFill>
                <a:srgbClr val="0000FF"/>
              </a:solidFill>
            </a:endParaRPr>
          </a:p>
          <a:p>
            <a:endParaRPr kumimoji="1" lang="en-US" altLang="ja-JP" sz="2000" b="1" dirty="0">
              <a:solidFill>
                <a:srgbClr val="0000FF"/>
              </a:solidFill>
            </a:endParaRPr>
          </a:p>
          <a:p>
            <a:pPr marL="457200" indent="-457200">
              <a:buFont typeface="Wingdings" panose="05000000000000000000" pitchFamily="2" charset="2"/>
              <a:buChar char="Ø"/>
            </a:pPr>
            <a:r>
              <a:rPr kumimoji="1" lang="ja-JP" altLang="en-US" sz="2400" b="1" dirty="0">
                <a:solidFill>
                  <a:srgbClr val="0000FF"/>
                </a:solidFill>
              </a:rPr>
              <a:t>防災対策に寄与　</a:t>
            </a:r>
            <a:r>
              <a:rPr kumimoji="1" lang="ja-JP" altLang="en-US" sz="2800" b="1" dirty="0">
                <a:solidFill>
                  <a:srgbClr val="0000FF"/>
                </a:solidFill>
              </a:rPr>
              <a:t>　　　　　　　　　　　　　　</a:t>
            </a:r>
          </a:p>
        </p:txBody>
      </p:sp>
      <p:sp>
        <p:nvSpPr>
          <p:cNvPr id="11" name="正方形/長方形 10"/>
          <p:cNvSpPr/>
          <p:nvPr/>
        </p:nvSpPr>
        <p:spPr>
          <a:xfrm>
            <a:off x="1009145" y="1464244"/>
            <a:ext cx="4176143" cy="461665"/>
          </a:xfrm>
          <a:prstGeom prst="rect">
            <a:avLst/>
          </a:prstGeom>
        </p:spPr>
        <p:txBody>
          <a:bodyPr wrap="none">
            <a:spAutoFit/>
          </a:bodyPr>
          <a:lstStyle/>
          <a:p>
            <a:r>
              <a:rPr lang="ja-JP" altLang="en-US" sz="2400" b="1" dirty="0">
                <a:solidFill>
                  <a:srgbClr val="0000FF"/>
                </a:solidFill>
              </a:rPr>
              <a:t>◆新技術の積極的な活用促進</a:t>
            </a:r>
            <a:endParaRPr lang="ja-JP" altLang="en-US" sz="2400" dirty="0">
              <a:solidFill>
                <a:srgbClr val="0000FF"/>
              </a:solidFill>
            </a:endParaRPr>
          </a:p>
        </p:txBody>
      </p:sp>
      <p:grpSp>
        <p:nvGrpSpPr>
          <p:cNvPr id="15" name="グループ化 14"/>
          <p:cNvGrpSpPr/>
          <p:nvPr/>
        </p:nvGrpSpPr>
        <p:grpSpPr>
          <a:xfrm>
            <a:off x="1354353" y="2111733"/>
            <a:ext cx="5541267" cy="766413"/>
            <a:chOff x="1649069" y="2242567"/>
            <a:chExt cx="5541267" cy="766413"/>
          </a:xfrm>
        </p:grpSpPr>
        <p:sp>
          <p:nvSpPr>
            <p:cNvPr id="8" name="正方形/長方形 7"/>
            <p:cNvSpPr/>
            <p:nvPr/>
          </p:nvSpPr>
          <p:spPr>
            <a:xfrm>
              <a:off x="2493216" y="2547315"/>
              <a:ext cx="4697120" cy="461665"/>
            </a:xfrm>
            <a:prstGeom prst="rect">
              <a:avLst/>
            </a:prstGeom>
          </p:spPr>
          <p:txBody>
            <a:bodyPr wrap="none">
              <a:spAutoFit/>
            </a:bodyPr>
            <a:lstStyle/>
            <a:p>
              <a:r>
                <a:rPr lang="ja-JP" altLang="en-US" sz="2400" b="1" dirty="0">
                  <a:solidFill>
                    <a:srgbClr val="0000FF"/>
                  </a:solidFill>
                </a:rPr>
                <a:t>技術開発の促進、優れた技術創出</a:t>
              </a:r>
              <a:endParaRPr lang="ja-JP" altLang="en-US" sz="2400" dirty="0">
                <a:solidFill>
                  <a:srgbClr val="0000FF"/>
                </a:solidFill>
              </a:endParaRPr>
            </a:p>
          </p:txBody>
        </p:sp>
        <p:sp>
          <p:nvSpPr>
            <p:cNvPr id="2" name="矢印: 右 1"/>
            <p:cNvSpPr/>
            <p:nvPr/>
          </p:nvSpPr>
          <p:spPr bwMode="auto">
            <a:xfrm>
              <a:off x="1649069" y="2427233"/>
              <a:ext cx="695688" cy="504208"/>
            </a:xfrm>
            <a:prstGeom prst="rightArrow">
              <a:avLst/>
            </a:prstGeom>
            <a:solidFill>
              <a:srgbClr val="002060"/>
            </a:solidFill>
            <a:ln w="12700" cap="flat" cmpd="sng" algn="ctr">
              <a:solidFill>
                <a:schemeClr val="tx1"/>
              </a:solidFill>
              <a:prstDash val="solid"/>
              <a:round/>
              <a:headEnd type="none" w="med" len="med"/>
              <a:tailEnd type="none" w="med" len="med"/>
            </a:ln>
            <a:effectLst/>
          </p:spPr>
          <p:txBody>
            <a:bodyPr vert="horz" wrap="none" lIns="27432" tIns="18288" rIns="0" bIns="18288"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endParaRPr>
            </a:p>
          </p:txBody>
        </p:sp>
        <p:sp>
          <p:nvSpPr>
            <p:cNvPr id="13" name="正方形/長方形 12"/>
            <p:cNvSpPr/>
            <p:nvPr/>
          </p:nvSpPr>
          <p:spPr>
            <a:xfrm>
              <a:off x="2493216" y="2242567"/>
              <a:ext cx="2198038" cy="369332"/>
            </a:xfrm>
            <a:prstGeom prst="rect">
              <a:avLst/>
            </a:prstGeom>
          </p:spPr>
          <p:txBody>
            <a:bodyPr wrap="none">
              <a:spAutoFit/>
            </a:bodyPr>
            <a:lstStyle/>
            <a:p>
              <a:r>
                <a:rPr lang="ja-JP" altLang="en-US" b="1" dirty="0">
                  <a:solidFill>
                    <a:srgbClr val="0000FF"/>
                  </a:solidFill>
                </a:rPr>
                <a:t>民間事業者等による</a:t>
              </a:r>
              <a:endParaRPr lang="ja-JP" altLang="en-US" dirty="0">
                <a:solidFill>
                  <a:srgbClr val="0000FF"/>
                </a:solidFill>
              </a:endParaRPr>
            </a:p>
          </p:txBody>
        </p:sp>
      </p:grpSp>
      <p:sp>
        <p:nvSpPr>
          <p:cNvPr id="14" name="正方形/長方形 13"/>
          <p:cNvSpPr/>
          <p:nvPr/>
        </p:nvSpPr>
        <p:spPr>
          <a:xfrm>
            <a:off x="1009145" y="5705823"/>
            <a:ext cx="7566495" cy="523220"/>
          </a:xfrm>
          <a:prstGeom prst="rect">
            <a:avLst/>
          </a:prstGeom>
        </p:spPr>
        <p:txBody>
          <a:bodyPr wrap="none">
            <a:spAutoFit/>
          </a:bodyPr>
          <a:lstStyle/>
          <a:p>
            <a:r>
              <a:rPr lang="ja-JP" altLang="en-US" sz="2800" b="1" u="sng" dirty="0">
                <a:solidFill>
                  <a:srgbClr val="0000FF"/>
                </a:solidFill>
              </a:rPr>
              <a:t>この目的達成の仕組みが</a:t>
            </a:r>
            <a:r>
              <a:rPr lang="ja-JP" altLang="en-US" sz="2800" b="1" u="sng" dirty="0">
                <a:solidFill>
                  <a:srgbClr val="FF0000"/>
                </a:solidFill>
              </a:rPr>
              <a:t>「新技術活用システム」</a:t>
            </a:r>
            <a:endParaRPr lang="ja-JP" altLang="en-US" sz="2800" u="sng" dirty="0">
              <a:solidFill>
                <a:srgbClr val="FF0000"/>
              </a:solidFill>
            </a:endParaRPr>
          </a:p>
        </p:txBody>
      </p:sp>
      <p:sp>
        <p:nvSpPr>
          <p:cNvPr id="16" name="矢印: ストライプ 15"/>
          <p:cNvSpPr/>
          <p:nvPr/>
        </p:nvSpPr>
        <p:spPr bwMode="auto">
          <a:xfrm rot="5400000">
            <a:off x="4062044" y="2054485"/>
            <a:ext cx="461091" cy="2398839"/>
          </a:xfrm>
          <a:prstGeom prst="stripedRightArrow">
            <a:avLst>
              <a:gd name="adj1" fmla="val 50000"/>
              <a:gd name="adj2" fmla="val 39253"/>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7432" tIns="18288" rIns="0" bIns="18288"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endParaRPr>
          </a:p>
        </p:txBody>
      </p:sp>
      <p:sp>
        <p:nvSpPr>
          <p:cNvPr id="17" name="AutoShape 20"/>
          <p:cNvSpPr>
            <a:spLocks noChangeArrowheads="1"/>
          </p:cNvSpPr>
          <p:nvPr/>
        </p:nvSpPr>
        <p:spPr bwMode="auto">
          <a:xfrm>
            <a:off x="0" y="0"/>
            <a:ext cx="9906000" cy="503238"/>
          </a:xfrm>
          <a:prstGeom prst="roundRect">
            <a:avLst>
              <a:gd name="adj" fmla="val 50000"/>
            </a:avLst>
          </a:prstGeom>
          <a:no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0000FF"/>
                </a:solidFill>
                <a:effectLst/>
                <a:uLnTx/>
                <a:uFillTx/>
                <a:ea typeface="ＤＦ特太ゴシック体" pitchFamily="1" charset="-128"/>
              </a:rPr>
              <a:t>　</a:t>
            </a:r>
            <a:r>
              <a:rPr lang="ja-JP" altLang="en-US" sz="2400" dirty="0">
                <a:solidFill>
                  <a:srgbClr val="0000FF"/>
                </a:solidFill>
                <a:ea typeface="ＤＦ特太ゴシック体" pitchFamily="1" charset="-128"/>
              </a:rPr>
              <a:t> 　　</a:t>
            </a:r>
            <a:r>
              <a:rPr lang="ja-JP" altLang="en-US" sz="2400" dirty="0">
                <a:solidFill>
                  <a:srgbClr val="00B0F0"/>
                </a:solidFill>
                <a:ea typeface="ＤＦ特太ゴシック体" pitchFamily="1" charset="-128"/>
              </a:rPr>
              <a:t>新技術の目的</a:t>
            </a:r>
            <a:endParaRPr kumimoji="0" lang="ja-JP" altLang="en-US" sz="2400" b="0" i="0" u="none" strike="noStrike" kern="0" cap="none" spc="0" normalizeH="0" baseline="0" noProof="0" dirty="0">
              <a:ln>
                <a:noFill/>
              </a:ln>
              <a:solidFill>
                <a:srgbClr val="00B0F0"/>
              </a:solidFill>
              <a:effectLst/>
              <a:uLnTx/>
              <a:uFillTx/>
              <a:ea typeface="ＤＦ特太ゴシック体" pitchFamily="1" charset="-128"/>
            </a:endParaRPr>
          </a:p>
        </p:txBody>
      </p:sp>
    </p:spTree>
    <p:extLst>
      <p:ext uri="{BB962C8B-B14F-4D97-AF65-F5344CB8AC3E}">
        <p14:creationId xmlns:p14="http://schemas.microsoft.com/office/powerpoint/2010/main" val="2043412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546048" y="6381750"/>
            <a:ext cx="2311400" cy="476250"/>
          </a:xfrm>
        </p:spPr>
        <p:txBody>
          <a:bodyPr/>
          <a:lstStyle/>
          <a:p>
            <a:pPr algn="r">
              <a:defRPr/>
            </a:pPr>
            <a:fld id="{CE50F163-3899-46DF-8DD8-F0E3894DF967}" type="slidenum">
              <a:rPr lang="ja-JP" altLang="en-US" sz="1600" smtClean="0">
                <a:latin typeface="HG丸ｺﾞｼｯｸM-PRO" panose="020F0600000000000000" pitchFamily="50" charset="-128"/>
                <a:ea typeface="HG丸ｺﾞｼｯｸM-PRO" panose="020F0600000000000000" pitchFamily="50" charset="-128"/>
              </a:rPr>
              <a:pPr algn="r">
                <a:defRPr/>
              </a:pPr>
              <a:t>4</a:t>
            </a:fld>
            <a:endParaRPr lang="en-US" altLang="ja-JP" sz="1600" dirty="0">
              <a:latin typeface="HG丸ｺﾞｼｯｸM-PRO" panose="020F0600000000000000" pitchFamily="50" charset="-128"/>
              <a:ea typeface="HG丸ｺﾞｼｯｸM-PRO" panose="020F0600000000000000" pitchFamily="50" charset="-128"/>
            </a:endParaRPr>
          </a:p>
        </p:txBody>
      </p:sp>
      <p:sp>
        <p:nvSpPr>
          <p:cNvPr id="6" name="テキスト ボックス 8"/>
          <p:cNvSpPr txBox="1">
            <a:spLocks noChangeArrowheads="1"/>
          </p:cNvSpPr>
          <p:nvPr/>
        </p:nvSpPr>
        <p:spPr bwMode="auto">
          <a:xfrm>
            <a:off x="191557" y="2443011"/>
            <a:ext cx="4628797" cy="3046988"/>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marL="342900" indent="-342900" eaLnBrk="1" hangingPunct="1">
              <a:buFont typeface="Wingdings" panose="05000000000000000000" pitchFamily="2" charset="2"/>
              <a:buChar char="Ø"/>
            </a:pPr>
            <a:r>
              <a:rPr lang="ja-JP" altLang="en-US" sz="2400" dirty="0">
                <a:solidFill>
                  <a:srgbClr val="000000"/>
                </a:solidFill>
              </a:rPr>
              <a:t>コスト縮減を踏まえた</a:t>
            </a:r>
            <a:endParaRPr lang="en-US" altLang="ja-JP" sz="2400" dirty="0">
              <a:solidFill>
                <a:srgbClr val="000000"/>
              </a:solidFill>
            </a:endParaRPr>
          </a:p>
          <a:p>
            <a:pPr eaLnBrk="1" hangingPunct="1"/>
            <a:r>
              <a:rPr lang="ja-JP" altLang="en-US" sz="2400" dirty="0">
                <a:solidFill>
                  <a:srgbClr val="000000"/>
                </a:solidFill>
              </a:rPr>
              <a:t>　　　　　　　　　　　　　工事の発注</a:t>
            </a:r>
            <a:endParaRPr lang="en-US" altLang="ja-JP" sz="2400" dirty="0">
              <a:solidFill>
                <a:srgbClr val="000000"/>
              </a:solidFill>
            </a:endParaRPr>
          </a:p>
          <a:p>
            <a:pPr eaLnBrk="1" hangingPunct="1"/>
            <a:endParaRPr lang="en-US" altLang="ja-JP" sz="2400" dirty="0">
              <a:solidFill>
                <a:srgbClr val="000000"/>
              </a:solidFill>
            </a:endParaRPr>
          </a:p>
          <a:p>
            <a:pPr marL="342900" indent="-342900" eaLnBrk="1" hangingPunct="1">
              <a:buFont typeface="Wingdings" panose="05000000000000000000" pitchFamily="2" charset="2"/>
              <a:buChar char="Ø"/>
            </a:pPr>
            <a:r>
              <a:rPr lang="ja-JP" altLang="en-US" sz="2400" dirty="0">
                <a:solidFill>
                  <a:srgbClr val="000000"/>
                </a:solidFill>
              </a:rPr>
              <a:t>事業のスピードアップ</a:t>
            </a:r>
            <a:endParaRPr lang="en-US" altLang="ja-JP" sz="2400" dirty="0">
              <a:solidFill>
                <a:srgbClr val="000000"/>
              </a:solidFill>
            </a:endParaRPr>
          </a:p>
          <a:p>
            <a:pPr eaLnBrk="1" hangingPunct="1"/>
            <a:endParaRPr lang="en-US" altLang="ja-JP" sz="2400" dirty="0">
              <a:solidFill>
                <a:srgbClr val="000000"/>
              </a:solidFill>
            </a:endParaRPr>
          </a:p>
          <a:p>
            <a:pPr marL="342900" indent="-342900" eaLnBrk="1" hangingPunct="1">
              <a:buFont typeface="Wingdings" panose="05000000000000000000" pitchFamily="2" charset="2"/>
              <a:buChar char="Ø"/>
            </a:pPr>
            <a:r>
              <a:rPr lang="ja-JP" altLang="en-US" sz="2400" dirty="0">
                <a:solidFill>
                  <a:srgbClr val="000000"/>
                </a:solidFill>
              </a:rPr>
              <a:t>適切な品質確保</a:t>
            </a:r>
            <a:endParaRPr lang="en-US" altLang="ja-JP" sz="2400" dirty="0">
              <a:solidFill>
                <a:srgbClr val="000000"/>
              </a:solidFill>
            </a:endParaRPr>
          </a:p>
          <a:p>
            <a:pPr eaLnBrk="1" hangingPunct="1"/>
            <a:endParaRPr lang="en-US" altLang="ja-JP" sz="2400" dirty="0">
              <a:solidFill>
                <a:srgbClr val="000000"/>
              </a:solidFill>
            </a:endParaRPr>
          </a:p>
          <a:p>
            <a:pPr marL="342900" indent="-342900" eaLnBrk="1" hangingPunct="1">
              <a:buFont typeface="Wingdings" panose="05000000000000000000" pitchFamily="2" charset="2"/>
              <a:buChar char="Ø"/>
            </a:pPr>
            <a:r>
              <a:rPr lang="ja-JP" altLang="en-US" sz="2400" dirty="0">
                <a:solidFill>
                  <a:srgbClr val="000000"/>
                </a:solidFill>
              </a:rPr>
              <a:t>維持管理の効率化</a:t>
            </a:r>
            <a:r>
              <a:rPr lang="ja-JP" altLang="en-US" sz="1600" dirty="0">
                <a:solidFill>
                  <a:srgbClr val="000000"/>
                </a:solidFill>
              </a:rPr>
              <a:t>　　</a:t>
            </a:r>
          </a:p>
        </p:txBody>
      </p:sp>
      <p:sp>
        <p:nvSpPr>
          <p:cNvPr id="7" name="テキスト ボックス 10"/>
          <p:cNvSpPr txBox="1">
            <a:spLocks noChangeArrowheads="1"/>
          </p:cNvSpPr>
          <p:nvPr/>
        </p:nvSpPr>
        <p:spPr bwMode="auto">
          <a:xfrm>
            <a:off x="5102225" y="2443011"/>
            <a:ext cx="4628797" cy="193899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marL="342900" indent="-342900" eaLnBrk="1" hangingPunct="1">
              <a:buFont typeface="Wingdings" panose="05000000000000000000" pitchFamily="2" charset="2"/>
              <a:buChar char="Ø"/>
            </a:pPr>
            <a:r>
              <a:rPr lang="ja-JP" altLang="en-US" sz="2400" dirty="0">
                <a:solidFill>
                  <a:srgbClr val="000000"/>
                </a:solidFill>
              </a:rPr>
              <a:t>工事効率化等による工期短縮</a:t>
            </a:r>
            <a:endParaRPr lang="en-US" altLang="ja-JP" sz="2400" dirty="0">
              <a:solidFill>
                <a:srgbClr val="000000"/>
              </a:solidFill>
            </a:endParaRPr>
          </a:p>
          <a:p>
            <a:pPr eaLnBrk="1" hangingPunct="1"/>
            <a:r>
              <a:rPr lang="ja-JP" altLang="en-US" sz="2400" dirty="0">
                <a:solidFill>
                  <a:srgbClr val="000000"/>
                </a:solidFill>
              </a:rPr>
              <a:t>　</a:t>
            </a:r>
            <a:endParaRPr lang="en-US" altLang="ja-JP" sz="2400" dirty="0">
              <a:solidFill>
                <a:srgbClr val="000000"/>
              </a:solidFill>
            </a:endParaRPr>
          </a:p>
          <a:p>
            <a:pPr marL="342900" indent="-342900" eaLnBrk="1" hangingPunct="1">
              <a:buFont typeface="Wingdings" panose="05000000000000000000" pitchFamily="2" charset="2"/>
              <a:buChar char="Ø"/>
            </a:pPr>
            <a:r>
              <a:rPr lang="ja-JP" altLang="en-US" sz="2400" dirty="0">
                <a:solidFill>
                  <a:srgbClr val="000000"/>
                </a:solidFill>
              </a:rPr>
              <a:t>適切な管理による品質確保</a:t>
            </a:r>
            <a:endParaRPr lang="en-US" altLang="ja-JP" sz="2400" dirty="0">
              <a:solidFill>
                <a:srgbClr val="000000"/>
              </a:solidFill>
            </a:endParaRPr>
          </a:p>
          <a:p>
            <a:pPr eaLnBrk="1" hangingPunct="1"/>
            <a:endParaRPr lang="en-US" altLang="ja-JP" sz="2400" dirty="0">
              <a:solidFill>
                <a:srgbClr val="000000"/>
              </a:solidFill>
            </a:endParaRPr>
          </a:p>
          <a:p>
            <a:pPr marL="342900" indent="-342900" eaLnBrk="1" hangingPunct="1">
              <a:buFont typeface="Wingdings" panose="05000000000000000000" pitchFamily="2" charset="2"/>
              <a:buChar char="Ø"/>
            </a:pPr>
            <a:r>
              <a:rPr lang="ja-JP" altLang="en-US" sz="2400" dirty="0">
                <a:solidFill>
                  <a:srgbClr val="000000"/>
                </a:solidFill>
              </a:rPr>
              <a:t>省エネルギー、省資源化</a:t>
            </a:r>
          </a:p>
        </p:txBody>
      </p:sp>
      <p:sp>
        <p:nvSpPr>
          <p:cNvPr id="8" name="正方形/長方形 7"/>
          <p:cNvSpPr/>
          <p:nvPr/>
        </p:nvSpPr>
        <p:spPr>
          <a:xfrm>
            <a:off x="371885" y="1675179"/>
            <a:ext cx="1720343" cy="523220"/>
          </a:xfrm>
          <a:prstGeom prst="rect">
            <a:avLst/>
          </a:prstGeom>
        </p:spPr>
        <p:txBody>
          <a:bodyPr wrap="none">
            <a:spAutoFit/>
          </a:bodyPr>
          <a:lstStyle/>
          <a:p>
            <a:r>
              <a:rPr lang="en-US" altLang="ja-JP" sz="2800" dirty="0">
                <a:solidFill>
                  <a:srgbClr val="0000FF"/>
                </a:solidFill>
              </a:rPr>
              <a:t>【</a:t>
            </a:r>
            <a:r>
              <a:rPr lang="ja-JP" altLang="en-US" sz="2800" dirty="0">
                <a:solidFill>
                  <a:srgbClr val="0000FF"/>
                </a:solidFill>
              </a:rPr>
              <a:t>発注者</a:t>
            </a:r>
            <a:r>
              <a:rPr lang="en-US" altLang="ja-JP" sz="2800" dirty="0">
                <a:solidFill>
                  <a:srgbClr val="0000FF"/>
                </a:solidFill>
              </a:rPr>
              <a:t>】 </a:t>
            </a:r>
            <a:endParaRPr lang="ja-JP" altLang="en-US" sz="2800" dirty="0">
              <a:solidFill>
                <a:srgbClr val="0000FF"/>
              </a:solidFill>
            </a:endParaRPr>
          </a:p>
        </p:txBody>
      </p:sp>
      <p:sp>
        <p:nvSpPr>
          <p:cNvPr id="9" name="正方形/長方形 8"/>
          <p:cNvSpPr/>
          <p:nvPr/>
        </p:nvSpPr>
        <p:spPr>
          <a:xfrm>
            <a:off x="5371108" y="1675179"/>
            <a:ext cx="1720343" cy="523220"/>
          </a:xfrm>
          <a:prstGeom prst="rect">
            <a:avLst/>
          </a:prstGeom>
        </p:spPr>
        <p:txBody>
          <a:bodyPr wrap="none">
            <a:spAutoFit/>
          </a:bodyPr>
          <a:lstStyle/>
          <a:p>
            <a:r>
              <a:rPr lang="en-US" altLang="ja-JP" sz="2800" dirty="0">
                <a:solidFill>
                  <a:srgbClr val="0000FF"/>
                </a:solidFill>
              </a:rPr>
              <a:t>【</a:t>
            </a:r>
            <a:r>
              <a:rPr lang="ja-JP" altLang="en-US" sz="2800" dirty="0">
                <a:solidFill>
                  <a:srgbClr val="0000FF"/>
                </a:solidFill>
              </a:rPr>
              <a:t>施工者</a:t>
            </a:r>
            <a:r>
              <a:rPr lang="en-US" altLang="ja-JP" sz="2800" dirty="0">
                <a:solidFill>
                  <a:srgbClr val="0000FF"/>
                </a:solidFill>
              </a:rPr>
              <a:t>】 </a:t>
            </a:r>
            <a:endParaRPr lang="ja-JP" altLang="en-US" sz="2800" dirty="0">
              <a:solidFill>
                <a:srgbClr val="0000FF"/>
              </a:solidFill>
            </a:endParaRPr>
          </a:p>
        </p:txBody>
      </p:sp>
      <p:sp>
        <p:nvSpPr>
          <p:cNvPr id="10" name="AutoShape 20"/>
          <p:cNvSpPr>
            <a:spLocks noChangeArrowheads="1"/>
          </p:cNvSpPr>
          <p:nvPr/>
        </p:nvSpPr>
        <p:spPr bwMode="auto">
          <a:xfrm>
            <a:off x="0" y="0"/>
            <a:ext cx="9906000" cy="503238"/>
          </a:xfrm>
          <a:prstGeom prst="roundRect">
            <a:avLst>
              <a:gd name="adj" fmla="val 50000"/>
            </a:avLst>
          </a:prstGeom>
          <a:no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0000FF"/>
                </a:solidFill>
                <a:effectLst/>
                <a:uLnTx/>
                <a:uFillTx/>
                <a:ea typeface="ＤＦ特太ゴシック体" pitchFamily="1" charset="-128"/>
              </a:rPr>
              <a:t>　</a:t>
            </a:r>
            <a:r>
              <a:rPr lang="ja-JP" altLang="en-US" sz="2400" dirty="0">
                <a:solidFill>
                  <a:srgbClr val="0000FF"/>
                </a:solidFill>
                <a:ea typeface="ＤＦ特太ゴシック体" pitchFamily="1" charset="-128"/>
              </a:rPr>
              <a:t> </a:t>
            </a:r>
            <a:r>
              <a:rPr lang="ja-JP" altLang="en-US" sz="2400" dirty="0">
                <a:solidFill>
                  <a:srgbClr val="00B0F0"/>
                </a:solidFill>
                <a:ea typeface="ＤＦ特太ゴシック体" pitchFamily="1" charset="-128"/>
              </a:rPr>
              <a:t>新技術活用における期待される効果</a:t>
            </a:r>
            <a:endParaRPr kumimoji="0" lang="ja-JP" altLang="en-US" sz="2400" b="0" i="0" u="none" strike="noStrike" kern="0" cap="none" spc="0" normalizeH="0" baseline="0" noProof="0" dirty="0">
              <a:ln>
                <a:noFill/>
              </a:ln>
              <a:solidFill>
                <a:srgbClr val="00B0F0"/>
              </a:solidFill>
              <a:effectLst/>
              <a:uLnTx/>
              <a:uFillTx/>
              <a:ea typeface="ＤＦ特太ゴシック体" pitchFamily="1" charset="-128"/>
            </a:endParaRPr>
          </a:p>
        </p:txBody>
      </p:sp>
    </p:spTree>
    <p:extLst>
      <p:ext uri="{BB962C8B-B14F-4D97-AF65-F5344CB8AC3E}">
        <p14:creationId xmlns:p14="http://schemas.microsoft.com/office/powerpoint/2010/main" val="3860438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角丸四角形 50"/>
          <p:cNvSpPr/>
          <p:nvPr/>
        </p:nvSpPr>
        <p:spPr>
          <a:xfrm>
            <a:off x="2294552" y="698339"/>
            <a:ext cx="7494201" cy="6112048"/>
          </a:xfrm>
          <a:prstGeom prst="roundRect">
            <a:avLst>
              <a:gd name="adj" fmla="val 1854"/>
            </a:avLst>
          </a:prstGeom>
          <a:solidFill>
            <a:srgbClr val="CCFFCC"/>
          </a:solidFill>
          <a:ln w="2222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a:lstStyle/>
          <a:p>
            <a:pPr defTabSz="957776">
              <a:lnSpc>
                <a:spcPts val="1600"/>
              </a:lnSpc>
              <a:defRPr/>
            </a:pPr>
            <a:endParaRPr lang="ja-JP" altLang="en-US" sz="1200" dirty="0">
              <a:solidFill>
                <a:srgbClr val="000000"/>
              </a:solidFill>
              <a:latin typeface="ＭＳ Ｐゴシック" pitchFamily="50" charset="-128"/>
            </a:endParaRPr>
          </a:p>
        </p:txBody>
      </p:sp>
      <p:sp>
        <p:nvSpPr>
          <p:cNvPr id="501" name="台形 2"/>
          <p:cNvSpPr>
            <a:spLocks/>
          </p:cNvSpPr>
          <p:nvPr/>
        </p:nvSpPr>
        <p:spPr bwMode="auto">
          <a:xfrm>
            <a:off x="2599057" y="3941633"/>
            <a:ext cx="6791325" cy="339725"/>
          </a:xfrm>
          <a:custGeom>
            <a:avLst/>
            <a:gdLst>
              <a:gd name="T0" fmla="*/ 0 w 6269038"/>
              <a:gd name="T1" fmla="*/ 339725 h 339725"/>
              <a:gd name="T2" fmla="*/ 3009366 w 6269038"/>
              <a:gd name="T3" fmla="*/ 0 h 339725"/>
              <a:gd name="T4" fmla="*/ 3259672 w 6269038"/>
              <a:gd name="T5" fmla="*/ 0 h 339725"/>
              <a:gd name="T6" fmla="*/ 6269038 w 6269038"/>
              <a:gd name="T7" fmla="*/ 339725 h 339725"/>
              <a:gd name="T8" fmla="*/ 0 w 6269038"/>
              <a:gd name="T9" fmla="*/ 339725 h 339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69038" h="339725">
                <a:moveTo>
                  <a:pt x="0" y="339725"/>
                </a:moveTo>
                <a:lnTo>
                  <a:pt x="3009366" y="0"/>
                </a:lnTo>
                <a:lnTo>
                  <a:pt x="3259672" y="0"/>
                </a:lnTo>
                <a:lnTo>
                  <a:pt x="6269038" y="339725"/>
                </a:lnTo>
                <a:lnTo>
                  <a:pt x="0" y="339725"/>
                </a:lnTo>
                <a:close/>
              </a:path>
            </a:pathLst>
          </a:custGeom>
          <a:gradFill rotWithShape="0">
            <a:gsLst>
              <a:gs pos="0">
                <a:srgbClr val="00FF00"/>
              </a:gs>
              <a:gs pos="100000">
                <a:schemeClr val="bg1">
                  <a:alpha val="50000"/>
                </a:schemeClr>
              </a:gs>
            </a:gsLst>
            <a:lin ang="16200000" scaled="1"/>
          </a:gradFill>
          <a:ln w="28575" cap="flat" cmpd="sng" algn="ctr">
            <a:solidFill>
              <a:schemeClr val="tx1"/>
            </a:solidFill>
            <a:prstDash val="solid"/>
            <a:round/>
            <a:headEnd/>
            <a:tailEnd/>
          </a:ln>
          <a:effectLst>
            <a:outerShdw blurRad="50800" dist="88900" dir="1200011" algn="tl" rotWithShape="0">
              <a:srgbClr val="000000">
                <a:alpha val="50000"/>
              </a:srgbClr>
            </a:outerShdw>
          </a:effectLst>
        </p:spPr>
        <p:txBody>
          <a:bodyPr anchor="ctr"/>
          <a:lstStyle/>
          <a:p>
            <a:pPr>
              <a:defRPr/>
            </a:pPr>
            <a:endParaRPr lang="ja-JP" altLang="en-US" dirty="0">
              <a:solidFill>
                <a:srgbClr val="000000"/>
              </a:solidFill>
            </a:endParaRPr>
          </a:p>
        </p:txBody>
      </p:sp>
      <p:pic>
        <p:nvPicPr>
          <p:cNvPr id="502" name="角丸四角形 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32382" y="4227517"/>
            <a:ext cx="6999288"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 name="Text Box 37"/>
          <p:cNvSpPr txBox="1">
            <a:spLocks noChangeArrowheads="1"/>
          </p:cNvSpPr>
          <p:nvPr/>
        </p:nvSpPr>
        <p:spPr bwMode="auto">
          <a:xfrm>
            <a:off x="2599053" y="4276231"/>
            <a:ext cx="6789738" cy="2478585"/>
          </a:xfrm>
          <a:prstGeom prst="rect">
            <a:avLst/>
          </a:prstGeom>
          <a:noFill/>
          <a:ln w="317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ts val="1600"/>
              </a:lnSpc>
              <a:spcBef>
                <a:spcPct val="0"/>
              </a:spcBef>
              <a:buFontTx/>
              <a:buNone/>
            </a:pPr>
            <a:r>
              <a:rPr lang="ja-JP" altLang="en-US" sz="1200" dirty="0">
                <a:solidFill>
                  <a:srgbClr val="000000"/>
                </a:solidFill>
                <a:latin typeface="ＭＳ Ｐゴシック" charset="-128"/>
              </a:rPr>
              <a:t> ○プロセスと活用方式との関係</a:t>
            </a:r>
          </a:p>
        </p:txBody>
      </p:sp>
      <p:cxnSp>
        <p:nvCxnSpPr>
          <p:cNvPr id="506" name="直線コネクタ 505"/>
          <p:cNvCxnSpPr/>
          <p:nvPr/>
        </p:nvCxnSpPr>
        <p:spPr>
          <a:xfrm>
            <a:off x="4713608" y="4065711"/>
            <a:ext cx="26384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直線コネクタ 507"/>
          <p:cNvCxnSpPr/>
          <p:nvPr/>
        </p:nvCxnSpPr>
        <p:spPr>
          <a:xfrm>
            <a:off x="3983353" y="4138736"/>
            <a:ext cx="40449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メモ 147"/>
          <p:cNvSpPr>
            <a:spLocks noChangeArrowheads="1"/>
          </p:cNvSpPr>
          <p:nvPr/>
        </p:nvSpPr>
        <p:spPr bwMode="auto">
          <a:xfrm>
            <a:off x="1617923" y="1046554"/>
            <a:ext cx="2105362" cy="274573"/>
          </a:xfrm>
          <a:prstGeom prst="foldedCorner">
            <a:avLst>
              <a:gd name="adj" fmla="val 16829"/>
            </a:avLst>
          </a:prstGeom>
          <a:solidFill>
            <a:srgbClr val="FF99FF"/>
          </a:solidFill>
          <a:ln w="12700" algn="ctr">
            <a:solidFill>
              <a:schemeClr val="tx1"/>
            </a:solidFill>
            <a:round/>
            <a:headEnd/>
            <a:tailEnd/>
          </a:ln>
        </p:spPr>
        <p:txBody>
          <a:bodyPr tIns="36000" bIns="0" anchor="ctr"/>
          <a:lstStyle/>
          <a:p>
            <a:pPr algn="ctr" defTabSz="957776">
              <a:defRPr/>
            </a:pPr>
            <a:r>
              <a:rPr lang="ja-JP" altLang="en-US" sz="1200" dirty="0">
                <a:solidFill>
                  <a:srgbClr val="000000"/>
                </a:solidFill>
                <a:latin typeface="ＭＳ Ｐゴシック" charset="-128"/>
                <a:ea typeface="ＭＳ Ｐゴシック"/>
              </a:rPr>
              <a:t>評価結果をフィードバック</a:t>
            </a:r>
          </a:p>
        </p:txBody>
      </p:sp>
      <p:sp>
        <p:nvSpPr>
          <p:cNvPr id="11268" name="AutoShape 5"/>
          <p:cNvSpPr>
            <a:spLocks noChangeArrowheads="1"/>
          </p:cNvSpPr>
          <p:nvPr/>
        </p:nvSpPr>
        <p:spPr bwMode="auto">
          <a:xfrm>
            <a:off x="5075416" y="1437945"/>
            <a:ext cx="1949762" cy="920537"/>
          </a:xfrm>
          <a:prstGeom prst="flowChartMagneticDisk">
            <a:avLst/>
          </a:prstGeom>
          <a:gradFill rotWithShape="1">
            <a:gsLst>
              <a:gs pos="0">
                <a:srgbClr val="00FFFF"/>
              </a:gs>
              <a:gs pos="50000">
                <a:srgbClr val="FFFFFF"/>
              </a:gs>
              <a:gs pos="100000">
                <a:srgbClr val="00FFFF"/>
              </a:gs>
            </a:gsLst>
            <a:lin ang="0" scaled="1"/>
          </a:gradFill>
          <a:ln w="9525">
            <a:solidFill>
              <a:srgbClr val="0000FF"/>
            </a:solidFill>
            <a:round/>
            <a:headEnd/>
            <a:tailEnd/>
          </a:ln>
        </p:spPr>
        <p:txBody>
          <a:bodyPr wrap="none"/>
          <a:lstStyle/>
          <a:p>
            <a:pPr algn="ctr"/>
            <a:endParaRPr lang="ja-JP" altLang="en-US" sz="1400" b="1">
              <a:solidFill>
                <a:srgbClr val="0000FF"/>
              </a:solidFill>
              <a:latin typeface="ＭＳ Ｐゴシック" pitchFamily="50" charset="-128"/>
              <a:ea typeface="ＭＳ Ｐゴシック" pitchFamily="50" charset="-128"/>
            </a:endParaRPr>
          </a:p>
        </p:txBody>
      </p:sp>
      <p:sp>
        <p:nvSpPr>
          <p:cNvPr id="11269" name="AutoShape 6"/>
          <p:cNvSpPr>
            <a:spLocks noChangeArrowheads="1"/>
          </p:cNvSpPr>
          <p:nvPr/>
        </p:nvSpPr>
        <p:spPr bwMode="auto">
          <a:xfrm>
            <a:off x="5075416" y="1136387"/>
            <a:ext cx="1949762" cy="603110"/>
          </a:xfrm>
          <a:prstGeom prst="flowChartMagneticDisk">
            <a:avLst/>
          </a:prstGeom>
          <a:gradFill rotWithShape="1">
            <a:gsLst>
              <a:gs pos="0">
                <a:srgbClr val="FFCC99"/>
              </a:gs>
              <a:gs pos="50000">
                <a:srgbClr val="FFFFFF"/>
              </a:gs>
              <a:gs pos="100000">
                <a:srgbClr val="FFCC99"/>
              </a:gs>
            </a:gsLst>
            <a:lin ang="0" scaled="1"/>
          </a:gradFill>
          <a:ln w="9525">
            <a:solidFill>
              <a:srgbClr val="FF6600"/>
            </a:solidFill>
            <a:round/>
            <a:headEnd/>
            <a:tailEnd/>
          </a:ln>
        </p:spPr>
        <p:txBody>
          <a:bodyPr wrap="none" anchor="ctr"/>
          <a:lstStyle/>
          <a:p>
            <a:pPr algn="ctr"/>
            <a:endParaRPr lang="ja-JP" altLang="en-US" sz="1400" b="1">
              <a:solidFill>
                <a:srgbClr val="FF6600"/>
              </a:solidFill>
              <a:latin typeface="ＭＳ Ｐゴシック" pitchFamily="50" charset="-128"/>
              <a:ea typeface="ＭＳ Ｐゴシック" pitchFamily="50" charset="-128"/>
            </a:endParaRPr>
          </a:p>
        </p:txBody>
      </p:sp>
      <p:sp>
        <p:nvSpPr>
          <p:cNvPr id="13" name="角丸四角形 12"/>
          <p:cNvSpPr/>
          <p:nvPr/>
        </p:nvSpPr>
        <p:spPr>
          <a:xfrm>
            <a:off x="2688032" y="2639402"/>
            <a:ext cx="1951350" cy="1434768"/>
          </a:xfrm>
          <a:prstGeom prst="roundRect">
            <a:avLst>
              <a:gd name="adj" fmla="val 7554"/>
            </a:avLst>
          </a:prstGeom>
          <a:gradFill flip="none" rotWithShape="1">
            <a:gsLst>
              <a:gs pos="0">
                <a:schemeClr val="bg1"/>
              </a:gs>
              <a:gs pos="100000">
                <a:srgbClr val="66FFFF"/>
              </a:gs>
            </a:gsLst>
            <a:path path="rect">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80000" rIns="72000" bIns="72000"/>
          <a:lstStyle/>
          <a:p>
            <a:pPr defTabSz="957776">
              <a:defRPr/>
            </a:pPr>
            <a:endParaRPr lang="ja-JP" altLang="en-US" sz="1200" b="1" dirty="0">
              <a:solidFill>
                <a:srgbClr val="000000"/>
              </a:solidFill>
              <a:latin typeface="ＭＳ Ｐゴシック" pitchFamily="50" charset="-128"/>
            </a:endParaRPr>
          </a:p>
          <a:p>
            <a:pPr defTabSz="957776">
              <a:defRPr/>
            </a:pPr>
            <a:r>
              <a:rPr lang="ja-JP" altLang="en-US" sz="1100" dirty="0">
                <a:solidFill>
                  <a:srgbClr val="000000"/>
                </a:solidFill>
                <a:latin typeface="ＭＳ Ｐゴシック" pitchFamily="50" charset="-128"/>
              </a:rPr>
              <a:t>公共工事等に関する、実用化された技術を申請、登録</a:t>
            </a:r>
          </a:p>
          <a:p>
            <a:pPr defTabSz="957776">
              <a:lnSpc>
                <a:spcPts val="1600"/>
              </a:lnSpc>
              <a:defRPr/>
            </a:pPr>
            <a:endParaRPr lang="ja-JP" altLang="en-US" sz="1200" dirty="0">
              <a:solidFill>
                <a:srgbClr val="000000"/>
              </a:solidFill>
              <a:latin typeface="ＭＳ Ｐゴシック" pitchFamily="50" charset="-128"/>
            </a:endParaRPr>
          </a:p>
        </p:txBody>
      </p:sp>
      <p:cxnSp>
        <p:nvCxnSpPr>
          <p:cNvPr id="36" name="カギ線コネクタ 35"/>
          <p:cNvCxnSpPr>
            <a:stCxn id="13" idx="0"/>
            <a:endCxn id="11268" idx="2"/>
          </p:cNvCxnSpPr>
          <p:nvPr/>
        </p:nvCxnSpPr>
        <p:spPr>
          <a:xfrm rot="5400000" flipH="1" flipV="1">
            <a:off x="3998967" y="1562956"/>
            <a:ext cx="741188" cy="1411709"/>
          </a:xfrm>
          <a:prstGeom prst="bentConnector2">
            <a:avLst/>
          </a:prstGeom>
          <a:ln w="120650">
            <a:solidFill>
              <a:srgbClr val="FF00FF"/>
            </a:solidFill>
            <a:round/>
            <a:tailEnd type="triangle" w="med" len="sm"/>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6050297" y="2283893"/>
            <a:ext cx="0" cy="369801"/>
          </a:xfrm>
          <a:prstGeom prst="straightConnector1">
            <a:avLst/>
          </a:prstGeom>
          <a:ln w="120650">
            <a:solidFill>
              <a:srgbClr val="FF00FF"/>
            </a:solidFill>
            <a:round/>
            <a:tailEnd type="triangle" w="med" len="sm"/>
          </a:ln>
        </p:spPr>
        <p:style>
          <a:lnRef idx="1">
            <a:schemeClr val="accent1"/>
          </a:lnRef>
          <a:fillRef idx="0">
            <a:schemeClr val="accent1"/>
          </a:fillRef>
          <a:effectRef idx="0">
            <a:schemeClr val="accent1"/>
          </a:effectRef>
          <a:fontRef idx="minor">
            <a:schemeClr val="tx1"/>
          </a:fontRef>
        </p:style>
      </p:cxnSp>
      <p:sp>
        <p:nvSpPr>
          <p:cNvPr id="11273" name="Text Box 132"/>
          <p:cNvSpPr txBox="1">
            <a:spLocks noChangeArrowheads="1"/>
          </p:cNvSpPr>
          <p:nvPr/>
        </p:nvSpPr>
        <p:spPr bwMode="auto">
          <a:xfrm>
            <a:off x="5323110" y="1796634"/>
            <a:ext cx="1424215" cy="43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36000" tIns="36000" rIns="36000" bIns="36000" anchor="ctr"/>
          <a:lstStyle>
            <a:lvl1pPr eaLnBrk="0" hangingPunct="0">
              <a:defRPr kumimoji="1" sz="1900">
                <a:solidFill>
                  <a:schemeClr val="tx1"/>
                </a:solidFill>
                <a:latin typeface="Arial" charset="0"/>
                <a:ea typeface="ＭＳ Ｐゴシック" pitchFamily="50" charset="-128"/>
              </a:defRPr>
            </a:lvl1pPr>
            <a:lvl2pPr marL="742950" indent="-285750" eaLnBrk="0" hangingPunct="0">
              <a:defRPr kumimoji="1" sz="1900">
                <a:solidFill>
                  <a:schemeClr val="tx1"/>
                </a:solidFill>
                <a:latin typeface="Arial" charset="0"/>
                <a:ea typeface="ＭＳ Ｐゴシック" pitchFamily="50" charset="-128"/>
              </a:defRPr>
            </a:lvl2pPr>
            <a:lvl3pPr marL="1143000" indent="-228600" eaLnBrk="0" hangingPunct="0">
              <a:defRPr kumimoji="1" sz="1900">
                <a:solidFill>
                  <a:schemeClr val="tx1"/>
                </a:solidFill>
                <a:latin typeface="Arial" charset="0"/>
                <a:ea typeface="ＭＳ Ｐゴシック" pitchFamily="50" charset="-128"/>
              </a:defRPr>
            </a:lvl3pPr>
            <a:lvl4pPr marL="1600200" indent="-228600" eaLnBrk="0" hangingPunct="0">
              <a:defRPr kumimoji="1" sz="1900">
                <a:solidFill>
                  <a:schemeClr val="tx1"/>
                </a:solidFill>
                <a:latin typeface="Arial" charset="0"/>
                <a:ea typeface="ＭＳ Ｐゴシック" pitchFamily="50" charset="-128"/>
              </a:defRPr>
            </a:lvl4pPr>
            <a:lvl5pPr marL="2057400" indent="-228600" eaLnBrk="0" hangingPunct="0">
              <a:defRPr kumimoji="1" sz="1900">
                <a:solidFill>
                  <a:schemeClr val="tx1"/>
                </a:solidFill>
                <a:latin typeface="Arial" charset="0"/>
                <a:ea typeface="ＭＳ Ｐゴシック" pitchFamily="50" charset="-128"/>
              </a:defRPr>
            </a:lvl5pPr>
            <a:lvl6pPr marL="25146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6pPr>
            <a:lvl7pPr marL="29718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7pPr>
            <a:lvl8pPr marL="34290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8pPr>
            <a:lvl9pPr marL="38862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9pPr>
          </a:lstStyle>
          <a:p>
            <a:pPr algn="ctr" eaLnBrk="1" hangingPunct="1"/>
            <a:r>
              <a:rPr lang="ja-JP" altLang="en-US" sz="1400">
                <a:solidFill>
                  <a:srgbClr val="0000FF"/>
                </a:solidFill>
              </a:rPr>
              <a:t>ＮＥＴＩＳ</a:t>
            </a:r>
            <a:endParaRPr lang="en-US" altLang="ja-JP" sz="1400">
              <a:solidFill>
                <a:srgbClr val="0000FF"/>
              </a:solidFill>
            </a:endParaRPr>
          </a:p>
          <a:p>
            <a:pPr algn="ctr" eaLnBrk="1" hangingPunct="1"/>
            <a:r>
              <a:rPr lang="ja-JP" altLang="en-US" sz="1400">
                <a:solidFill>
                  <a:srgbClr val="0000FF"/>
                </a:solidFill>
              </a:rPr>
              <a:t>（申請情報）</a:t>
            </a:r>
            <a:endParaRPr lang="en-US" altLang="ja-JP" sz="1400">
              <a:solidFill>
                <a:srgbClr val="0000FF"/>
              </a:solidFill>
            </a:endParaRPr>
          </a:p>
        </p:txBody>
      </p:sp>
      <p:sp>
        <p:nvSpPr>
          <p:cNvPr id="11274" name="Text Box 132"/>
          <p:cNvSpPr txBox="1">
            <a:spLocks noChangeArrowheads="1"/>
          </p:cNvSpPr>
          <p:nvPr/>
        </p:nvSpPr>
        <p:spPr bwMode="auto">
          <a:xfrm>
            <a:off x="5323110" y="1123698"/>
            <a:ext cx="1424215" cy="43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36000" tIns="36000" rIns="36000" bIns="36000" anchor="ctr"/>
          <a:lstStyle>
            <a:lvl1pPr eaLnBrk="0" hangingPunct="0">
              <a:defRPr kumimoji="1" sz="1900">
                <a:solidFill>
                  <a:schemeClr val="tx1"/>
                </a:solidFill>
                <a:latin typeface="Arial" charset="0"/>
                <a:ea typeface="ＭＳ Ｐゴシック" pitchFamily="50" charset="-128"/>
              </a:defRPr>
            </a:lvl1pPr>
            <a:lvl2pPr marL="742950" indent="-285750" eaLnBrk="0" hangingPunct="0">
              <a:defRPr kumimoji="1" sz="1900">
                <a:solidFill>
                  <a:schemeClr val="tx1"/>
                </a:solidFill>
                <a:latin typeface="Arial" charset="0"/>
                <a:ea typeface="ＭＳ Ｐゴシック" pitchFamily="50" charset="-128"/>
              </a:defRPr>
            </a:lvl2pPr>
            <a:lvl3pPr marL="1143000" indent="-228600" eaLnBrk="0" hangingPunct="0">
              <a:defRPr kumimoji="1" sz="1900">
                <a:solidFill>
                  <a:schemeClr val="tx1"/>
                </a:solidFill>
                <a:latin typeface="Arial" charset="0"/>
                <a:ea typeface="ＭＳ Ｐゴシック" pitchFamily="50" charset="-128"/>
              </a:defRPr>
            </a:lvl3pPr>
            <a:lvl4pPr marL="1600200" indent="-228600" eaLnBrk="0" hangingPunct="0">
              <a:defRPr kumimoji="1" sz="1900">
                <a:solidFill>
                  <a:schemeClr val="tx1"/>
                </a:solidFill>
                <a:latin typeface="Arial" charset="0"/>
                <a:ea typeface="ＭＳ Ｐゴシック" pitchFamily="50" charset="-128"/>
              </a:defRPr>
            </a:lvl4pPr>
            <a:lvl5pPr marL="2057400" indent="-228600" eaLnBrk="0" hangingPunct="0">
              <a:defRPr kumimoji="1" sz="1900">
                <a:solidFill>
                  <a:schemeClr val="tx1"/>
                </a:solidFill>
                <a:latin typeface="Arial" charset="0"/>
                <a:ea typeface="ＭＳ Ｐゴシック" pitchFamily="50" charset="-128"/>
              </a:defRPr>
            </a:lvl5pPr>
            <a:lvl6pPr marL="25146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6pPr>
            <a:lvl7pPr marL="29718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7pPr>
            <a:lvl8pPr marL="34290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8pPr>
            <a:lvl9pPr marL="38862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9pPr>
          </a:lstStyle>
          <a:p>
            <a:pPr algn="ctr" eaLnBrk="1" hangingPunct="1"/>
            <a:r>
              <a:rPr lang="ja-JP" altLang="en-US" sz="1400">
                <a:solidFill>
                  <a:srgbClr val="CC3300"/>
                </a:solidFill>
              </a:rPr>
              <a:t>ＮＥＴＩＳ</a:t>
            </a:r>
            <a:endParaRPr lang="en-US" altLang="ja-JP" sz="1400">
              <a:solidFill>
                <a:srgbClr val="CC3300"/>
              </a:solidFill>
            </a:endParaRPr>
          </a:p>
          <a:p>
            <a:pPr algn="ctr" eaLnBrk="1" hangingPunct="1"/>
            <a:r>
              <a:rPr lang="ja-JP" altLang="en-US" sz="1400">
                <a:solidFill>
                  <a:srgbClr val="CC3300"/>
                </a:solidFill>
              </a:rPr>
              <a:t>（評価情報）</a:t>
            </a:r>
            <a:endParaRPr lang="en-US" altLang="ja-JP" sz="1400">
              <a:solidFill>
                <a:srgbClr val="CC3300"/>
              </a:solidFill>
            </a:endParaRPr>
          </a:p>
        </p:txBody>
      </p:sp>
      <p:sp>
        <p:nvSpPr>
          <p:cNvPr id="81" name="角丸四角形 80"/>
          <p:cNvSpPr/>
          <p:nvPr/>
        </p:nvSpPr>
        <p:spPr>
          <a:xfrm>
            <a:off x="2503889" y="561853"/>
            <a:ext cx="3688354" cy="280923"/>
          </a:xfrm>
          <a:prstGeom prst="roundRect">
            <a:avLst>
              <a:gd name="adj" fmla="val 0"/>
            </a:avLst>
          </a:prstGeom>
          <a:solidFill>
            <a:srgbClr val="006600"/>
          </a:solid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dist" defTabSz="957776">
              <a:lnSpc>
                <a:spcPts val="1600"/>
              </a:lnSpc>
              <a:defRPr/>
            </a:pPr>
            <a:r>
              <a:rPr lang="ja-JP" altLang="en-US" sz="1400" b="1" dirty="0">
                <a:solidFill>
                  <a:srgbClr val="FFFFFF"/>
                </a:solidFill>
                <a:latin typeface="ＭＳ Ｐゴシック" pitchFamily="50" charset="-128"/>
              </a:rPr>
              <a:t>公共工事等における新技術活用システム</a:t>
            </a:r>
          </a:p>
        </p:txBody>
      </p:sp>
      <p:sp>
        <p:nvSpPr>
          <p:cNvPr id="142" name="Text Box 132"/>
          <p:cNvSpPr txBox="1">
            <a:spLocks noChangeArrowheads="1"/>
          </p:cNvSpPr>
          <p:nvPr/>
        </p:nvSpPr>
        <p:spPr bwMode="auto">
          <a:xfrm>
            <a:off x="2764245" y="2721933"/>
            <a:ext cx="946303" cy="266638"/>
          </a:xfrm>
          <a:prstGeom prst="rect">
            <a:avLst/>
          </a:prstGeom>
          <a:noFill/>
          <a:ln w="12700" algn="ctr">
            <a:solidFill>
              <a:schemeClr val="tx1"/>
            </a:solidFill>
            <a:miter lim="800000"/>
            <a:headEnd/>
            <a:tailEnd/>
          </a:ln>
          <a:effectLst/>
        </p:spPr>
        <p:txBody>
          <a:bodyPr lIns="36000" tIns="36000" rIns="36000" bIns="360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dist" defTabSz="957776" eaLnBrk="1" hangingPunct="1">
              <a:lnSpc>
                <a:spcPct val="85000"/>
              </a:lnSpc>
              <a:defRPr/>
            </a:pPr>
            <a:r>
              <a:rPr lang="ja-JP" altLang="en-US" sz="1400" b="1">
                <a:solidFill>
                  <a:srgbClr val="000000"/>
                </a:solidFill>
                <a:effectLst>
                  <a:outerShdw blurRad="38100" dist="38100" dir="2700000" algn="tl">
                    <a:srgbClr val="C0C0C0"/>
                  </a:outerShdw>
                </a:effectLst>
              </a:rPr>
              <a:t>登録</a:t>
            </a:r>
            <a:endParaRPr lang="en-US" altLang="zh-TW" sz="1400" b="1">
              <a:solidFill>
                <a:srgbClr val="000000"/>
              </a:solidFill>
              <a:effectLst>
                <a:outerShdw blurRad="38100" dist="38100" dir="2700000" algn="tl">
                  <a:srgbClr val="C0C0C0"/>
                </a:outerShdw>
              </a:effectLst>
            </a:endParaRPr>
          </a:p>
        </p:txBody>
      </p:sp>
      <p:cxnSp>
        <p:nvCxnSpPr>
          <p:cNvPr id="144" name="直線矢印コネクタ 143"/>
          <p:cNvCxnSpPr/>
          <p:nvPr/>
        </p:nvCxnSpPr>
        <p:spPr>
          <a:xfrm>
            <a:off x="5419958" y="1620463"/>
            <a:ext cx="0" cy="1026874"/>
          </a:xfrm>
          <a:prstGeom prst="straightConnector1">
            <a:avLst/>
          </a:prstGeom>
          <a:ln w="120650">
            <a:solidFill>
              <a:srgbClr val="FF00FF"/>
            </a:solidFill>
            <a:round/>
            <a:tailEnd type="triangle" w="med" len="sm"/>
          </a:ln>
        </p:spPr>
        <p:style>
          <a:lnRef idx="1">
            <a:schemeClr val="accent1"/>
          </a:lnRef>
          <a:fillRef idx="0">
            <a:schemeClr val="accent1"/>
          </a:fillRef>
          <a:effectRef idx="0">
            <a:schemeClr val="accent1"/>
          </a:effectRef>
          <a:fontRef idx="minor">
            <a:schemeClr val="tx1"/>
          </a:fontRef>
        </p:style>
      </p:cxnSp>
      <p:sp>
        <p:nvSpPr>
          <p:cNvPr id="15" name="角丸四角形 14"/>
          <p:cNvSpPr/>
          <p:nvPr/>
        </p:nvSpPr>
        <p:spPr>
          <a:xfrm>
            <a:off x="181008" y="2658447"/>
            <a:ext cx="1951351" cy="1434768"/>
          </a:xfrm>
          <a:prstGeom prst="roundRect">
            <a:avLst>
              <a:gd name="adj" fmla="val 7554"/>
            </a:avLst>
          </a:prstGeom>
          <a:gradFill flip="none" rotWithShape="1">
            <a:gsLst>
              <a:gs pos="100000">
                <a:srgbClr val="FFFF99"/>
              </a:gs>
              <a:gs pos="0">
                <a:schemeClr val="bg1"/>
              </a:gs>
            </a:gsLst>
            <a:path path="rect">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bIns="72000"/>
          <a:lstStyle/>
          <a:p>
            <a:pPr defTabSz="957776">
              <a:lnSpc>
                <a:spcPts val="1600"/>
              </a:lnSpc>
              <a:defRPr/>
            </a:pPr>
            <a:endParaRPr lang="ja-JP" altLang="en-US" sz="1200" dirty="0">
              <a:solidFill>
                <a:srgbClr val="000000"/>
              </a:solidFill>
              <a:latin typeface="ＭＳ Ｐゴシック" pitchFamily="50" charset="-128"/>
            </a:endParaRPr>
          </a:p>
          <a:p>
            <a:pPr defTabSz="957776">
              <a:lnSpc>
                <a:spcPts val="1600"/>
              </a:lnSpc>
              <a:defRPr/>
            </a:pPr>
            <a:endParaRPr lang="ja-JP" altLang="en-US" sz="1200" dirty="0">
              <a:solidFill>
                <a:srgbClr val="000000"/>
              </a:solidFill>
              <a:latin typeface="ＭＳ Ｐゴシック" pitchFamily="50" charset="-128"/>
            </a:endParaRPr>
          </a:p>
        </p:txBody>
      </p:sp>
      <p:sp>
        <p:nvSpPr>
          <p:cNvPr id="20" name="角丸四角形 19"/>
          <p:cNvSpPr/>
          <p:nvPr/>
        </p:nvSpPr>
        <p:spPr>
          <a:xfrm>
            <a:off x="1595694" y="3039362"/>
            <a:ext cx="385824" cy="993545"/>
          </a:xfrm>
          <a:prstGeom prst="roundRect">
            <a:avLst>
              <a:gd name="adj" fmla="val 21101"/>
            </a:avLst>
          </a:prstGeom>
          <a:gradFill flip="none" rotWithShape="1">
            <a:gsLst>
              <a:gs pos="0">
                <a:srgbClr val="FFFF99"/>
              </a:gs>
              <a:gs pos="100000">
                <a:srgbClr val="FFFFCC"/>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anchor="ctr"/>
          <a:lstStyle/>
          <a:p>
            <a:pPr algn="ctr" defTabSz="957776">
              <a:lnSpc>
                <a:spcPts val="1600"/>
              </a:lnSpc>
              <a:defRPr/>
            </a:pPr>
            <a:r>
              <a:rPr lang="ja-JP" altLang="en-US" sz="1200" dirty="0">
                <a:solidFill>
                  <a:srgbClr val="000000"/>
                </a:solidFill>
                <a:latin typeface="ＭＳ Ｐゴシック" pitchFamily="50" charset="-128"/>
              </a:rPr>
              <a:t>実    用    化</a:t>
            </a:r>
          </a:p>
        </p:txBody>
      </p:sp>
      <p:sp>
        <p:nvSpPr>
          <p:cNvPr id="21" name="角丸四角形 20"/>
          <p:cNvSpPr/>
          <p:nvPr/>
        </p:nvSpPr>
        <p:spPr>
          <a:xfrm>
            <a:off x="339779" y="3067928"/>
            <a:ext cx="960592" cy="449158"/>
          </a:xfrm>
          <a:prstGeom prst="roundRect">
            <a:avLst>
              <a:gd name="adj" fmla="val 7554"/>
            </a:avLst>
          </a:prstGeom>
          <a:gradFill flip="none" rotWithShape="1">
            <a:gsLst>
              <a:gs pos="0">
                <a:srgbClr val="FFFF99"/>
              </a:gs>
              <a:gs pos="100000">
                <a:srgbClr val="FFFFCC"/>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dist" defTabSz="957776">
              <a:defRPr/>
            </a:pPr>
            <a:r>
              <a:rPr lang="ja-JP" altLang="en-US" sz="1200" dirty="0">
                <a:solidFill>
                  <a:srgbClr val="000000"/>
                </a:solidFill>
                <a:latin typeface="ＭＳ Ｐゴシック" charset="-128"/>
              </a:rPr>
              <a:t>技術開発の改良</a:t>
            </a:r>
          </a:p>
        </p:txBody>
      </p:sp>
      <p:sp>
        <p:nvSpPr>
          <p:cNvPr id="22" name="角丸四角形 21"/>
          <p:cNvSpPr/>
          <p:nvPr/>
        </p:nvSpPr>
        <p:spPr>
          <a:xfrm>
            <a:off x="339779" y="3598036"/>
            <a:ext cx="960592" cy="438049"/>
          </a:xfrm>
          <a:prstGeom prst="roundRect">
            <a:avLst>
              <a:gd name="adj" fmla="val 7554"/>
            </a:avLst>
          </a:prstGeom>
          <a:gradFill flip="none" rotWithShape="1">
            <a:gsLst>
              <a:gs pos="0">
                <a:srgbClr val="FFFF99"/>
              </a:gs>
              <a:gs pos="100000">
                <a:srgbClr val="FFFFCC"/>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dist" defTabSz="957776">
              <a:defRPr/>
            </a:pPr>
            <a:r>
              <a:rPr lang="ja-JP" altLang="en-US" sz="1200" dirty="0">
                <a:solidFill>
                  <a:srgbClr val="000000"/>
                </a:solidFill>
                <a:latin typeface="ＭＳ Ｐゴシック" pitchFamily="50" charset="-128"/>
              </a:rPr>
              <a:t>技術の開発</a:t>
            </a:r>
          </a:p>
        </p:txBody>
      </p:sp>
      <p:sp>
        <p:nvSpPr>
          <p:cNvPr id="11282" name="メモ 22"/>
          <p:cNvSpPr>
            <a:spLocks noChangeArrowheads="1"/>
          </p:cNvSpPr>
          <p:nvPr/>
        </p:nvSpPr>
        <p:spPr bwMode="auto">
          <a:xfrm>
            <a:off x="339783" y="4901066"/>
            <a:ext cx="1684608" cy="504708"/>
          </a:xfrm>
          <a:prstGeom prst="foldedCorner">
            <a:avLst>
              <a:gd name="adj" fmla="val 20000"/>
            </a:avLst>
          </a:prstGeom>
          <a:solidFill>
            <a:schemeClr val="accent2">
              <a:lumMod val="40000"/>
              <a:lumOff val="60000"/>
            </a:schemeClr>
          </a:solidFill>
          <a:ln w="12700" algn="ctr">
            <a:solidFill>
              <a:schemeClr val="tx1"/>
            </a:solidFill>
            <a:round/>
            <a:headEnd/>
            <a:tailEnd/>
          </a:ln>
        </p:spPr>
        <p:txBody>
          <a:bodyPr tIns="144000" bIns="72000" anchor="ctr" anchorCtr="1"/>
          <a:lstStyle/>
          <a:p>
            <a:pPr>
              <a:lnSpc>
                <a:spcPct val="95000"/>
              </a:lnSpc>
            </a:pPr>
            <a:r>
              <a:rPr lang="ja-JP" altLang="en-US" sz="1200" dirty="0">
                <a:solidFill>
                  <a:srgbClr val="000000"/>
                </a:solidFill>
                <a:latin typeface="ＭＳ Ｐゴシック" pitchFamily="50" charset="-128"/>
                <a:ea typeface="ＭＳ Ｐゴシック" pitchFamily="50" charset="-128"/>
              </a:rPr>
              <a:t>開発意欲向上</a:t>
            </a:r>
          </a:p>
        </p:txBody>
      </p:sp>
      <p:cxnSp>
        <p:nvCxnSpPr>
          <p:cNvPr id="54" name="直線矢印コネクタ 53"/>
          <p:cNvCxnSpPr>
            <a:stCxn id="21" idx="3"/>
          </p:cNvCxnSpPr>
          <p:nvPr/>
        </p:nvCxnSpPr>
        <p:spPr>
          <a:xfrm>
            <a:off x="1300371" y="3291713"/>
            <a:ext cx="296910" cy="0"/>
          </a:xfrm>
          <a:prstGeom prst="straightConnector1">
            <a:avLst/>
          </a:prstGeom>
          <a:ln w="95250">
            <a:solidFill>
              <a:srgbClr val="FF00FF"/>
            </a:solidFill>
            <a:round/>
            <a:tailEnd type="triangle" w="med"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a:stCxn id="22" idx="3"/>
          </p:cNvCxnSpPr>
          <p:nvPr/>
        </p:nvCxnSpPr>
        <p:spPr>
          <a:xfrm>
            <a:off x="1300371" y="3817054"/>
            <a:ext cx="296910" cy="0"/>
          </a:xfrm>
          <a:prstGeom prst="straightConnector1">
            <a:avLst/>
          </a:prstGeom>
          <a:ln w="95250">
            <a:solidFill>
              <a:srgbClr val="FF00FF"/>
            </a:solidFill>
            <a:round/>
            <a:tailEnd type="triangle" w="med" len="sm"/>
          </a:ln>
        </p:spPr>
        <p:style>
          <a:lnRef idx="1">
            <a:schemeClr val="accent1"/>
          </a:lnRef>
          <a:fillRef idx="0">
            <a:schemeClr val="accent1"/>
          </a:fillRef>
          <a:effectRef idx="0">
            <a:schemeClr val="accent1"/>
          </a:effectRef>
          <a:fontRef idx="minor">
            <a:schemeClr val="tx1"/>
          </a:fontRef>
        </p:style>
      </p:cxnSp>
      <p:sp>
        <p:nvSpPr>
          <p:cNvPr id="143" name="Text Box 132"/>
          <p:cNvSpPr txBox="1">
            <a:spLocks noChangeArrowheads="1"/>
          </p:cNvSpPr>
          <p:nvPr/>
        </p:nvSpPr>
        <p:spPr bwMode="auto">
          <a:xfrm>
            <a:off x="265160" y="2740978"/>
            <a:ext cx="763709" cy="266638"/>
          </a:xfrm>
          <a:prstGeom prst="rect">
            <a:avLst/>
          </a:prstGeom>
          <a:noFill/>
          <a:ln w="12700" algn="ctr">
            <a:solidFill>
              <a:schemeClr val="tx1"/>
            </a:solidFill>
            <a:miter lim="800000"/>
            <a:headEnd/>
            <a:tailEnd/>
          </a:ln>
          <a:effectLst/>
        </p:spPr>
        <p:txBody>
          <a:bodyPr lIns="36000" tIns="36000" rIns="36000" bIns="360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dist" defTabSz="957776" eaLnBrk="1" hangingPunct="1">
              <a:lnSpc>
                <a:spcPct val="85000"/>
              </a:lnSpc>
              <a:defRPr/>
            </a:pPr>
            <a:r>
              <a:rPr lang="ja-JP" altLang="en-US" sz="1400" b="1">
                <a:solidFill>
                  <a:srgbClr val="000000"/>
                </a:solidFill>
                <a:effectLst>
                  <a:outerShdw blurRad="38100" dist="38100" dir="2700000" algn="tl">
                    <a:srgbClr val="C0C0C0"/>
                  </a:outerShdw>
                </a:effectLst>
              </a:rPr>
              <a:t>開発者</a:t>
            </a:r>
            <a:endParaRPr lang="en-US" altLang="zh-TW" sz="1400" b="1">
              <a:solidFill>
                <a:srgbClr val="000000"/>
              </a:solidFill>
              <a:effectLst>
                <a:outerShdw blurRad="38100" dist="38100" dir="2700000" algn="tl">
                  <a:srgbClr val="C0C0C0"/>
                </a:outerShdw>
              </a:effectLst>
            </a:endParaRPr>
          </a:p>
        </p:txBody>
      </p:sp>
      <p:cxnSp>
        <p:nvCxnSpPr>
          <p:cNvPr id="106" name="直線矢印コネクタ 105"/>
          <p:cNvCxnSpPr/>
          <p:nvPr/>
        </p:nvCxnSpPr>
        <p:spPr>
          <a:xfrm>
            <a:off x="1981522" y="3526611"/>
            <a:ext cx="704530" cy="0"/>
          </a:xfrm>
          <a:prstGeom prst="straightConnector1">
            <a:avLst/>
          </a:prstGeom>
          <a:ln w="120650">
            <a:solidFill>
              <a:srgbClr val="FF00FF"/>
            </a:solidFill>
            <a:round/>
            <a:tailEnd type="triangle" w="med" len="sm"/>
          </a:ln>
        </p:spPr>
        <p:style>
          <a:lnRef idx="1">
            <a:schemeClr val="accent1"/>
          </a:lnRef>
          <a:fillRef idx="0">
            <a:schemeClr val="accent1"/>
          </a:fillRef>
          <a:effectRef idx="0">
            <a:schemeClr val="accent1"/>
          </a:effectRef>
          <a:fontRef idx="minor">
            <a:schemeClr val="tx1"/>
          </a:fontRef>
        </p:style>
      </p:cxnSp>
      <p:pic>
        <p:nvPicPr>
          <p:cNvPr id="11288"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5642" y="3459949"/>
            <a:ext cx="881203" cy="60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8" descr="MCj0431568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434177">
            <a:off x="4072554" y="3653579"/>
            <a:ext cx="417580" cy="385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65" descr="C:\Users\PA0222-PC\AppData\Local\Microsoft\Windows\Temporary Internet Files\Content.IE5\5P01SRD2\MC900432631[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94110" y="2647337"/>
            <a:ext cx="409641" cy="3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5" descr="C:\Users\PA0222-PC\AppData\Local\Microsoft\Windows\Temporary Internet Files\Content.IE5\LEALZ4GV\MP900439362[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8502" y="5474029"/>
            <a:ext cx="1767171" cy="108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3" descr="C:\Program Files (x86)\Microsoft Office\MEDIA\CAGCAT10\j0195812.wm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6854" y="5466084"/>
            <a:ext cx="1217808" cy="115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角丸四角形 13"/>
          <p:cNvSpPr/>
          <p:nvPr/>
        </p:nvSpPr>
        <p:spPr>
          <a:xfrm>
            <a:off x="5034894" y="2658872"/>
            <a:ext cx="1950244" cy="1432943"/>
          </a:xfrm>
          <a:prstGeom prst="roundRect">
            <a:avLst>
              <a:gd name="adj" fmla="val 7554"/>
            </a:avLst>
          </a:prstGeom>
          <a:gradFill flip="none" rotWithShape="1">
            <a:gsLst>
              <a:gs pos="100000">
                <a:srgbClr val="00FF00"/>
              </a:gs>
              <a:gs pos="0">
                <a:schemeClr val="bg1"/>
              </a:gs>
            </a:gsLst>
            <a:path path="circle">
              <a:fillToRect l="50000" t="50000" r="50000" b="50000"/>
            </a:path>
            <a:tileRect/>
          </a:gradFill>
          <a:ln>
            <a:solidFill>
              <a:schemeClr val="tx1"/>
            </a:solidFill>
          </a:ln>
          <a:effectLst>
            <a:outerShdw blurRad="50800" dist="38100" dir="1200000" algn="tl" rotWithShape="0">
              <a:prstClr val="black">
                <a:alpha val="50000"/>
              </a:prstClr>
            </a:outerShdw>
          </a:effectLst>
          <a:scene3d>
            <a:camera prst="orthographicFront">
              <a:rot lat="0" lon="0" rev="0"/>
            </a:camera>
            <a:lightRig rig="threePt" dir="t">
              <a:rot lat="0" lon="0" rev="1200000"/>
            </a:lightRig>
          </a:scene3d>
          <a:sp3d extrusionH="50800">
            <a:bevelT w="63500" h="25400"/>
          </a:sp3d>
        </p:spPr>
        <p:style>
          <a:lnRef idx="0">
            <a:schemeClr val="accent1"/>
          </a:lnRef>
          <a:fillRef idx="3">
            <a:schemeClr val="accent1"/>
          </a:fillRef>
          <a:effectRef idx="3">
            <a:schemeClr val="accent1"/>
          </a:effectRef>
          <a:fontRef idx="minor">
            <a:schemeClr val="lt1"/>
          </a:fontRef>
        </p:style>
        <p:txBody>
          <a:bodyPr tIns="72000" bIns="72000"/>
          <a:lstStyle/>
          <a:p>
            <a:pPr defTabSz="957776">
              <a:lnSpc>
                <a:spcPts val="1600"/>
              </a:lnSpc>
              <a:defRPr/>
            </a:pPr>
            <a:endParaRPr lang="ja-JP" altLang="en-US" sz="1200" b="1" dirty="0">
              <a:solidFill>
                <a:srgbClr val="000000"/>
              </a:solidFill>
              <a:latin typeface="ＭＳ Ｐゴシック" pitchFamily="50" charset="-128"/>
            </a:endParaRPr>
          </a:p>
          <a:p>
            <a:pPr defTabSz="957776">
              <a:lnSpc>
                <a:spcPts val="1600"/>
              </a:lnSpc>
              <a:defRPr/>
            </a:pPr>
            <a:endParaRPr lang="ja-JP" altLang="en-US" sz="1200" dirty="0">
              <a:solidFill>
                <a:srgbClr val="000000"/>
              </a:solidFill>
              <a:latin typeface="ＭＳ Ｐゴシック" pitchFamily="50" charset="-128"/>
            </a:endParaRPr>
          </a:p>
        </p:txBody>
      </p:sp>
      <p:sp>
        <p:nvSpPr>
          <p:cNvPr id="141" name="Text Box 132"/>
          <p:cNvSpPr txBox="1">
            <a:spLocks noChangeArrowheads="1"/>
          </p:cNvSpPr>
          <p:nvPr/>
        </p:nvSpPr>
        <p:spPr bwMode="auto">
          <a:xfrm>
            <a:off x="5133121" y="2733042"/>
            <a:ext cx="943126" cy="266638"/>
          </a:xfrm>
          <a:prstGeom prst="rect">
            <a:avLst/>
          </a:prstGeom>
          <a:noFill/>
          <a:ln w="12700" algn="ctr">
            <a:solidFill>
              <a:schemeClr val="tx1"/>
            </a:solidFill>
            <a:miter lim="800000"/>
            <a:headEnd/>
            <a:tailEnd/>
          </a:ln>
          <a:effectLst/>
        </p:spPr>
        <p:txBody>
          <a:bodyPr lIns="36000" tIns="36000" rIns="36000" bIns="360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dist" defTabSz="957776" eaLnBrk="1" hangingPunct="1">
              <a:lnSpc>
                <a:spcPct val="85000"/>
              </a:lnSpc>
              <a:defRPr/>
            </a:pPr>
            <a:r>
              <a:rPr lang="ja-JP" altLang="en-US" sz="1400" b="1" dirty="0">
                <a:solidFill>
                  <a:srgbClr val="000000"/>
                </a:solidFill>
                <a:effectLst>
                  <a:outerShdw blurRad="38100" dist="38100" dir="2700000" algn="tl">
                    <a:srgbClr val="C0C0C0"/>
                  </a:outerShdw>
                </a:effectLst>
              </a:rPr>
              <a:t>活用</a:t>
            </a:r>
            <a:endParaRPr lang="en-US" altLang="zh-TW" sz="1400" b="1" dirty="0">
              <a:solidFill>
                <a:srgbClr val="000000"/>
              </a:solidFill>
              <a:effectLst>
                <a:outerShdw blurRad="38100" dist="38100" dir="2700000" algn="tl">
                  <a:srgbClr val="C0C0C0"/>
                </a:outerShdw>
              </a:effectLst>
            </a:endParaRPr>
          </a:p>
        </p:txBody>
      </p:sp>
      <p:pic>
        <p:nvPicPr>
          <p:cNvPr id="11301" name="図 47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74481" y="3423446"/>
            <a:ext cx="978057" cy="61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 name="四角形吹き出し 491"/>
          <p:cNvSpPr/>
          <p:nvPr/>
        </p:nvSpPr>
        <p:spPr>
          <a:xfrm>
            <a:off x="7278272" y="561850"/>
            <a:ext cx="2075195" cy="592001"/>
          </a:xfrm>
          <a:prstGeom prst="wedgeRectCallout">
            <a:avLst>
              <a:gd name="adj1" fmla="val -75284"/>
              <a:gd name="adj2" fmla="val 58121"/>
            </a:avLst>
          </a:prstGeom>
          <a:gradFill flip="none" rotWithShape="1">
            <a:gsLst>
              <a:gs pos="100000">
                <a:schemeClr val="bg1">
                  <a:lumMod val="85000"/>
                </a:schemeClr>
              </a:gs>
              <a:gs pos="0">
                <a:schemeClr val="bg1"/>
              </a:gs>
            </a:gsLst>
            <a:path path="rect">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80000" rIns="72000" bIns="72000"/>
          <a:lstStyle/>
          <a:p>
            <a:pPr defTabSz="957776">
              <a:lnSpc>
                <a:spcPts val="1600"/>
              </a:lnSpc>
              <a:defRPr/>
            </a:pPr>
            <a:endParaRPr lang="ja-JP" altLang="en-US" sz="1200" dirty="0">
              <a:solidFill>
                <a:srgbClr val="000000"/>
              </a:solidFill>
              <a:latin typeface="ＭＳ Ｐゴシック" pitchFamily="50" charset="-128"/>
            </a:endParaRPr>
          </a:p>
          <a:p>
            <a:pPr defTabSz="957776">
              <a:lnSpc>
                <a:spcPts val="1600"/>
              </a:lnSpc>
              <a:defRPr/>
            </a:pPr>
            <a:endParaRPr lang="ja-JP" altLang="en-US" sz="1200" dirty="0">
              <a:solidFill>
                <a:srgbClr val="000000"/>
              </a:solidFill>
              <a:latin typeface="ＭＳ Ｐゴシック" pitchFamily="50" charset="-128"/>
            </a:endParaRPr>
          </a:p>
        </p:txBody>
      </p:sp>
      <p:sp>
        <p:nvSpPr>
          <p:cNvPr id="11303" name="テキスト ボックス 488"/>
          <p:cNvSpPr txBox="1">
            <a:spLocks noChangeArrowheads="1"/>
          </p:cNvSpPr>
          <p:nvPr/>
        </p:nvSpPr>
        <p:spPr bwMode="auto">
          <a:xfrm>
            <a:off x="7292557" y="763720"/>
            <a:ext cx="2441966" cy="39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900">
                <a:solidFill>
                  <a:schemeClr val="tx1"/>
                </a:solidFill>
                <a:latin typeface="Arial" charset="0"/>
                <a:ea typeface="ＭＳ Ｐゴシック" pitchFamily="50" charset="-128"/>
              </a:defRPr>
            </a:lvl1pPr>
            <a:lvl2pPr marL="742950" indent="-285750" eaLnBrk="0" hangingPunct="0">
              <a:defRPr kumimoji="1" sz="1900">
                <a:solidFill>
                  <a:schemeClr val="tx1"/>
                </a:solidFill>
                <a:latin typeface="Arial" charset="0"/>
                <a:ea typeface="ＭＳ Ｐゴシック" pitchFamily="50" charset="-128"/>
              </a:defRPr>
            </a:lvl2pPr>
            <a:lvl3pPr marL="1143000" indent="-228600" eaLnBrk="0" hangingPunct="0">
              <a:defRPr kumimoji="1" sz="1900">
                <a:solidFill>
                  <a:schemeClr val="tx1"/>
                </a:solidFill>
                <a:latin typeface="Arial" charset="0"/>
                <a:ea typeface="ＭＳ Ｐゴシック" pitchFamily="50" charset="-128"/>
              </a:defRPr>
            </a:lvl3pPr>
            <a:lvl4pPr marL="1600200" indent="-228600" eaLnBrk="0" hangingPunct="0">
              <a:defRPr kumimoji="1" sz="1900">
                <a:solidFill>
                  <a:schemeClr val="tx1"/>
                </a:solidFill>
                <a:latin typeface="Arial" charset="0"/>
                <a:ea typeface="ＭＳ Ｐゴシック" pitchFamily="50" charset="-128"/>
              </a:defRPr>
            </a:lvl4pPr>
            <a:lvl5pPr marL="2057400" indent="-228600" eaLnBrk="0" hangingPunct="0">
              <a:defRPr kumimoji="1" sz="1900">
                <a:solidFill>
                  <a:schemeClr val="tx1"/>
                </a:solidFill>
                <a:latin typeface="Arial" charset="0"/>
                <a:ea typeface="ＭＳ Ｐゴシック" pitchFamily="50" charset="-128"/>
              </a:defRPr>
            </a:lvl5pPr>
            <a:lvl6pPr marL="25146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6pPr>
            <a:lvl7pPr marL="29718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7pPr>
            <a:lvl8pPr marL="34290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8pPr>
            <a:lvl9pPr marL="38862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9pPr>
          </a:lstStyle>
          <a:p>
            <a:pPr eaLnBrk="1" hangingPunct="1"/>
            <a:r>
              <a:rPr lang="ja-JP" altLang="en-US" sz="1000" dirty="0">
                <a:solidFill>
                  <a:srgbClr val="000000"/>
                </a:solidFill>
              </a:rPr>
              <a:t>Ｗｅｂ上で情報提供</a:t>
            </a:r>
          </a:p>
          <a:p>
            <a:pPr eaLnBrk="1" hangingPunct="1"/>
            <a:r>
              <a:rPr lang="en-US" altLang="ja-JP" sz="1000" dirty="0">
                <a:solidFill>
                  <a:srgbClr val="000000"/>
                </a:solidFill>
              </a:rPr>
              <a:t>Http</a:t>
            </a:r>
            <a:r>
              <a:rPr lang="ja-JP" altLang="en-US" sz="1000" dirty="0" err="1">
                <a:solidFill>
                  <a:srgbClr val="000000"/>
                </a:solidFill>
              </a:rPr>
              <a:t>ｓ</a:t>
            </a:r>
            <a:r>
              <a:rPr lang="en-US" altLang="ja-JP" sz="1000" dirty="0">
                <a:solidFill>
                  <a:srgbClr val="000000"/>
                </a:solidFill>
              </a:rPr>
              <a:t>://www.netis.mlit.go.jp</a:t>
            </a:r>
            <a:endParaRPr lang="ja-JP" altLang="en-US" sz="1000" dirty="0">
              <a:solidFill>
                <a:srgbClr val="000000"/>
              </a:solidFill>
            </a:endParaRPr>
          </a:p>
        </p:txBody>
      </p:sp>
      <p:pic>
        <p:nvPicPr>
          <p:cNvPr id="11304" name="Picture 611" descr="C:\Users\PA0222-PC\AppData\Local\Microsoft\Windows\Temporary Internet Files\Low\Content.IE5\OC7L2ADV\MC900431619[1].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994630" y="711036"/>
            <a:ext cx="374710" cy="34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 name="テキスト ボックス 485"/>
          <p:cNvSpPr txBox="1"/>
          <p:nvPr/>
        </p:nvSpPr>
        <p:spPr>
          <a:xfrm>
            <a:off x="7249687" y="558678"/>
            <a:ext cx="1808508" cy="246221"/>
          </a:xfrm>
          <a:prstGeom prst="rect">
            <a:avLst/>
          </a:prstGeom>
          <a:noFill/>
        </p:spPr>
        <p:txBody>
          <a:bodyPr wrap="none">
            <a:spAutoFit/>
          </a:bodyPr>
          <a:lstStyle/>
          <a:p>
            <a:pPr defTabSz="957776">
              <a:defRPr/>
            </a:pPr>
            <a:r>
              <a:rPr lang="ja-JP" altLang="en-US" sz="1000" b="1" dirty="0">
                <a:solidFill>
                  <a:srgbClr val="000000"/>
                </a:solidFill>
                <a:latin typeface="ＭＳ Ｐゴシック"/>
                <a:ea typeface="ＭＳ Ｐゴシック"/>
              </a:rPr>
              <a:t>新技術データベース</a:t>
            </a:r>
            <a:r>
              <a:rPr lang="en-US" altLang="ja-JP" sz="1000" b="1" dirty="0">
                <a:solidFill>
                  <a:srgbClr val="000000"/>
                </a:solidFill>
                <a:latin typeface="ＭＳ Ｐゴシック"/>
                <a:ea typeface="ＭＳ Ｐゴシック"/>
              </a:rPr>
              <a:t>『</a:t>
            </a:r>
            <a:r>
              <a:rPr lang="ja-JP" altLang="en-US" sz="1000" b="1" dirty="0">
                <a:solidFill>
                  <a:srgbClr val="000000"/>
                </a:solidFill>
                <a:latin typeface="ＭＳ Ｐゴシック"/>
                <a:ea typeface="ＭＳ Ｐゴシック"/>
              </a:rPr>
              <a:t>ＮＥＴＩＳ</a:t>
            </a:r>
            <a:r>
              <a:rPr lang="en-US" altLang="ja-JP" sz="1000" b="1" dirty="0">
                <a:solidFill>
                  <a:srgbClr val="000000"/>
                </a:solidFill>
                <a:latin typeface="ＭＳ Ｐゴシック"/>
                <a:ea typeface="ＭＳ Ｐゴシック"/>
              </a:rPr>
              <a:t>』</a:t>
            </a:r>
            <a:endParaRPr lang="ja-JP" altLang="en-US" sz="1000" b="1" dirty="0">
              <a:solidFill>
                <a:srgbClr val="000000"/>
              </a:solidFill>
              <a:latin typeface="ＭＳ Ｐゴシック"/>
              <a:ea typeface="ＭＳ Ｐゴシック"/>
            </a:endParaRPr>
          </a:p>
        </p:txBody>
      </p:sp>
      <p:sp>
        <p:nvSpPr>
          <p:cNvPr id="18" name="角丸四角形 17"/>
          <p:cNvSpPr/>
          <p:nvPr/>
        </p:nvSpPr>
        <p:spPr>
          <a:xfrm>
            <a:off x="5026743" y="2912395"/>
            <a:ext cx="2078466" cy="1212569"/>
          </a:xfrm>
          <a:prstGeom prst="roundRect">
            <a:avLst>
              <a:gd name="adj" fmla="val 755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08000" bIns="72000"/>
          <a:lstStyle/>
          <a:p>
            <a:pPr defTabSz="957776">
              <a:defRPr/>
            </a:pPr>
            <a:r>
              <a:rPr lang="ja-JP" altLang="en-US" sz="1100" dirty="0">
                <a:solidFill>
                  <a:srgbClr val="000000"/>
                </a:solidFill>
                <a:latin typeface="ＭＳ Ｐゴシック" pitchFamily="50" charset="-128"/>
              </a:rPr>
              <a:t>直轄工事、業務等において、施工条件に適した新技術を活用</a:t>
            </a:r>
          </a:p>
          <a:p>
            <a:pPr defTabSz="957776">
              <a:lnSpc>
                <a:spcPts val="1600"/>
              </a:lnSpc>
              <a:defRPr/>
            </a:pPr>
            <a:endParaRPr lang="ja-JP" altLang="en-US" sz="1200" dirty="0">
              <a:solidFill>
                <a:srgbClr val="000000"/>
              </a:solidFill>
              <a:latin typeface="ＭＳ Ｐゴシック" pitchFamily="50" charset="-128"/>
            </a:endParaRPr>
          </a:p>
          <a:p>
            <a:pPr defTabSz="957776">
              <a:lnSpc>
                <a:spcPts val="1600"/>
              </a:lnSpc>
              <a:defRPr/>
            </a:pPr>
            <a:endParaRPr lang="ja-JP" altLang="en-US" sz="1200" dirty="0">
              <a:solidFill>
                <a:srgbClr val="000000"/>
              </a:solidFill>
              <a:latin typeface="ＭＳ Ｐゴシック" pitchFamily="50" charset="-128"/>
            </a:endParaRPr>
          </a:p>
        </p:txBody>
      </p:sp>
      <p:cxnSp>
        <p:nvCxnSpPr>
          <p:cNvPr id="34" name="カギ線コネクタ 33"/>
          <p:cNvCxnSpPr/>
          <p:nvPr/>
        </p:nvCxnSpPr>
        <p:spPr>
          <a:xfrm rot="10800000">
            <a:off x="7009944" y="1310979"/>
            <a:ext cx="2381624" cy="2058511"/>
          </a:xfrm>
          <a:prstGeom prst="bentConnector3">
            <a:avLst>
              <a:gd name="adj1" fmla="val -12789"/>
            </a:avLst>
          </a:prstGeom>
          <a:ln w="120650">
            <a:solidFill>
              <a:srgbClr val="FF00FF"/>
            </a:solidFill>
            <a:round/>
            <a:tailEnd type="triangle" w="med" len="sm"/>
          </a:ln>
        </p:spPr>
        <p:style>
          <a:lnRef idx="1">
            <a:schemeClr val="accent1"/>
          </a:lnRef>
          <a:fillRef idx="0">
            <a:schemeClr val="accent1"/>
          </a:fillRef>
          <a:effectRef idx="0">
            <a:schemeClr val="accent1"/>
          </a:effectRef>
          <a:fontRef idx="minor">
            <a:schemeClr val="tx1"/>
          </a:fontRef>
        </p:style>
      </p:cxnSp>
      <p:sp>
        <p:nvSpPr>
          <p:cNvPr id="487" name="角丸四角形 486"/>
          <p:cNvSpPr/>
          <p:nvPr/>
        </p:nvSpPr>
        <p:spPr>
          <a:xfrm>
            <a:off x="7457687" y="1552224"/>
            <a:ext cx="2076783" cy="2664399"/>
          </a:xfrm>
          <a:prstGeom prst="roundRect">
            <a:avLst>
              <a:gd name="adj" fmla="val 4879"/>
            </a:avLst>
          </a:prstGeom>
          <a:gradFill flip="none" rotWithShape="1">
            <a:gsLst>
              <a:gs pos="100000">
                <a:srgbClr val="FFCC99"/>
              </a:gs>
              <a:gs pos="0">
                <a:schemeClr val="bg1"/>
              </a:gs>
            </a:gsLst>
            <a:path path="rect">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80000" rIns="72000" bIns="72000"/>
          <a:lstStyle/>
          <a:p>
            <a:pPr defTabSz="957776">
              <a:defRPr/>
            </a:pPr>
            <a:endParaRPr lang="ja-JP" altLang="en-US" sz="1200" dirty="0">
              <a:solidFill>
                <a:srgbClr val="000000"/>
              </a:solidFill>
              <a:latin typeface="ＭＳ Ｐゴシック" pitchFamily="50" charset="-128"/>
            </a:endParaRPr>
          </a:p>
        </p:txBody>
      </p:sp>
      <p:sp>
        <p:nvSpPr>
          <p:cNvPr id="9" name="角丸四角形 8"/>
          <p:cNvSpPr>
            <a:spLocks noChangeArrowheads="1"/>
          </p:cNvSpPr>
          <p:nvPr/>
        </p:nvSpPr>
        <p:spPr bwMode="auto">
          <a:xfrm>
            <a:off x="7548188" y="2066447"/>
            <a:ext cx="1894191" cy="1222092"/>
          </a:xfrm>
          <a:prstGeom prst="roundRect">
            <a:avLst>
              <a:gd name="adj" fmla="val 7556"/>
            </a:avLst>
          </a:prstGeom>
          <a:gradFill rotWithShape="1">
            <a:gsLst>
              <a:gs pos="0">
                <a:schemeClr val="bg1"/>
              </a:gs>
              <a:gs pos="100000">
                <a:srgbClr val="FFCC99"/>
              </a:gs>
            </a:gsLst>
            <a:path path="rect">
              <a:fillToRect r="100000" b="100000"/>
            </a:path>
          </a:gradFill>
          <a:ln w="12700" algn="ctr">
            <a:solidFill>
              <a:schemeClr val="tx1"/>
            </a:solidFill>
            <a:round/>
            <a:headEnd/>
            <a:tailEnd/>
          </a:ln>
        </p:spPr>
        <p:txBody>
          <a:bodyPr lIns="72000" tIns="144000" rIns="0" bIns="72000"/>
          <a:lstStyle/>
          <a:p>
            <a:pPr defTabSz="957776">
              <a:defRPr/>
            </a:pPr>
            <a:r>
              <a:rPr lang="ja-JP" altLang="en-US" sz="1200" b="1" dirty="0">
                <a:solidFill>
                  <a:srgbClr val="000000"/>
                </a:solidFill>
                <a:latin typeface="ＭＳ Ｐゴシック" pitchFamily="50" charset="-128"/>
                <a:ea typeface="ＭＳ Ｐゴシック"/>
              </a:rPr>
              <a:t>    </a:t>
            </a:r>
          </a:p>
          <a:p>
            <a:pPr defTabSz="957776">
              <a:defRPr/>
            </a:pPr>
            <a:r>
              <a:rPr lang="ja-JP" altLang="en-US" sz="1100" dirty="0">
                <a:solidFill>
                  <a:srgbClr val="000000"/>
                </a:solidFill>
                <a:latin typeface="ＭＳ Ｐゴシック" pitchFamily="50" charset="-128"/>
                <a:ea typeface="ＭＳ Ｐゴシック"/>
              </a:rPr>
              <a:t>技術の成立性や活用効果などを総合的に評価</a:t>
            </a:r>
            <a:endParaRPr lang="ja-JP" altLang="en-US" sz="1200" dirty="0">
              <a:solidFill>
                <a:srgbClr val="000000"/>
              </a:solidFill>
              <a:latin typeface="ＭＳ Ｐゴシック" pitchFamily="50" charset="-128"/>
              <a:ea typeface="ＭＳ Ｐゴシック"/>
            </a:endParaRPr>
          </a:p>
          <a:p>
            <a:pPr defTabSz="957776">
              <a:lnSpc>
                <a:spcPts val="1600"/>
              </a:lnSpc>
              <a:defRPr/>
            </a:pPr>
            <a:endParaRPr lang="ja-JP" altLang="en-US" sz="1200" dirty="0">
              <a:solidFill>
                <a:srgbClr val="000000"/>
              </a:solidFill>
              <a:latin typeface="ＭＳ Ｐゴシック" pitchFamily="50" charset="-128"/>
              <a:ea typeface="ＭＳ Ｐゴシック"/>
            </a:endParaRPr>
          </a:p>
        </p:txBody>
      </p:sp>
      <p:sp>
        <p:nvSpPr>
          <p:cNvPr id="140" name="Text Box 132"/>
          <p:cNvSpPr txBox="1">
            <a:spLocks noChangeArrowheads="1"/>
          </p:cNvSpPr>
          <p:nvPr/>
        </p:nvSpPr>
        <p:spPr bwMode="auto">
          <a:xfrm>
            <a:off x="7624396" y="2136280"/>
            <a:ext cx="954241" cy="266638"/>
          </a:xfrm>
          <a:prstGeom prst="rect">
            <a:avLst/>
          </a:prstGeom>
          <a:noFill/>
          <a:ln w="12700" algn="ctr">
            <a:solidFill>
              <a:schemeClr val="tx1"/>
            </a:solidFill>
            <a:miter lim="800000"/>
            <a:headEnd/>
            <a:tailEnd/>
          </a:ln>
          <a:effectLst/>
        </p:spPr>
        <p:txBody>
          <a:bodyPr lIns="36000" tIns="36000" rIns="36000" bIns="360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dist" defTabSz="957776" eaLnBrk="1" hangingPunct="1">
              <a:lnSpc>
                <a:spcPct val="85000"/>
              </a:lnSpc>
              <a:defRPr/>
            </a:pPr>
            <a:r>
              <a:rPr lang="ja-JP" altLang="en-US" sz="1400" b="1" dirty="0">
                <a:solidFill>
                  <a:srgbClr val="000000"/>
                </a:solidFill>
                <a:effectLst>
                  <a:outerShdw blurRad="38100" dist="38100" dir="2700000" algn="tl">
                    <a:srgbClr val="C0C0C0"/>
                  </a:outerShdw>
                </a:effectLst>
              </a:rPr>
              <a:t>技術評価</a:t>
            </a:r>
            <a:endParaRPr lang="en-US" altLang="zh-TW" sz="1400" b="1" dirty="0">
              <a:solidFill>
                <a:srgbClr val="000000"/>
              </a:solidFill>
              <a:effectLst>
                <a:outerShdw blurRad="38100" dist="38100" dir="2700000" algn="tl">
                  <a:srgbClr val="C0C0C0"/>
                </a:outerShdw>
              </a:effectLst>
            </a:endParaRPr>
          </a:p>
        </p:txBody>
      </p:sp>
      <p:grpSp>
        <p:nvGrpSpPr>
          <p:cNvPr id="2" name="Group 197"/>
          <p:cNvGrpSpPr>
            <a:grpSpLocks noChangeAspect="1"/>
          </p:cNvGrpSpPr>
          <p:nvPr/>
        </p:nvGrpSpPr>
        <p:grpSpPr bwMode="auto">
          <a:xfrm>
            <a:off x="8019752" y="2785418"/>
            <a:ext cx="868501" cy="457094"/>
            <a:chOff x="11046" y="10287"/>
            <a:chExt cx="2478" cy="1415"/>
          </a:xfrm>
        </p:grpSpPr>
        <p:sp>
          <p:nvSpPr>
            <p:cNvPr id="11355" name="AutoShape 196"/>
            <p:cNvSpPr>
              <a:spLocks noChangeAspect="1" noChangeArrowheads="1" noTextEdit="1"/>
            </p:cNvSpPr>
            <p:nvPr/>
          </p:nvSpPr>
          <p:spPr bwMode="auto">
            <a:xfrm>
              <a:off x="11046" y="10287"/>
              <a:ext cx="2478" cy="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grpSp>
          <p:nvGrpSpPr>
            <p:cNvPr id="4" name="Group 398"/>
            <p:cNvGrpSpPr>
              <a:grpSpLocks/>
            </p:cNvGrpSpPr>
            <p:nvPr/>
          </p:nvGrpSpPr>
          <p:grpSpPr bwMode="auto">
            <a:xfrm>
              <a:off x="11439" y="10287"/>
              <a:ext cx="2085" cy="1398"/>
              <a:chOff x="11439" y="10287"/>
              <a:chExt cx="2085" cy="1398"/>
            </a:xfrm>
          </p:grpSpPr>
          <p:sp>
            <p:nvSpPr>
              <p:cNvPr id="11567" name="Freeform 198"/>
              <p:cNvSpPr>
                <a:spLocks/>
              </p:cNvSpPr>
              <p:nvPr/>
            </p:nvSpPr>
            <p:spPr bwMode="auto">
              <a:xfrm>
                <a:off x="11477" y="10287"/>
                <a:ext cx="1498" cy="796"/>
              </a:xfrm>
              <a:custGeom>
                <a:avLst/>
                <a:gdLst>
                  <a:gd name="T0" fmla="*/ 0 w 10481"/>
                  <a:gd name="T1" fmla="*/ 0 h 5573"/>
                  <a:gd name="T2" fmla="*/ 0 w 10481"/>
                  <a:gd name="T3" fmla="*/ 0 h 5573"/>
                  <a:gd name="T4" fmla="*/ 0 w 10481"/>
                  <a:gd name="T5" fmla="*/ 0 h 5573"/>
                  <a:gd name="T6" fmla="*/ 0 w 10481"/>
                  <a:gd name="T7" fmla="*/ 0 h 5573"/>
                  <a:gd name="T8" fmla="*/ 0 w 10481"/>
                  <a:gd name="T9" fmla="*/ 0 h 5573"/>
                  <a:gd name="T10" fmla="*/ 0 w 10481"/>
                  <a:gd name="T11" fmla="*/ 0 h 5573"/>
                  <a:gd name="T12" fmla="*/ 0 w 10481"/>
                  <a:gd name="T13" fmla="*/ 0 h 5573"/>
                  <a:gd name="T14" fmla="*/ 0 w 10481"/>
                  <a:gd name="T15" fmla="*/ 0 h 5573"/>
                  <a:gd name="T16" fmla="*/ 0 w 10481"/>
                  <a:gd name="T17" fmla="*/ 0 h 5573"/>
                  <a:gd name="T18" fmla="*/ 0 w 10481"/>
                  <a:gd name="T19" fmla="*/ 0 h 5573"/>
                  <a:gd name="T20" fmla="*/ 0 w 10481"/>
                  <a:gd name="T21" fmla="*/ 0 h 5573"/>
                  <a:gd name="T22" fmla="*/ 0 w 10481"/>
                  <a:gd name="T23" fmla="*/ 0 h 5573"/>
                  <a:gd name="T24" fmla="*/ 0 w 10481"/>
                  <a:gd name="T25" fmla="*/ 0 h 5573"/>
                  <a:gd name="T26" fmla="*/ 0 w 10481"/>
                  <a:gd name="T27" fmla="*/ 0 h 5573"/>
                  <a:gd name="T28" fmla="*/ 0 w 10481"/>
                  <a:gd name="T29" fmla="*/ 0 h 5573"/>
                  <a:gd name="T30" fmla="*/ 0 w 10481"/>
                  <a:gd name="T31" fmla="*/ 0 h 5573"/>
                  <a:gd name="T32" fmla="*/ 0 w 10481"/>
                  <a:gd name="T33" fmla="*/ 0 h 5573"/>
                  <a:gd name="T34" fmla="*/ 0 w 10481"/>
                  <a:gd name="T35" fmla="*/ 0 h 5573"/>
                  <a:gd name="T36" fmla="*/ 0 w 10481"/>
                  <a:gd name="T37" fmla="*/ 0 h 5573"/>
                  <a:gd name="T38" fmla="*/ 0 w 10481"/>
                  <a:gd name="T39" fmla="*/ 0 h 5573"/>
                  <a:gd name="T40" fmla="*/ 0 w 10481"/>
                  <a:gd name="T41" fmla="*/ 0 h 5573"/>
                  <a:gd name="T42" fmla="*/ 0 w 10481"/>
                  <a:gd name="T43" fmla="*/ 0 h 5573"/>
                  <a:gd name="T44" fmla="*/ 0 w 10481"/>
                  <a:gd name="T45" fmla="*/ 0 h 5573"/>
                  <a:gd name="T46" fmla="*/ 0 w 10481"/>
                  <a:gd name="T47" fmla="*/ 0 h 5573"/>
                  <a:gd name="T48" fmla="*/ 0 w 10481"/>
                  <a:gd name="T49" fmla="*/ 0 h 5573"/>
                  <a:gd name="T50" fmla="*/ 0 w 10481"/>
                  <a:gd name="T51" fmla="*/ 0 h 5573"/>
                  <a:gd name="T52" fmla="*/ 0 w 10481"/>
                  <a:gd name="T53" fmla="*/ 0 h 5573"/>
                  <a:gd name="T54" fmla="*/ 0 w 10481"/>
                  <a:gd name="T55" fmla="*/ 0 h 5573"/>
                  <a:gd name="T56" fmla="*/ 0 w 10481"/>
                  <a:gd name="T57" fmla="*/ 0 h 5573"/>
                  <a:gd name="T58" fmla="*/ 0 w 10481"/>
                  <a:gd name="T59" fmla="*/ 0 h 5573"/>
                  <a:gd name="T60" fmla="*/ 0 w 10481"/>
                  <a:gd name="T61" fmla="*/ 0 h 5573"/>
                  <a:gd name="T62" fmla="*/ 0 w 10481"/>
                  <a:gd name="T63" fmla="*/ 0 h 5573"/>
                  <a:gd name="T64" fmla="*/ 0 w 10481"/>
                  <a:gd name="T65" fmla="*/ 0 h 5573"/>
                  <a:gd name="T66" fmla="*/ 0 w 10481"/>
                  <a:gd name="T67" fmla="*/ 0 h 5573"/>
                  <a:gd name="T68" fmla="*/ 0 w 10481"/>
                  <a:gd name="T69" fmla="*/ 0 h 5573"/>
                  <a:gd name="T70" fmla="*/ 0 w 10481"/>
                  <a:gd name="T71" fmla="*/ 0 h 5573"/>
                  <a:gd name="T72" fmla="*/ 0 w 10481"/>
                  <a:gd name="T73" fmla="*/ 0 h 55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81"/>
                  <a:gd name="T112" fmla="*/ 0 h 5573"/>
                  <a:gd name="T113" fmla="*/ 10481 w 10481"/>
                  <a:gd name="T114" fmla="*/ 5573 h 55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81" h="5573">
                    <a:moveTo>
                      <a:pt x="10481" y="5359"/>
                    </a:moveTo>
                    <a:lnTo>
                      <a:pt x="10481" y="5404"/>
                    </a:lnTo>
                    <a:lnTo>
                      <a:pt x="10468" y="5440"/>
                    </a:lnTo>
                    <a:lnTo>
                      <a:pt x="10449" y="5478"/>
                    </a:lnTo>
                    <a:lnTo>
                      <a:pt x="10418" y="5510"/>
                    </a:lnTo>
                    <a:lnTo>
                      <a:pt x="10386" y="5535"/>
                    </a:lnTo>
                    <a:lnTo>
                      <a:pt x="10355" y="5553"/>
                    </a:lnTo>
                    <a:lnTo>
                      <a:pt x="10311" y="5566"/>
                    </a:lnTo>
                    <a:lnTo>
                      <a:pt x="10268" y="5573"/>
                    </a:lnTo>
                    <a:lnTo>
                      <a:pt x="213" y="5573"/>
                    </a:lnTo>
                    <a:lnTo>
                      <a:pt x="169" y="5566"/>
                    </a:lnTo>
                    <a:lnTo>
                      <a:pt x="132" y="5553"/>
                    </a:lnTo>
                    <a:lnTo>
                      <a:pt x="94" y="5535"/>
                    </a:lnTo>
                    <a:lnTo>
                      <a:pt x="63" y="5510"/>
                    </a:lnTo>
                    <a:lnTo>
                      <a:pt x="38" y="5478"/>
                    </a:lnTo>
                    <a:lnTo>
                      <a:pt x="12" y="5440"/>
                    </a:lnTo>
                    <a:lnTo>
                      <a:pt x="0" y="5404"/>
                    </a:lnTo>
                    <a:lnTo>
                      <a:pt x="0" y="5359"/>
                    </a:lnTo>
                    <a:lnTo>
                      <a:pt x="0" y="219"/>
                    </a:lnTo>
                    <a:lnTo>
                      <a:pt x="0" y="176"/>
                    </a:lnTo>
                    <a:lnTo>
                      <a:pt x="12" y="131"/>
                    </a:lnTo>
                    <a:lnTo>
                      <a:pt x="38" y="100"/>
                    </a:lnTo>
                    <a:lnTo>
                      <a:pt x="63" y="63"/>
                    </a:lnTo>
                    <a:lnTo>
                      <a:pt x="94" y="38"/>
                    </a:lnTo>
                    <a:lnTo>
                      <a:pt x="132" y="18"/>
                    </a:lnTo>
                    <a:lnTo>
                      <a:pt x="169" y="7"/>
                    </a:lnTo>
                    <a:lnTo>
                      <a:pt x="213" y="0"/>
                    </a:lnTo>
                    <a:lnTo>
                      <a:pt x="10268" y="0"/>
                    </a:lnTo>
                    <a:lnTo>
                      <a:pt x="10311" y="7"/>
                    </a:lnTo>
                    <a:lnTo>
                      <a:pt x="10355" y="18"/>
                    </a:lnTo>
                    <a:lnTo>
                      <a:pt x="10386" y="38"/>
                    </a:lnTo>
                    <a:lnTo>
                      <a:pt x="10418" y="63"/>
                    </a:lnTo>
                    <a:lnTo>
                      <a:pt x="10449" y="100"/>
                    </a:lnTo>
                    <a:lnTo>
                      <a:pt x="10468" y="131"/>
                    </a:lnTo>
                    <a:lnTo>
                      <a:pt x="10481" y="176"/>
                    </a:lnTo>
                    <a:lnTo>
                      <a:pt x="10481" y="219"/>
                    </a:lnTo>
                    <a:lnTo>
                      <a:pt x="10481" y="5359"/>
                    </a:lnTo>
                    <a:close/>
                  </a:path>
                </a:pathLst>
              </a:custGeom>
              <a:solidFill>
                <a:srgbClr val="A2A5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68" name="Freeform 199"/>
              <p:cNvSpPr>
                <a:spLocks/>
              </p:cNvSpPr>
              <p:nvPr/>
            </p:nvSpPr>
            <p:spPr bwMode="auto">
              <a:xfrm>
                <a:off x="11477" y="10287"/>
                <a:ext cx="1468" cy="780"/>
              </a:xfrm>
              <a:custGeom>
                <a:avLst/>
                <a:gdLst>
                  <a:gd name="T0" fmla="*/ 0 w 10274"/>
                  <a:gd name="T1" fmla="*/ 0 h 5460"/>
                  <a:gd name="T2" fmla="*/ 0 w 10274"/>
                  <a:gd name="T3" fmla="*/ 0 h 5460"/>
                  <a:gd name="T4" fmla="*/ 0 w 10274"/>
                  <a:gd name="T5" fmla="*/ 0 h 5460"/>
                  <a:gd name="T6" fmla="*/ 0 w 10274"/>
                  <a:gd name="T7" fmla="*/ 0 h 5460"/>
                  <a:gd name="T8" fmla="*/ 0 w 10274"/>
                  <a:gd name="T9" fmla="*/ 0 h 5460"/>
                  <a:gd name="T10" fmla="*/ 0 w 10274"/>
                  <a:gd name="T11" fmla="*/ 0 h 5460"/>
                  <a:gd name="T12" fmla="*/ 0 w 10274"/>
                  <a:gd name="T13" fmla="*/ 0 h 5460"/>
                  <a:gd name="T14" fmla="*/ 0 w 10274"/>
                  <a:gd name="T15" fmla="*/ 0 h 5460"/>
                  <a:gd name="T16" fmla="*/ 0 w 10274"/>
                  <a:gd name="T17" fmla="*/ 0 h 5460"/>
                  <a:gd name="T18" fmla="*/ 0 w 10274"/>
                  <a:gd name="T19" fmla="*/ 0 h 5460"/>
                  <a:gd name="T20" fmla="*/ 0 w 10274"/>
                  <a:gd name="T21" fmla="*/ 0 h 5460"/>
                  <a:gd name="T22" fmla="*/ 0 w 10274"/>
                  <a:gd name="T23" fmla="*/ 0 h 5460"/>
                  <a:gd name="T24" fmla="*/ 0 w 10274"/>
                  <a:gd name="T25" fmla="*/ 0 h 5460"/>
                  <a:gd name="T26" fmla="*/ 0 w 10274"/>
                  <a:gd name="T27" fmla="*/ 0 h 5460"/>
                  <a:gd name="T28" fmla="*/ 0 w 10274"/>
                  <a:gd name="T29" fmla="*/ 0 h 5460"/>
                  <a:gd name="T30" fmla="*/ 0 w 10274"/>
                  <a:gd name="T31" fmla="*/ 0 h 5460"/>
                  <a:gd name="T32" fmla="*/ 0 w 10274"/>
                  <a:gd name="T33" fmla="*/ 0 h 5460"/>
                  <a:gd name="T34" fmla="*/ 0 w 10274"/>
                  <a:gd name="T35" fmla="*/ 0 h 5460"/>
                  <a:gd name="T36" fmla="*/ 0 w 10274"/>
                  <a:gd name="T37" fmla="*/ 0 h 5460"/>
                  <a:gd name="T38" fmla="*/ 0 w 10274"/>
                  <a:gd name="T39" fmla="*/ 0 h 5460"/>
                  <a:gd name="T40" fmla="*/ 0 w 10274"/>
                  <a:gd name="T41" fmla="*/ 0 h 5460"/>
                  <a:gd name="T42" fmla="*/ 0 w 10274"/>
                  <a:gd name="T43" fmla="*/ 0 h 5460"/>
                  <a:gd name="T44" fmla="*/ 0 w 10274"/>
                  <a:gd name="T45" fmla="*/ 0 h 5460"/>
                  <a:gd name="T46" fmla="*/ 0 w 10274"/>
                  <a:gd name="T47" fmla="*/ 0 h 5460"/>
                  <a:gd name="T48" fmla="*/ 0 w 10274"/>
                  <a:gd name="T49" fmla="*/ 0 h 5460"/>
                  <a:gd name="T50" fmla="*/ 0 w 10274"/>
                  <a:gd name="T51" fmla="*/ 0 h 5460"/>
                  <a:gd name="T52" fmla="*/ 0 w 10274"/>
                  <a:gd name="T53" fmla="*/ 0 h 5460"/>
                  <a:gd name="T54" fmla="*/ 0 w 10274"/>
                  <a:gd name="T55" fmla="*/ 0 h 5460"/>
                  <a:gd name="T56" fmla="*/ 0 w 10274"/>
                  <a:gd name="T57" fmla="*/ 0 h 5460"/>
                  <a:gd name="T58" fmla="*/ 0 w 10274"/>
                  <a:gd name="T59" fmla="*/ 0 h 5460"/>
                  <a:gd name="T60" fmla="*/ 0 w 10274"/>
                  <a:gd name="T61" fmla="*/ 0 h 5460"/>
                  <a:gd name="T62" fmla="*/ 0 w 10274"/>
                  <a:gd name="T63" fmla="*/ 0 h 5460"/>
                  <a:gd name="T64" fmla="*/ 0 w 10274"/>
                  <a:gd name="T65" fmla="*/ 0 h 5460"/>
                  <a:gd name="T66" fmla="*/ 0 w 10274"/>
                  <a:gd name="T67" fmla="*/ 0 h 5460"/>
                  <a:gd name="T68" fmla="*/ 0 w 10274"/>
                  <a:gd name="T69" fmla="*/ 0 h 5460"/>
                  <a:gd name="T70" fmla="*/ 0 w 10274"/>
                  <a:gd name="T71" fmla="*/ 0 h 5460"/>
                  <a:gd name="T72" fmla="*/ 0 w 10274"/>
                  <a:gd name="T73" fmla="*/ 0 h 54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274"/>
                  <a:gd name="T112" fmla="*/ 0 h 5460"/>
                  <a:gd name="T113" fmla="*/ 10274 w 10274"/>
                  <a:gd name="T114" fmla="*/ 5460 h 54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274" h="5460">
                    <a:moveTo>
                      <a:pt x="10274" y="5247"/>
                    </a:moveTo>
                    <a:lnTo>
                      <a:pt x="10268" y="5291"/>
                    </a:lnTo>
                    <a:lnTo>
                      <a:pt x="10255" y="5329"/>
                    </a:lnTo>
                    <a:lnTo>
                      <a:pt x="10237" y="5366"/>
                    </a:lnTo>
                    <a:lnTo>
                      <a:pt x="10212" y="5397"/>
                    </a:lnTo>
                    <a:lnTo>
                      <a:pt x="10180" y="5422"/>
                    </a:lnTo>
                    <a:lnTo>
                      <a:pt x="10142" y="5440"/>
                    </a:lnTo>
                    <a:lnTo>
                      <a:pt x="10106" y="5453"/>
                    </a:lnTo>
                    <a:lnTo>
                      <a:pt x="10061" y="5460"/>
                    </a:lnTo>
                    <a:lnTo>
                      <a:pt x="206" y="5460"/>
                    </a:lnTo>
                    <a:lnTo>
                      <a:pt x="163" y="5453"/>
                    </a:lnTo>
                    <a:lnTo>
                      <a:pt x="125" y="5440"/>
                    </a:lnTo>
                    <a:lnTo>
                      <a:pt x="88" y="5422"/>
                    </a:lnTo>
                    <a:lnTo>
                      <a:pt x="57" y="5397"/>
                    </a:lnTo>
                    <a:lnTo>
                      <a:pt x="32" y="5366"/>
                    </a:lnTo>
                    <a:lnTo>
                      <a:pt x="12" y="5329"/>
                    </a:lnTo>
                    <a:lnTo>
                      <a:pt x="0" y="5291"/>
                    </a:lnTo>
                    <a:lnTo>
                      <a:pt x="0" y="5247"/>
                    </a:lnTo>
                    <a:lnTo>
                      <a:pt x="0" y="213"/>
                    </a:lnTo>
                    <a:lnTo>
                      <a:pt x="0" y="169"/>
                    </a:lnTo>
                    <a:lnTo>
                      <a:pt x="12" y="131"/>
                    </a:lnTo>
                    <a:lnTo>
                      <a:pt x="32" y="94"/>
                    </a:lnTo>
                    <a:lnTo>
                      <a:pt x="57" y="63"/>
                    </a:lnTo>
                    <a:lnTo>
                      <a:pt x="88" y="38"/>
                    </a:lnTo>
                    <a:lnTo>
                      <a:pt x="125" y="18"/>
                    </a:lnTo>
                    <a:lnTo>
                      <a:pt x="163" y="7"/>
                    </a:lnTo>
                    <a:lnTo>
                      <a:pt x="206" y="0"/>
                    </a:lnTo>
                    <a:lnTo>
                      <a:pt x="10061" y="0"/>
                    </a:lnTo>
                    <a:lnTo>
                      <a:pt x="10106" y="7"/>
                    </a:lnTo>
                    <a:lnTo>
                      <a:pt x="10142" y="18"/>
                    </a:lnTo>
                    <a:lnTo>
                      <a:pt x="10180" y="38"/>
                    </a:lnTo>
                    <a:lnTo>
                      <a:pt x="10212" y="63"/>
                    </a:lnTo>
                    <a:lnTo>
                      <a:pt x="10237" y="94"/>
                    </a:lnTo>
                    <a:lnTo>
                      <a:pt x="10255" y="131"/>
                    </a:lnTo>
                    <a:lnTo>
                      <a:pt x="10268" y="169"/>
                    </a:lnTo>
                    <a:lnTo>
                      <a:pt x="10274" y="213"/>
                    </a:lnTo>
                    <a:lnTo>
                      <a:pt x="10274" y="5247"/>
                    </a:lnTo>
                    <a:close/>
                  </a:path>
                </a:pathLst>
              </a:custGeom>
              <a:solidFill>
                <a:srgbClr val="C2C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69" name="Rectangle 200"/>
              <p:cNvSpPr>
                <a:spLocks noChangeArrowheads="1"/>
              </p:cNvSpPr>
              <p:nvPr/>
            </p:nvSpPr>
            <p:spPr bwMode="auto">
              <a:xfrm>
                <a:off x="11563" y="10361"/>
                <a:ext cx="1328" cy="654"/>
              </a:xfrm>
              <a:prstGeom prst="rect">
                <a:avLst/>
              </a:prstGeom>
              <a:solidFill>
                <a:srgbClr val="2C6FA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70" name="Freeform 201"/>
              <p:cNvSpPr>
                <a:spLocks/>
              </p:cNvSpPr>
              <p:nvPr/>
            </p:nvSpPr>
            <p:spPr bwMode="auto">
              <a:xfrm>
                <a:off x="11729" y="10485"/>
                <a:ext cx="1162" cy="530"/>
              </a:xfrm>
              <a:custGeom>
                <a:avLst/>
                <a:gdLst>
                  <a:gd name="T0" fmla="*/ 0 w 8130"/>
                  <a:gd name="T1" fmla="*/ 0 h 3707"/>
                  <a:gd name="T2" fmla="*/ 0 w 8130"/>
                  <a:gd name="T3" fmla="*/ 0 h 3707"/>
                  <a:gd name="T4" fmla="*/ 0 w 8130"/>
                  <a:gd name="T5" fmla="*/ 0 h 3707"/>
                  <a:gd name="T6" fmla="*/ 0 w 8130"/>
                  <a:gd name="T7" fmla="*/ 0 h 3707"/>
                  <a:gd name="T8" fmla="*/ 0 w 8130"/>
                  <a:gd name="T9" fmla="*/ 0 h 3707"/>
                  <a:gd name="T10" fmla="*/ 0 w 8130"/>
                  <a:gd name="T11" fmla="*/ 0 h 3707"/>
                  <a:gd name="T12" fmla="*/ 0 w 8130"/>
                  <a:gd name="T13" fmla="*/ 0 h 3707"/>
                  <a:gd name="T14" fmla="*/ 0 w 8130"/>
                  <a:gd name="T15" fmla="*/ 0 h 3707"/>
                  <a:gd name="T16" fmla="*/ 0 w 8130"/>
                  <a:gd name="T17" fmla="*/ 0 h 3707"/>
                  <a:gd name="T18" fmla="*/ 0 w 8130"/>
                  <a:gd name="T19" fmla="*/ 0 h 3707"/>
                  <a:gd name="T20" fmla="*/ 0 w 8130"/>
                  <a:gd name="T21" fmla="*/ 0 h 3707"/>
                  <a:gd name="T22" fmla="*/ 0 w 8130"/>
                  <a:gd name="T23" fmla="*/ 0 h 3707"/>
                  <a:gd name="T24" fmla="*/ 0 w 8130"/>
                  <a:gd name="T25" fmla="*/ 0 h 3707"/>
                  <a:gd name="T26" fmla="*/ 0 w 8130"/>
                  <a:gd name="T27" fmla="*/ 0 h 3707"/>
                  <a:gd name="T28" fmla="*/ 0 w 8130"/>
                  <a:gd name="T29" fmla="*/ 0 h 3707"/>
                  <a:gd name="T30" fmla="*/ 0 w 8130"/>
                  <a:gd name="T31" fmla="*/ 0 h 3707"/>
                  <a:gd name="T32" fmla="*/ 0 w 8130"/>
                  <a:gd name="T33" fmla="*/ 0 h 3707"/>
                  <a:gd name="T34" fmla="*/ 0 w 8130"/>
                  <a:gd name="T35" fmla="*/ 0 h 3707"/>
                  <a:gd name="T36" fmla="*/ 0 w 8130"/>
                  <a:gd name="T37" fmla="*/ 0 h 3707"/>
                  <a:gd name="T38" fmla="*/ 0 w 8130"/>
                  <a:gd name="T39" fmla="*/ 0 h 3707"/>
                  <a:gd name="T40" fmla="*/ 0 w 8130"/>
                  <a:gd name="T41" fmla="*/ 0 h 3707"/>
                  <a:gd name="T42" fmla="*/ 0 w 8130"/>
                  <a:gd name="T43" fmla="*/ 0 h 3707"/>
                  <a:gd name="T44" fmla="*/ 0 w 8130"/>
                  <a:gd name="T45" fmla="*/ 0 h 3707"/>
                  <a:gd name="T46" fmla="*/ 0 w 8130"/>
                  <a:gd name="T47" fmla="*/ 0 h 3707"/>
                  <a:gd name="T48" fmla="*/ 0 w 8130"/>
                  <a:gd name="T49" fmla="*/ 0 h 3707"/>
                  <a:gd name="T50" fmla="*/ 0 w 8130"/>
                  <a:gd name="T51" fmla="*/ 0 h 3707"/>
                  <a:gd name="T52" fmla="*/ 0 w 8130"/>
                  <a:gd name="T53" fmla="*/ 0 h 3707"/>
                  <a:gd name="T54" fmla="*/ 0 w 8130"/>
                  <a:gd name="T55" fmla="*/ 0 h 3707"/>
                  <a:gd name="T56" fmla="*/ 0 w 8130"/>
                  <a:gd name="T57" fmla="*/ 0 h 3707"/>
                  <a:gd name="T58" fmla="*/ 0 w 8130"/>
                  <a:gd name="T59" fmla="*/ 0 h 3707"/>
                  <a:gd name="T60" fmla="*/ 0 w 8130"/>
                  <a:gd name="T61" fmla="*/ 0 h 3707"/>
                  <a:gd name="T62" fmla="*/ 0 w 8130"/>
                  <a:gd name="T63" fmla="*/ 0 h 3707"/>
                  <a:gd name="T64" fmla="*/ 0 w 8130"/>
                  <a:gd name="T65" fmla="*/ 0 h 3707"/>
                  <a:gd name="T66" fmla="*/ 0 w 8130"/>
                  <a:gd name="T67" fmla="*/ 0 h 3707"/>
                  <a:gd name="T68" fmla="*/ 0 w 8130"/>
                  <a:gd name="T69" fmla="*/ 0 h 3707"/>
                  <a:gd name="T70" fmla="*/ 0 w 8130"/>
                  <a:gd name="T71" fmla="*/ 0 h 3707"/>
                  <a:gd name="T72" fmla="*/ 0 w 8130"/>
                  <a:gd name="T73" fmla="*/ 0 h 3707"/>
                  <a:gd name="T74" fmla="*/ 0 w 8130"/>
                  <a:gd name="T75" fmla="*/ 0 h 3707"/>
                  <a:gd name="T76" fmla="*/ 0 w 8130"/>
                  <a:gd name="T77" fmla="*/ 0 h 3707"/>
                  <a:gd name="T78" fmla="*/ 0 w 8130"/>
                  <a:gd name="T79" fmla="*/ 0 h 3707"/>
                  <a:gd name="T80" fmla="*/ 0 w 8130"/>
                  <a:gd name="T81" fmla="*/ 0 h 3707"/>
                  <a:gd name="T82" fmla="*/ 0 w 8130"/>
                  <a:gd name="T83" fmla="*/ 0 h 3707"/>
                  <a:gd name="T84" fmla="*/ 0 w 8130"/>
                  <a:gd name="T85" fmla="*/ 0 h 3707"/>
                  <a:gd name="T86" fmla="*/ 0 w 8130"/>
                  <a:gd name="T87" fmla="*/ 0 h 3707"/>
                  <a:gd name="T88" fmla="*/ 0 w 8130"/>
                  <a:gd name="T89" fmla="*/ 0 h 3707"/>
                  <a:gd name="T90" fmla="*/ 0 w 8130"/>
                  <a:gd name="T91" fmla="*/ 0 h 3707"/>
                  <a:gd name="T92" fmla="*/ 0 w 8130"/>
                  <a:gd name="T93" fmla="*/ 0 h 3707"/>
                  <a:gd name="T94" fmla="*/ 0 w 8130"/>
                  <a:gd name="T95" fmla="*/ 0 h 3707"/>
                  <a:gd name="T96" fmla="*/ 0 w 8130"/>
                  <a:gd name="T97" fmla="*/ 0 h 3707"/>
                  <a:gd name="T98" fmla="*/ 0 w 8130"/>
                  <a:gd name="T99" fmla="*/ 0 h 3707"/>
                  <a:gd name="T100" fmla="*/ 0 w 8130"/>
                  <a:gd name="T101" fmla="*/ 0 h 3707"/>
                  <a:gd name="T102" fmla="*/ 0 w 8130"/>
                  <a:gd name="T103" fmla="*/ 0 h 3707"/>
                  <a:gd name="T104" fmla="*/ 0 w 8130"/>
                  <a:gd name="T105" fmla="*/ 0 h 3707"/>
                  <a:gd name="T106" fmla="*/ 0 w 8130"/>
                  <a:gd name="T107" fmla="*/ 0 h 3707"/>
                  <a:gd name="T108" fmla="*/ 0 w 8130"/>
                  <a:gd name="T109" fmla="*/ 0 h 3707"/>
                  <a:gd name="T110" fmla="*/ 0 w 8130"/>
                  <a:gd name="T111" fmla="*/ 0 h 3707"/>
                  <a:gd name="T112" fmla="*/ 0 w 8130"/>
                  <a:gd name="T113" fmla="*/ 0 h 3707"/>
                  <a:gd name="T114" fmla="*/ 0 w 8130"/>
                  <a:gd name="T115" fmla="*/ 0 h 37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130"/>
                  <a:gd name="T175" fmla="*/ 0 h 3707"/>
                  <a:gd name="T176" fmla="*/ 8130 w 8130"/>
                  <a:gd name="T177" fmla="*/ 3707 h 37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130" h="3707">
                    <a:moveTo>
                      <a:pt x="607" y="977"/>
                    </a:moveTo>
                    <a:lnTo>
                      <a:pt x="495" y="1059"/>
                    </a:lnTo>
                    <a:lnTo>
                      <a:pt x="395" y="1153"/>
                    </a:lnTo>
                    <a:lnTo>
                      <a:pt x="307" y="1253"/>
                    </a:lnTo>
                    <a:lnTo>
                      <a:pt x="226" y="1359"/>
                    </a:lnTo>
                    <a:lnTo>
                      <a:pt x="163" y="1466"/>
                    </a:lnTo>
                    <a:lnTo>
                      <a:pt x="113" y="1585"/>
                    </a:lnTo>
                    <a:lnTo>
                      <a:pt x="70" y="1704"/>
                    </a:lnTo>
                    <a:lnTo>
                      <a:pt x="38" y="1823"/>
                    </a:lnTo>
                    <a:lnTo>
                      <a:pt x="13" y="1948"/>
                    </a:lnTo>
                    <a:lnTo>
                      <a:pt x="0" y="2079"/>
                    </a:lnTo>
                    <a:lnTo>
                      <a:pt x="0" y="2205"/>
                    </a:lnTo>
                    <a:lnTo>
                      <a:pt x="7" y="2336"/>
                    </a:lnTo>
                    <a:lnTo>
                      <a:pt x="20" y="2461"/>
                    </a:lnTo>
                    <a:lnTo>
                      <a:pt x="45" y="2587"/>
                    </a:lnTo>
                    <a:lnTo>
                      <a:pt x="70" y="2712"/>
                    </a:lnTo>
                    <a:lnTo>
                      <a:pt x="106" y="2837"/>
                    </a:lnTo>
                    <a:lnTo>
                      <a:pt x="151" y="3063"/>
                    </a:lnTo>
                    <a:lnTo>
                      <a:pt x="182" y="3175"/>
                    </a:lnTo>
                    <a:lnTo>
                      <a:pt x="214" y="3288"/>
                    </a:lnTo>
                    <a:lnTo>
                      <a:pt x="244" y="3395"/>
                    </a:lnTo>
                    <a:lnTo>
                      <a:pt x="289" y="3501"/>
                    </a:lnTo>
                    <a:lnTo>
                      <a:pt x="332" y="3607"/>
                    </a:lnTo>
                    <a:lnTo>
                      <a:pt x="375" y="3707"/>
                    </a:lnTo>
                    <a:lnTo>
                      <a:pt x="8130" y="3707"/>
                    </a:lnTo>
                    <a:lnTo>
                      <a:pt x="8130" y="915"/>
                    </a:lnTo>
                    <a:lnTo>
                      <a:pt x="7916" y="796"/>
                    </a:lnTo>
                    <a:lnTo>
                      <a:pt x="7704" y="690"/>
                    </a:lnTo>
                    <a:lnTo>
                      <a:pt x="7486" y="590"/>
                    </a:lnTo>
                    <a:lnTo>
                      <a:pt x="7267" y="495"/>
                    </a:lnTo>
                    <a:lnTo>
                      <a:pt x="7035" y="414"/>
                    </a:lnTo>
                    <a:lnTo>
                      <a:pt x="6811" y="339"/>
                    </a:lnTo>
                    <a:lnTo>
                      <a:pt x="6572" y="271"/>
                    </a:lnTo>
                    <a:lnTo>
                      <a:pt x="6335" y="208"/>
                    </a:lnTo>
                    <a:lnTo>
                      <a:pt x="6097" y="158"/>
                    </a:lnTo>
                    <a:lnTo>
                      <a:pt x="5853" y="113"/>
                    </a:lnTo>
                    <a:lnTo>
                      <a:pt x="5609" y="76"/>
                    </a:lnTo>
                    <a:lnTo>
                      <a:pt x="5365" y="45"/>
                    </a:lnTo>
                    <a:lnTo>
                      <a:pt x="5115" y="20"/>
                    </a:lnTo>
                    <a:lnTo>
                      <a:pt x="4872" y="7"/>
                    </a:lnTo>
                    <a:lnTo>
                      <a:pt x="4622" y="0"/>
                    </a:lnTo>
                    <a:lnTo>
                      <a:pt x="4371" y="0"/>
                    </a:lnTo>
                    <a:lnTo>
                      <a:pt x="4121" y="7"/>
                    </a:lnTo>
                    <a:lnTo>
                      <a:pt x="3872" y="20"/>
                    </a:lnTo>
                    <a:lnTo>
                      <a:pt x="3621" y="45"/>
                    </a:lnTo>
                    <a:lnTo>
                      <a:pt x="3377" y="70"/>
                    </a:lnTo>
                    <a:lnTo>
                      <a:pt x="3127" y="108"/>
                    </a:lnTo>
                    <a:lnTo>
                      <a:pt x="2883" y="151"/>
                    </a:lnTo>
                    <a:lnTo>
                      <a:pt x="2645" y="201"/>
                    </a:lnTo>
                    <a:lnTo>
                      <a:pt x="2401" y="264"/>
                    </a:lnTo>
                    <a:lnTo>
                      <a:pt x="2164" y="326"/>
                    </a:lnTo>
                    <a:lnTo>
                      <a:pt x="1933" y="396"/>
                    </a:lnTo>
                    <a:lnTo>
                      <a:pt x="1701" y="477"/>
                    </a:lnTo>
                    <a:lnTo>
                      <a:pt x="1477" y="565"/>
                    </a:lnTo>
                    <a:lnTo>
                      <a:pt x="1251" y="658"/>
                    </a:lnTo>
                    <a:lnTo>
                      <a:pt x="1032" y="758"/>
                    </a:lnTo>
                    <a:lnTo>
                      <a:pt x="820" y="864"/>
                    </a:lnTo>
                    <a:lnTo>
                      <a:pt x="607" y="977"/>
                    </a:lnTo>
                    <a:close/>
                  </a:path>
                </a:pathLst>
              </a:custGeom>
              <a:solidFill>
                <a:srgbClr val="7A9E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71" name="Freeform 203"/>
              <p:cNvSpPr>
                <a:spLocks/>
              </p:cNvSpPr>
              <p:nvPr/>
            </p:nvSpPr>
            <p:spPr bwMode="auto">
              <a:xfrm>
                <a:off x="11618" y="10401"/>
                <a:ext cx="1273" cy="614"/>
              </a:xfrm>
              <a:custGeom>
                <a:avLst/>
                <a:gdLst>
                  <a:gd name="T0" fmla="*/ 0 w 8911"/>
                  <a:gd name="T1" fmla="*/ 0 h 4295"/>
                  <a:gd name="T2" fmla="*/ 0 w 8911"/>
                  <a:gd name="T3" fmla="*/ 0 h 4295"/>
                  <a:gd name="T4" fmla="*/ 0 w 8911"/>
                  <a:gd name="T5" fmla="*/ 0 h 4295"/>
                  <a:gd name="T6" fmla="*/ 0 w 8911"/>
                  <a:gd name="T7" fmla="*/ 0 h 4295"/>
                  <a:gd name="T8" fmla="*/ 0 w 8911"/>
                  <a:gd name="T9" fmla="*/ 0 h 4295"/>
                  <a:gd name="T10" fmla="*/ 0 w 8911"/>
                  <a:gd name="T11" fmla="*/ 0 h 4295"/>
                  <a:gd name="T12" fmla="*/ 0 w 8911"/>
                  <a:gd name="T13" fmla="*/ 0 h 4295"/>
                  <a:gd name="T14" fmla="*/ 0 w 8911"/>
                  <a:gd name="T15" fmla="*/ 0 h 4295"/>
                  <a:gd name="T16" fmla="*/ 0 w 8911"/>
                  <a:gd name="T17" fmla="*/ 0 h 4295"/>
                  <a:gd name="T18" fmla="*/ 0 w 8911"/>
                  <a:gd name="T19" fmla="*/ 0 h 4295"/>
                  <a:gd name="T20" fmla="*/ 0 w 8911"/>
                  <a:gd name="T21" fmla="*/ 0 h 4295"/>
                  <a:gd name="T22" fmla="*/ 0 w 8911"/>
                  <a:gd name="T23" fmla="*/ 0 h 4295"/>
                  <a:gd name="T24" fmla="*/ 0 w 8911"/>
                  <a:gd name="T25" fmla="*/ 0 h 4295"/>
                  <a:gd name="T26" fmla="*/ 0 w 8911"/>
                  <a:gd name="T27" fmla="*/ 0 h 4295"/>
                  <a:gd name="T28" fmla="*/ 0 w 8911"/>
                  <a:gd name="T29" fmla="*/ 0 h 4295"/>
                  <a:gd name="T30" fmla="*/ 0 w 8911"/>
                  <a:gd name="T31" fmla="*/ 0 h 4295"/>
                  <a:gd name="T32" fmla="*/ 0 w 8911"/>
                  <a:gd name="T33" fmla="*/ 0 h 4295"/>
                  <a:gd name="T34" fmla="*/ 0 w 8911"/>
                  <a:gd name="T35" fmla="*/ 0 h 4295"/>
                  <a:gd name="T36" fmla="*/ 0 w 8911"/>
                  <a:gd name="T37" fmla="*/ 0 h 4295"/>
                  <a:gd name="T38" fmla="*/ 0 w 8911"/>
                  <a:gd name="T39" fmla="*/ 0 h 4295"/>
                  <a:gd name="T40" fmla="*/ 0 w 8911"/>
                  <a:gd name="T41" fmla="*/ 0 h 4295"/>
                  <a:gd name="T42" fmla="*/ 0 w 8911"/>
                  <a:gd name="T43" fmla="*/ 0 h 4295"/>
                  <a:gd name="T44" fmla="*/ 0 w 8911"/>
                  <a:gd name="T45" fmla="*/ 0 h 4295"/>
                  <a:gd name="T46" fmla="*/ 0 w 8911"/>
                  <a:gd name="T47" fmla="*/ 0 h 4295"/>
                  <a:gd name="T48" fmla="*/ 0 w 8911"/>
                  <a:gd name="T49" fmla="*/ 0 h 4295"/>
                  <a:gd name="T50" fmla="*/ 0 w 8911"/>
                  <a:gd name="T51" fmla="*/ 0 h 4295"/>
                  <a:gd name="T52" fmla="*/ 0 w 8911"/>
                  <a:gd name="T53" fmla="*/ 0 h 4295"/>
                  <a:gd name="T54" fmla="*/ 0 w 8911"/>
                  <a:gd name="T55" fmla="*/ 0 h 4295"/>
                  <a:gd name="T56" fmla="*/ 0 w 8911"/>
                  <a:gd name="T57" fmla="*/ 0 h 4295"/>
                  <a:gd name="T58" fmla="*/ 0 w 8911"/>
                  <a:gd name="T59" fmla="*/ 0 h 4295"/>
                  <a:gd name="T60" fmla="*/ 0 w 8911"/>
                  <a:gd name="T61" fmla="*/ 0 h 4295"/>
                  <a:gd name="T62" fmla="*/ 0 w 8911"/>
                  <a:gd name="T63" fmla="*/ 0 h 4295"/>
                  <a:gd name="T64" fmla="*/ 0 w 8911"/>
                  <a:gd name="T65" fmla="*/ 0 h 4295"/>
                  <a:gd name="T66" fmla="*/ 0 w 8911"/>
                  <a:gd name="T67" fmla="*/ 0 h 4295"/>
                  <a:gd name="T68" fmla="*/ 0 w 8911"/>
                  <a:gd name="T69" fmla="*/ 0 h 4295"/>
                  <a:gd name="T70" fmla="*/ 0 w 8911"/>
                  <a:gd name="T71" fmla="*/ 0 h 4295"/>
                  <a:gd name="T72" fmla="*/ 0 w 8911"/>
                  <a:gd name="T73" fmla="*/ 0 h 4295"/>
                  <a:gd name="T74" fmla="*/ 0 w 8911"/>
                  <a:gd name="T75" fmla="*/ 0 h 4295"/>
                  <a:gd name="T76" fmla="*/ 0 w 8911"/>
                  <a:gd name="T77" fmla="*/ 0 h 4295"/>
                  <a:gd name="T78" fmla="*/ 0 w 8911"/>
                  <a:gd name="T79" fmla="*/ 0 h 4295"/>
                  <a:gd name="T80" fmla="*/ 0 w 8911"/>
                  <a:gd name="T81" fmla="*/ 0 h 4295"/>
                  <a:gd name="T82" fmla="*/ 0 w 8911"/>
                  <a:gd name="T83" fmla="*/ 0 h 4295"/>
                  <a:gd name="T84" fmla="*/ 0 w 8911"/>
                  <a:gd name="T85" fmla="*/ 0 h 4295"/>
                  <a:gd name="T86" fmla="*/ 0 w 8911"/>
                  <a:gd name="T87" fmla="*/ 0 h 4295"/>
                  <a:gd name="T88" fmla="*/ 0 w 8911"/>
                  <a:gd name="T89" fmla="*/ 0 h 4295"/>
                  <a:gd name="T90" fmla="*/ 0 w 8911"/>
                  <a:gd name="T91" fmla="*/ 0 h 4295"/>
                  <a:gd name="T92" fmla="*/ 0 w 8911"/>
                  <a:gd name="T93" fmla="*/ 0 h 4295"/>
                  <a:gd name="T94" fmla="*/ 0 w 8911"/>
                  <a:gd name="T95" fmla="*/ 0 h 4295"/>
                  <a:gd name="T96" fmla="*/ 0 w 8911"/>
                  <a:gd name="T97" fmla="*/ 0 h 4295"/>
                  <a:gd name="T98" fmla="*/ 0 w 8911"/>
                  <a:gd name="T99" fmla="*/ 0 h 4295"/>
                  <a:gd name="T100" fmla="*/ 0 w 8911"/>
                  <a:gd name="T101" fmla="*/ 0 h 4295"/>
                  <a:gd name="T102" fmla="*/ 0 w 8911"/>
                  <a:gd name="T103" fmla="*/ 0 h 4295"/>
                  <a:gd name="T104" fmla="*/ 0 w 8911"/>
                  <a:gd name="T105" fmla="*/ 0 h 4295"/>
                  <a:gd name="T106" fmla="*/ 0 w 8911"/>
                  <a:gd name="T107" fmla="*/ 0 h 4295"/>
                  <a:gd name="T108" fmla="*/ 0 w 8911"/>
                  <a:gd name="T109" fmla="*/ 0 h 4295"/>
                  <a:gd name="T110" fmla="*/ 0 w 8911"/>
                  <a:gd name="T111" fmla="*/ 0 h 4295"/>
                  <a:gd name="T112" fmla="*/ 0 w 8911"/>
                  <a:gd name="T113" fmla="*/ 0 h 4295"/>
                  <a:gd name="T114" fmla="*/ 0 w 8911"/>
                  <a:gd name="T115" fmla="*/ 0 h 4295"/>
                  <a:gd name="T116" fmla="*/ 0 w 8911"/>
                  <a:gd name="T117" fmla="*/ 0 h 4295"/>
                  <a:gd name="T118" fmla="*/ 0 w 8911"/>
                  <a:gd name="T119" fmla="*/ 0 h 4295"/>
                  <a:gd name="T120" fmla="*/ 0 w 8911"/>
                  <a:gd name="T121" fmla="*/ 0 h 4295"/>
                  <a:gd name="T122" fmla="*/ 0 w 8911"/>
                  <a:gd name="T123" fmla="*/ 0 h 42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911"/>
                  <a:gd name="T187" fmla="*/ 0 h 4295"/>
                  <a:gd name="T188" fmla="*/ 8911 w 8911"/>
                  <a:gd name="T189" fmla="*/ 4295 h 42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911" h="4295">
                    <a:moveTo>
                      <a:pt x="1876" y="1153"/>
                    </a:moveTo>
                    <a:lnTo>
                      <a:pt x="2295" y="1040"/>
                    </a:lnTo>
                    <a:lnTo>
                      <a:pt x="2726" y="934"/>
                    </a:lnTo>
                    <a:lnTo>
                      <a:pt x="3171" y="833"/>
                    </a:lnTo>
                    <a:lnTo>
                      <a:pt x="3620" y="733"/>
                    </a:lnTo>
                    <a:lnTo>
                      <a:pt x="4083" y="651"/>
                    </a:lnTo>
                    <a:lnTo>
                      <a:pt x="4314" y="614"/>
                    </a:lnTo>
                    <a:lnTo>
                      <a:pt x="4546" y="576"/>
                    </a:lnTo>
                    <a:lnTo>
                      <a:pt x="4777" y="545"/>
                    </a:lnTo>
                    <a:lnTo>
                      <a:pt x="5008" y="520"/>
                    </a:lnTo>
                    <a:lnTo>
                      <a:pt x="5240" y="502"/>
                    </a:lnTo>
                    <a:lnTo>
                      <a:pt x="5478" y="482"/>
                    </a:lnTo>
                    <a:lnTo>
                      <a:pt x="5709" y="470"/>
                    </a:lnTo>
                    <a:lnTo>
                      <a:pt x="5941" y="470"/>
                    </a:lnTo>
                    <a:lnTo>
                      <a:pt x="6166" y="470"/>
                    </a:lnTo>
                    <a:lnTo>
                      <a:pt x="6397" y="477"/>
                    </a:lnTo>
                    <a:lnTo>
                      <a:pt x="6622" y="489"/>
                    </a:lnTo>
                    <a:lnTo>
                      <a:pt x="6847" y="514"/>
                    </a:lnTo>
                    <a:lnTo>
                      <a:pt x="7066" y="545"/>
                    </a:lnTo>
                    <a:lnTo>
                      <a:pt x="7285" y="583"/>
                    </a:lnTo>
                    <a:lnTo>
                      <a:pt x="7504" y="626"/>
                    </a:lnTo>
                    <a:lnTo>
                      <a:pt x="7716" y="683"/>
                    </a:lnTo>
                    <a:lnTo>
                      <a:pt x="7922" y="751"/>
                    </a:lnTo>
                    <a:lnTo>
                      <a:pt x="8129" y="827"/>
                    </a:lnTo>
                    <a:lnTo>
                      <a:pt x="8329" y="909"/>
                    </a:lnTo>
                    <a:lnTo>
                      <a:pt x="8529" y="1002"/>
                    </a:lnTo>
                    <a:lnTo>
                      <a:pt x="8723" y="1108"/>
                    </a:lnTo>
                    <a:lnTo>
                      <a:pt x="8911" y="1228"/>
                    </a:lnTo>
                    <a:lnTo>
                      <a:pt x="8855" y="0"/>
                    </a:lnTo>
                    <a:lnTo>
                      <a:pt x="0" y="0"/>
                    </a:lnTo>
                    <a:lnTo>
                      <a:pt x="56" y="4295"/>
                    </a:lnTo>
                    <a:lnTo>
                      <a:pt x="569" y="4295"/>
                    </a:lnTo>
                    <a:lnTo>
                      <a:pt x="512" y="4051"/>
                    </a:lnTo>
                    <a:lnTo>
                      <a:pt x="475" y="3800"/>
                    </a:lnTo>
                    <a:lnTo>
                      <a:pt x="462" y="3676"/>
                    </a:lnTo>
                    <a:lnTo>
                      <a:pt x="456" y="3551"/>
                    </a:lnTo>
                    <a:lnTo>
                      <a:pt x="451" y="3425"/>
                    </a:lnTo>
                    <a:lnTo>
                      <a:pt x="451" y="3300"/>
                    </a:lnTo>
                    <a:lnTo>
                      <a:pt x="451" y="3175"/>
                    </a:lnTo>
                    <a:lnTo>
                      <a:pt x="456" y="3049"/>
                    </a:lnTo>
                    <a:lnTo>
                      <a:pt x="469" y="2931"/>
                    </a:lnTo>
                    <a:lnTo>
                      <a:pt x="487" y="2811"/>
                    </a:lnTo>
                    <a:lnTo>
                      <a:pt x="507" y="2693"/>
                    </a:lnTo>
                    <a:lnTo>
                      <a:pt x="532" y="2574"/>
                    </a:lnTo>
                    <a:lnTo>
                      <a:pt x="563" y="2461"/>
                    </a:lnTo>
                    <a:lnTo>
                      <a:pt x="594" y="2354"/>
                    </a:lnTo>
                    <a:lnTo>
                      <a:pt x="632" y="2248"/>
                    </a:lnTo>
                    <a:lnTo>
                      <a:pt x="681" y="2142"/>
                    </a:lnTo>
                    <a:lnTo>
                      <a:pt x="725" y="2042"/>
                    </a:lnTo>
                    <a:lnTo>
                      <a:pt x="781" y="1941"/>
                    </a:lnTo>
                    <a:lnTo>
                      <a:pt x="844" y="1848"/>
                    </a:lnTo>
                    <a:lnTo>
                      <a:pt x="907" y="1760"/>
                    </a:lnTo>
                    <a:lnTo>
                      <a:pt x="975" y="1672"/>
                    </a:lnTo>
                    <a:lnTo>
                      <a:pt x="1057" y="1590"/>
                    </a:lnTo>
                    <a:lnTo>
                      <a:pt x="1138" y="1515"/>
                    </a:lnTo>
                    <a:lnTo>
                      <a:pt x="1226" y="1447"/>
                    </a:lnTo>
                    <a:lnTo>
                      <a:pt x="1319" y="1384"/>
                    </a:lnTo>
                    <a:lnTo>
                      <a:pt x="1413" y="1328"/>
                    </a:lnTo>
                    <a:lnTo>
                      <a:pt x="1519" y="1271"/>
                    </a:lnTo>
                    <a:lnTo>
                      <a:pt x="1632" y="1228"/>
                    </a:lnTo>
                    <a:lnTo>
                      <a:pt x="1750" y="1183"/>
                    </a:lnTo>
                    <a:lnTo>
                      <a:pt x="1876" y="1153"/>
                    </a:lnTo>
                    <a:close/>
                  </a:path>
                </a:pathLst>
              </a:custGeom>
              <a:solidFill>
                <a:srgbClr val="437D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72" name="Rectangle 204"/>
              <p:cNvSpPr>
                <a:spLocks noChangeArrowheads="1"/>
              </p:cNvSpPr>
              <p:nvPr/>
            </p:nvSpPr>
            <p:spPr bwMode="auto">
              <a:xfrm>
                <a:off x="11569" y="10430"/>
                <a:ext cx="1320" cy="6"/>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73" name="Rectangle 205"/>
              <p:cNvSpPr>
                <a:spLocks noChangeArrowheads="1"/>
              </p:cNvSpPr>
              <p:nvPr/>
            </p:nvSpPr>
            <p:spPr bwMode="auto">
              <a:xfrm>
                <a:off x="11569" y="10866"/>
                <a:ext cx="1320" cy="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74" name="Rectangle 206"/>
              <p:cNvSpPr>
                <a:spLocks noChangeArrowheads="1"/>
              </p:cNvSpPr>
              <p:nvPr/>
            </p:nvSpPr>
            <p:spPr bwMode="auto">
              <a:xfrm>
                <a:off x="11569" y="10575"/>
                <a:ext cx="1320" cy="6"/>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75" name="Rectangle 207"/>
              <p:cNvSpPr>
                <a:spLocks noChangeArrowheads="1"/>
              </p:cNvSpPr>
              <p:nvPr/>
            </p:nvSpPr>
            <p:spPr bwMode="auto">
              <a:xfrm>
                <a:off x="11569" y="10721"/>
                <a:ext cx="1320" cy="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76" name="Rectangle 208"/>
              <p:cNvSpPr>
                <a:spLocks noChangeArrowheads="1"/>
              </p:cNvSpPr>
              <p:nvPr/>
            </p:nvSpPr>
            <p:spPr bwMode="auto">
              <a:xfrm>
                <a:off x="11569" y="10503"/>
                <a:ext cx="1320" cy="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77" name="Rectangle 209"/>
              <p:cNvSpPr>
                <a:spLocks noChangeArrowheads="1"/>
              </p:cNvSpPr>
              <p:nvPr/>
            </p:nvSpPr>
            <p:spPr bwMode="auto">
              <a:xfrm>
                <a:off x="11569" y="10938"/>
                <a:ext cx="1320" cy="6"/>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78" name="Rectangle 210"/>
              <p:cNvSpPr>
                <a:spLocks noChangeArrowheads="1"/>
              </p:cNvSpPr>
              <p:nvPr/>
            </p:nvSpPr>
            <p:spPr bwMode="auto">
              <a:xfrm>
                <a:off x="11569" y="10648"/>
                <a:ext cx="1320" cy="6"/>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79" name="Rectangle 211"/>
              <p:cNvSpPr>
                <a:spLocks noChangeArrowheads="1"/>
              </p:cNvSpPr>
              <p:nvPr/>
            </p:nvSpPr>
            <p:spPr bwMode="auto">
              <a:xfrm>
                <a:off x="11569" y="10793"/>
                <a:ext cx="1320" cy="6"/>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80" name="Rectangle 212"/>
              <p:cNvSpPr>
                <a:spLocks noChangeArrowheads="1"/>
              </p:cNvSpPr>
              <p:nvPr/>
            </p:nvSpPr>
            <p:spPr bwMode="auto">
              <a:xfrm>
                <a:off x="12827" y="10359"/>
                <a:ext cx="6"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81" name="Rectangle 213"/>
              <p:cNvSpPr>
                <a:spLocks noChangeArrowheads="1"/>
              </p:cNvSpPr>
              <p:nvPr/>
            </p:nvSpPr>
            <p:spPr bwMode="auto">
              <a:xfrm>
                <a:off x="12404" y="10359"/>
                <a:ext cx="5"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82" name="Rectangle 214"/>
              <p:cNvSpPr>
                <a:spLocks noChangeArrowheads="1"/>
              </p:cNvSpPr>
              <p:nvPr/>
            </p:nvSpPr>
            <p:spPr bwMode="auto">
              <a:xfrm>
                <a:off x="12686" y="10359"/>
                <a:ext cx="5"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83" name="Rectangle 215"/>
              <p:cNvSpPr>
                <a:spLocks noChangeArrowheads="1"/>
              </p:cNvSpPr>
              <p:nvPr/>
            </p:nvSpPr>
            <p:spPr bwMode="auto">
              <a:xfrm>
                <a:off x="12545" y="10359"/>
                <a:ext cx="5"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84" name="Rectangle 216"/>
              <p:cNvSpPr>
                <a:spLocks noChangeArrowheads="1"/>
              </p:cNvSpPr>
              <p:nvPr/>
            </p:nvSpPr>
            <p:spPr bwMode="auto">
              <a:xfrm>
                <a:off x="12757" y="10359"/>
                <a:ext cx="5"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85" name="Rectangle 217"/>
              <p:cNvSpPr>
                <a:spLocks noChangeArrowheads="1"/>
              </p:cNvSpPr>
              <p:nvPr/>
            </p:nvSpPr>
            <p:spPr bwMode="auto">
              <a:xfrm>
                <a:off x="12332" y="10359"/>
                <a:ext cx="7"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86" name="Rectangle 218"/>
              <p:cNvSpPr>
                <a:spLocks noChangeArrowheads="1"/>
              </p:cNvSpPr>
              <p:nvPr/>
            </p:nvSpPr>
            <p:spPr bwMode="auto">
              <a:xfrm>
                <a:off x="12616" y="10359"/>
                <a:ext cx="5"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87" name="Rectangle 219"/>
              <p:cNvSpPr>
                <a:spLocks noChangeArrowheads="1"/>
              </p:cNvSpPr>
              <p:nvPr/>
            </p:nvSpPr>
            <p:spPr bwMode="auto">
              <a:xfrm>
                <a:off x="12474" y="10359"/>
                <a:ext cx="6"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88" name="Rectangle 220"/>
              <p:cNvSpPr>
                <a:spLocks noChangeArrowheads="1"/>
              </p:cNvSpPr>
              <p:nvPr/>
            </p:nvSpPr>
            <p:spPr bwMode="auto">
              <a:xfrm>
                <a:off x="12262" y="10359"/>
                <a:ext cx="6"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89" name="Rectangle 221"/>
              <p:cNvSpPr>
                <a:spLocks noChangeArrowheads="1"/>
              </p:cNvSpPr>
              <p:nvPr/>
            </p:nvSpPr>
            <p:spPr bwMode="auto">
              <a:xfrm>
                <a:off x="11838" y="10359"/>
                <a:ext cx="6"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90" name="Rectangle 222"/>
              <p:cNvSpPr>
                <a:spLocks noChangeArrowheads="1"/>
              </p:cNvSpPr>
              <p:nvPr/>
            </p:nvSpPr>
            <p:spPr bwMode="auto">
              <a:xfrm>
                <a:off x="12121" y="10359"/>
                <a:ext cx="5"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91" name="Rectangle 223"/>
              <p:cNvSpPr>
                <a:spLocks noChangeArrowheads="1"/>
              </p:cNvSpPr>
              <p:nvPr/>
            </p:nvSpPr>
            <p:spPr bwMode="auto">
              <a:xfrm>
                <a:off x="11979" y="10359"/>
                <a:ext cx="6"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92" name="Rectangle 224"/>
              <p:cNvSpPr>
                <a:spLocks noChangeArrowheads="1"/>
              </p:cNvSpPr>
              <p:nvPr/>
            </p:nvSpPr>
            <p:spPr bwMode="auto">
              <a:xfrm>
                <a:off x="12191" y="10359"/>
                <a:ext cx="6"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93" name="Rectangle 225"/>
              <p:cNvSpPr>
                <a:spLocks noChangeArrowheads="1"/>
              </p:cNvSpPr>
              <p:nvPr/>
            </p:nvSpPr>
            <p:spPr bwMode="auto">
              <a:xfrm>
                <a:off x="11768" y="10359"/>
                <a:ext cx="5"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94" name="Rectangle 226"/>
              <p:cNvSpPr>
                <a:spLocks noChangeArrowheads="1"/>
              </p:cNvSpPr>
              <p:nvPr/>
            </p:nvSpPr>
            <p:spPr bwMode="auto">
              <a:xfrm>
                <a:off x="12050" y="10359"/>
                <a:ext cx="5"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95" name="Rectangle 227"/>
              <p:cNvSpPr>
                <a:spLocks noChangeArrowheads="1"/>
              </p:cNvSpPr>
              <p:nvPr/>
            </p:nvSpPr>
            <p:spPr bwMode="auto">
              <a:xfrm>
                <a:off x="11909" y="10359"/>
                <a:ext cx="5"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96" name="Rectangle 228"/>
              <p:cNvSpPr>
                <a:spLocks noChangeArrowheads="1"/>
              </p:cNvSpPr>
              <p:nvPr/>
            </p:nvSpPr>
            <p:spPr bwMode="auto">
              <a:xfrm>
                <a:off x="11696" y="10359"/>
                <a:ext cx="7"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97" name="Rectangle 229"/>
              <p:cNvSpPr>
                <a:spLocks noChangeArrowheads="1"/>
              </p:cNvSpPr>
              <p:nvPr/>
            </p:nvSpPr>
            <p:spPr bwMode="auto">
              <a:xfrm>
                <a:off x="11626" y="10359"/>
                <a:ext cx="6" cy="655"/>
              </a:xfrm>
              <a:prstGeom prst="rect">
                <a:avLst/>
              </a:prstGeom>
              <a:solidFill>
                <a:srgbClr val="7DB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598" name="Freeform 230"/>
              <p:cNvSpPr>
                <a:spLocks/>
              </p:cNvSpPr>
              <p:nvPr/>
            </p:nvSpPr>
            <p:spPr bwMode="auto">
              <a:xfrm>
                <a:off x="11544" y="10335"/>
                <a:ext cx="1365" cy="26"/>
              </a:xfrm>
              <a:custGeom>
                <a:avLst/>
                <a:gdLst>
                  <a:gd name="T0" fmla="*/ 0 w 9555"/>
                  <a:gd name="T1" fmla="*/ 0 h 182"/>
                  <a:gd name="T2" fmla="*/ 0 w 9555"/>
                  <a:gd name="T3" fmla="*/ 0 h 182"/>
                  <a:gd name="T4" fmla="*/ 0 w 9555"/>
                  <a:gd name="T5" fmla="*/ 0 h 182"/>
                  <a:gd name="T6" fmla="*/ 0 w 9555"/>
                  <a:gd name="T7" fmla="*/ 0 h 182"/>
                  <a:gd name="T8" fmla="*/ 0 w 9555"/>
                  <a:gd name="T9" fmla="*/ 0 h 182"/>
                  <a:gd name="T10" fmla="*/ 0 60000 65536"/>
                  <a:gd name="T11" fmla="*/ 0 60000 65536"/>
                  <a:gd name="T12" fmla="*/ 0 60000 65536"/>
                  <a:gd name="T13" fmla="*/ 0 60000 65536"/>
                  <a:gd name="T14" fmla="*/ 0 60000 65536"/>
                  <a:gd name="T15" fmla="*/ 0 w 9555"/>
                  <a:gd name="T16" fmla="*/ 0 h 182"/>
                  <a:gd name="T17" fmla="*/ 9555 w 9555"/>
                  <a:gd name="T18" fmla="*/ 182 h 182"/>
                </a:gdLst>
                <a:ahLst/>
                <a:cxnLst>
                  <a:cxn ang="T10">
                    <a:pos x="T0" y="T1"/>
                  </a:cxn>
                  <a:cxn ang="T11">
                    <a:pos x="T2" y="T3"/>
                  </a:cxn>
                  <a:cxn ang="T12">
                    <a:pos x="T4" y="T5"/>
                  </a:cxn>
                  <a:cxn ang="T13">
                    <a:pos x="T6" y="T7"/>
                  </a:cxn>
                  <a:cxn ang="T14">
                    <a:pos x="T8" y="T9"/>
                  </a:cxn>
                </a:cxnLst>
                <a:rect l="T15" t="T16" r="T17" b="T18"/>
                <a:pathLst>
                  <a:path w="9555" h="182">
                    <a:moveTo>
                      <a:pt x="138" y="182"/>
                    </a:moveTo>
                    <a:lnTo>
                      <a:pt x="9430" y="182"/>
                    </a:lnTo>
                    <a:lnTo>
                      <a:pt x="9555" y="0"/>
                    </a:lnTo>
                    <a:lnTo>
                      <a:pt x="0" y="0"/>
                    </a:lnTo>
                    <a:lnTo>
                      <a:pt x="138" y="182"/>
                    </a:lnTo>
                    <a:close/>
                  </a:path>
                </a:pathLst>
              </a:custGeom>
              <a:solidFill>
                <a:srgbClr val="A2A5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99" name="Freeform 233"/>
              <p:cNvSpPr>
                <a:spLocks/>
              </p:cNvSpPr>
              <p:nvPr/>
            </p:nvSpPr>
            <p:spPr bwMode="auto">
              <a:xfrm>
                <a:off x="11864" y="10778"/>
                <a:ext cx="8" cy="8"/>
              </a:xfrm>
              <a:custGeom>
                <a:avLst/>
                <a:gdLst>
                  <a:gd name="T0" fmla="*/ 0 w 57"/>
                  <a:gd name="T1" fmla="*/ 0 h 56"/>
                  <a:gd name="T2" fmla="*/ 0 w 57"/>
                  <a:gd name="T3" fmla="*/ 0 h 56"/>
                  <a:gd name="T4" fmla="*/ 0 w 57"/>
                  <a:gd name="T5" fmla="*/ 0 h 56"/>
                  <a:gd name="T6" fmla="*/ 0 w 57"/>
                  <a:gd name="T7" fmla="*/ 0 h 56"/>
                  <a:gd name="T8" fmla="*/ 0 w 57"/>
                  <a:gd name="T9" fmla="*/ 0 h 56"/>
                  <a:gd name="T10" fmla="*/ 0 w 57"/>
                  <a:gd name="T11" fmla="*/ 0 h 56"/>
                  <a:gd name="T12" fmla="*/ 0 w 57"/>
                  <a:gd name="T13" fmla="*/ 0 h 56"/>
                  <a:gd name="T14" fmla="*/ 0 w 57"/>
                  <a:gd name="T15" fmla="*/ 0 h 56"/>
                  <a:gd name="T16" fmla="*/ 0 w 57"/>
                  <a:gd name="T17" fmla="*/ 0 h 56"/>
                  <a:gd name="T18" fmla="*/ 0 w 57"/>
                  <a:gd name="T19" fmla="*/ 0 h 56"/>
                  <a:gd name="T20" fmla="*/ 0 w 57"/>
                  <a:gd name="T21" fmla="*/ 0 h 56"/>
                  <a:gd name="T22" fmla="*/ 0 w 57"/>
                  <a:gd name="T23" fmla="*/ 0 h 56"/>
                  <a:gd name="T24" fmla="*/ 0 w 57"/>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56"/>
                  <a:gd name="T41" fmla="*/ 57 w 57"/>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56">
                    <a:moveTo>
                      <a:pt x="25" y="5"/>
                    </a:moveTo>
                    <a:lnTo>
                      <a:pt x="0" y="30"/>
                    </a:lnTo>
                    <a:lnTo>
                      <a:pt x="0" y="43"/>
                    </a:lnTo>
                    <a:lnTo>
                      <a:pt x="7" y="56"/>
                    </a:lnTo>
                    <a:lnTo>
                      <a:pt x="20" y="56"/>
                    </a:lnTo>
                    <a:lnTo>
                      <a:pt x="32" y="56"/>
                    </a:lnTo>
                    <a:lnTo>
                      <a:pt x="45" y="50"/>
                    </a:lnTo>
                    <a:lnTo>
                      <a:pt x="50" y="43"/>
                    </a:lnTo>
                    <a:lnTo>
                      <a:pt x="57" y="18"/>
                    </a:lnTo>
                    <a:lnTo>
                      <a:pt x="57" y="5"/>
                    </a:lnTo>
                    <a:lnTo>
                      <a:pt x="50" y="0"/>
                    </a:lnTo>
                    <a:lnTo>
                      <a:pt x="32" y="5"/>
                    </a:lnTo>
                    <a:lnTo>
                      <a:pt x="25" y="5"/>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00" name="Freeform 235"/>
              <p:cNvSpPr>
                <a:spLocks/>
              </p:cNvSpPr>
              <p:nvPr/>
            </p:nvSpPr>
            <p:spPr bwMode="auto">
              <a:xfrm>
                <a:off x="12011" y="10753"/>
                <a:ext cx="5" cy="9"/>
              </a:xfrm>
              <a:custGeom>
                <a:avLst/>
                <a:gdLst>
                  <a:gd name="T0" fmla="*/ 0 w 38"/>
                  <a:gd name="T1" fmla="*/ 0 h 63"/>
                  <a:gd name="T2" fmla="*/ 0 w 38"/>
                  <a:gd name="T3" fmla="*/ 0 h 63"/>
                  <a:gd name="T4" fmla="*/ 0 w 38"/>
                  <a:gd name="T5" fmla="*/ 0 h 63"/>
                  <a:gd name="T6" fmla="*/ 0 w 38"/>
                  <a:gd name="T7" fmla="*/ 0 h 63"/>
                  <a:gd name="T8" fmla="*/ 0 w 38"/>
                  <a:gd name="T9" fmla="*/ 0 h 63"/>
                  <a:gd name="T10" fmla="*/ 0 w 38"/>
                  <a:gd name="T11" fmla="*/ 0 h 63"/>
                  <a:gd name="T12" fmla="*/ 0 w 38"/>
                  <a:gd name="T13" fmla="*/ 0 h 63"/>
                  <a:gd name="T14" fmla="*/ 0 w 38"/>
                  <a:gd name="T15" fmla="*/ 0 h 63"/>
                  <a:gd name="T16" fmla="*/ 0 w 38"/>
                  <a:gd name="T17" fmla="*/ 0 h 63"/>
                  <a:gd name="T18" fmla="*/ 0 w 38"/>
                  <a:gd name="T19" fmla="*/ 0 h 63"/>
                  <a:gd name="T20" fmla="*/ 0 w 38"/>
                  <a:gd name="T21" fmla="*/ 0 h 63"/>
                  <a:gd name="T22" fmla="*/ 0 w 38"/>
                  <a:gd name="T23" fmla="*/ 0 h 63"/>
                  <a:gd name="T24" fmla="*/ 0 w 38"/>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63"/>
                  <a:gd name="T41" fmla="*/ 38 w 38"/>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63">
                    <a:moveTo>
                      <a:pt x="7" y="6"/>
                    </a:moveTo>
                    <a:lnTo>
                      <a:pt x="0" y="38"/>
                    </a:lnTo>
                    <a:lnTo>
                      <a:pt x="0" y="50"/>
                    </a:lnTo>
                    <a:lnTo>
                      <a:pt x="7" y="56"/>
                    </a:lnTo>
                    <a:lnTo>
                      <a:pt x="20" y="63"/>
                    </a:lnTo>
                    <a:lnTo>
                      <a:pt x="31" y="56"/>
                    </a:lnTo>
                    <a:lnTo>
                      <a:pt x="38" y="50"/>
                    </a:lnTo>
                    <a:lnTo>
                      <a:pt x="38" y="38"/>
                    </a:lnTo>
                    <a:lnTo>
                      <a:pt x="38" y="18"/>
                    </a:lnTo>
                    <a:lnTo>
                      <a:pt x="25" y="6"/>
                    </a:lnTo>
                    <a:lnTo>
                      <a:pt x="20" y="0"/>
                    </a:lnTo>
                    <a:lnTo>
                      <a:pt x="13" y="0"/>
                    </a:lnTo>
                    <a:lnTo>
                      <a:pt x="7" y="6"/>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01" name="Freeform 236"/>
              <p:cNvSpPr>
                <a:spLocks/>
              </p:cNvSpPr>
              <p:nvPr/>
            </p:nvSpPr>
            <p:spPr bwMode="auto">
              <a:xfrm>
                <a:off x="12060" y="10764"/>
                <a:ext cx="32" cy="30"/>
              </a:xfrm>
              <a:custGeom>
                <a:avLst/>
                <a:gdLst>
                  <a:gd name="T0" fmla="*/ 0 w 224"/>
                  <a:gd name="T1" fmla="*/ 0 h 213"/>
                  <a:gd name="T2" fmla="*/ 0 w 224"/>
                  <a:gd name="T3" fmla="*/ 0 h 213"/>
                  <a:gd name="T4" fmla="*/ 0 w 224"/>
                  <a:gd name="T5" fmla="*/ 0 h 213"/>
                  <a:gd name="T6" fmla="*/ 0 w 224"/>
                  <a:gd name="T7" fmla="*/ 0 h 213"/>
                  <a:gd name="T8" fmla="*/ 0 w 224"/>
                  <a:gd name="T9" fmla="*/ 0 h 213"/>
                  <a:gd name="T10" fmla="*/ 0 w 224"/>
                  <a:gd name="T11" fmla="*/ 0 h 213"/>
                  <a:gd name="T12" fmla="*/ 0 w 224"/>
                  <a:gd name="T13" fmla="*/ 0 h 213"/>
                  <a:gd name="T14" fmla="*/ 0 w 224"/>
                  <a:gd name="T15" fmla="*/ 0 h 213"/>
                  <a:gd name="T16" fmla="*/ 0 w 224"/>
                  <a:gd name="T17" fmla="*/ 0 h 213"/>
                  <a:gd name="T18" fmla="*/ 0 w 224"/>
                  <a:gd name="T19" fmla="*/ 0 h 213"/>
                  <a:gd name="T20" fmla="*/ 0 w 224"/>
                  <a:gd name="T21" fmla="*/ 0 h 213"/>
                  <a:gd name="T22" fmla="*/ 0 w 224"/>
                  <a:gd name="T23" fmla="*/ 0 h 213"/>
                  <a:gd name="T24" fmla="*/ 0 w 224"/>
                  <a:gd name="T25" fmla="*/ 0 h 213"/>
                  <a:gd name="T26" fmla="*/ 0 w 224"/>
                  <a:gd name="T27" fmla="*/ 0 h 213"/>
                  <a:gd name="T28" fmla="*/ 0 w 224"/>
                  <a:gd name="T29" fmla="*/ 0 h 213"/>
                  <a:gd name="T30" fmla="*/ 0 w 224"/>
                  <a:gd name="T31" fmla="*/ 0 h 213"/>
                  <a:gd name="T32" fmla="*/ 0 w 224"/>
                  <a:gd name="T33" fmla="*/ 0 h 213"/>
                  <a:gd name="T34" fmla="*/ 0 w 224"/>
                  <a:gd name="T35" fmla="*/ 0 h 213"/>
                  <a:gd name="T36" fmla="*/ 0 w 224"/>
                  <a:gd name="T37" fmla="*/ 0 h 213"/>
                  <a:gd name="T38" fmla="*/ 0 w 224"/>
                  <a:gd name="T39" fmla="*/ 0 h 213"/>
                  <a:gd name="T40" fmla="*/ 0 w 224"/>
                  <a:gd name="T41" fmla="*/ 0 h 213"/>
                  <a:gd name="T42" fmla="*/ 0 w 224"/>
                  <a:gd name="T43" fmla="*/ 0 h 213"/>
                  <a:gd name="T44" fmla="*/ 0 w 224"/>
                  <a:gd name="T45" fmla="*/ 0 h 213"/>
                  <a:gd name="T46" fmla="*/ 0 w 224"/>
                  <a:gd name="T47" fmla="*/ 0 h 213"/>
                  <a:gd name="T48" fmla="*/ 0 w 224"/>
                  <a:gd name="T49" fmla="*/ 0 h 2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13"/>
                  <a:gd name="T77" fmla="*/ 224 w 224"/>
                  <a:gd name="T78" fmla="*/ 213 h 2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13">
                    <a:moveTo>
                      <a:pt x="0" y="6"/>
                    </a:moveTo>
                    <a:lnTo>
                      <a:pt x="5" y="13"/>
                    </a:lnTo>
                    <a:lnTo>
                      <a:pt x="18" y="25"/>
                    </a:lnTo>
                    <a:lnTo>
                      <a:pt x="62" y="81"/>
                    </a:lnTo>
                    <a:lnTo>
                      <a:pt x="124" y="176"/>
                    </a:lnTo>
                    <a:lnTo>
                      <a:pt x="161" y="201"/>
                    </a:lnTo>
                    <a:lnTo>
                      <a:pt x="187" y="207"/>
                    </a:lnTo>
                    <a:lnTo>
                      <a:pt x="199" y="213"/>
                    </a:lnTo>
                    <a:lnTo>
                      <a:pt x="212" y="207"/>
                    </a:lnTo>
                    <a:lnTo>
                      <a:pt x="218" y="194"/>
                    </a:lnTo>
                    <a:lnTo>
                      <a:pt x="224" y="157"/>
                    </a:lnTo>
                    <a:lnTo>
                      <a:pt x="224" y="144"/>
                    </a:lnTo>
                    <a:lnTo>
                      <a:pt x="218" y="144"/>
                    </a:lnTo>
                    <a:lnTo>
                      <a:pt x="212" y="151"/>
                    </a:lnTo>
                    <a:lnTo>
                      <a:pt x="199" y="151"/>
                    </a:lnTo>
                    <a:lnTo>
                      <a:pt x="181" y="119"/>
                    </a:lnTo>
                    <a:lnTo>
                      <a:pt x="168" y="101"/>
                    </a:lnTo>
                    <a:lnTo>
                      <a:pt x="156" y="94"/>
                    </a:lnTo>
                    <a:lnTo>
                      <a:pt x="124" y="69"/>
                    </a:lnTo>
                    <a:lnTo>
                      <a:pt x="93" y="44"/>
                    </a:lnTo>
                    <a:lnTo>
                      <a:pt x="25" y="0"/>
                    </a:lnTo>
                    <a:lnTo>
                      <a:pt x="12" y="0"/>
                    </a:lnTo>
                    <a:lnTo>
                      <a:pt x="5" y="6"/>
                    </a:lnTo>
                    <a:lnTo>
                      <a:pt x="0" y="13"/>
                    </a:lnTo>
                    <a:lnTo>
                      <a:pt x="0" y="6"/>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02" name="Freeform 237"/>
              <p:cNvSpPr>
                <a:spLocks/>
              </p:cNvSpPr>
              <p:nvPr/>
            </p:nvSpPr>
            <p:spPr bwMode="auto">
              <a:xfrm>
                <a:off x="12089" y="10795"/>
                <a:ext cx="29" cy="6"/>
              </a:xfrm>
              <a:custGeom>
                <a:avLst/>
                <a:gdLst>
                  <a:gd name="T0" fmla="*/ 0 w 199"/>
                  <a:gd name="T1" fmla="*/ 0 h 45"/>
                  <a:gd name="T2" fmla="*/ 0 w 199"/>
                  <a:gd name="T3" fmla="*/ 0 h 45"/>
                  <a:gd name="T4" fmla="*/ 0 w 199"/>
                  <a:gd name="T5" fmla="*/ 0 h 45"/>
                  <a:gd name="T6" fmla="*/ 0 w 199"/>
                  <a:gd name="T7" fmla="*/ 0 h 45"/>
                  <a:gd name="T8" fmla="*/ 0 w 199"/>
                  <a:gd name="T9" fmla="*/ 0 h 45"/>
                  <a:gd name="T10" fmla="*/ 0 w 199"/>
                  <a:gd name="T11" fmla="*/ 0 h 45"/>
                  <a:gd name="T12" fmla="*/ 0 w 199"/>
                  <a:gd name="T13" fmla="*/ 0 h 45"/>
                  <a:gd name="T14" fmla="*/ 0 w 199"/>
                  <a:gd name="T15" fmla="*/ 0 h 45"/>
                  <a:gd name="T16" fmla="*/ 0 w 199"/>
                  <a:gd name="T17" fmla="*/ 0 h 45"/>
                  <a:gd name="T18" fmla="*/ 0 w 199"/>
                  <a:gd name="T19" fmla="*/ 0 h 45"/>
                  <a:gd name="T20" fmla="*/ 0 w 199"/>
                  <a:gd name="T21" fmla="*/ 0 h 45"/>
                  <a:gd name="T22" fmla="*/ 0 w 199"/>
                  <a:gd name="T23" fmla="*/ 0 h 45"/>
                  <a:gd name="T24" fmla="*/ 0 w 199"/>
                  <a:gd name="T25" fmla="*/ 0 h 45"/>
                  <a:gd name="T26" fmla="*/ 0 w 199"/>
                  <a:gd name="T27" fmla="*/ 0 h 45"/>
                  <a:gd name="T28" fmla="*/ 0 w 199"/>
                  <a:gd name="T29" fmla="*/ 0 h 45"/>
                  <a:gd name="T30" fmla="*/ 0 w 199"/>
                  <a:gd name="T31" fmla="*/ 0 h 45"/>
                  <a:gd name="T32" fmla="*/ 0 w 199"/>
                  <a:gd name="T33" fmla="*/ 0 h 45"/>
                  <a:gd name="T34" fmla="*/ 0 w 199"/>
                  <a:gd name="T35" fmla="*/ 0 h 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9"/>
                  <a:gd name="T55" fmla="*/ 0 h 45"/>
                  <a:gd name="T56" fmla="*/ 199 w 199"/>
                  <a:gd name="T57" fmla="*/ 45 h 4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9" h="45">
                    <a:moveTo>
                      <a:pt x="12" y="0"/>
                    </a:moveTo>
                    <a:lnTo>
                      <a:pt x="31" y="0"/>
                    </a:lnTo>
                    <a:lnTo>
                      <a:pt x="43" y="0"/>
                    </a:lnTo>
                    <a:lnTo>
                      <a:pt x="75" y="7"/>
                    </a:lnTo>
                    <a:lnTo>
                      <a:pt x="156" y="20"/>
                    </a:lnTo>
                    <a:lnTo>
                      <a:pt x="187" y="25"/>
                    </a:lnTo>
                    <a:lnTo>
                      <a:pt x="199" y="32"/>
                    </a:lnTo>
                    <a:lnTo>
                      <a:pt x="199" y="38"/>
                    </a:lnTo>
                    <a:lnTo>
                      <a:pt x="194" y="45"/>
                    </a:lnTo>
                    <a:lnTo>
                      <a:pt x="174" y="45"/>
                    </a:lnTo>
                    <a:lnTo>
                      <a:pt x="131" y="45"/>
                    </a:lnTo>
                    <a:lnTo>
                      <a:pt x="88" y="38"/>
                    </a:lnTo>
                    <a:lnTo>
                      <a:pt x="68" y="32"/>
                    </a:lnTo>
                    <a:lnTo>
                      <a:pt x="12" y="25"/>
                    </a:lnTo>
                    <a:lnTo>
                      <a:pt x="0" y="20"/>
                    </a:lnTo>
                    <a:lnTo>
                      <a:pt x="0" y="13"/>
                    </a:lnTo>
                    <a:lnTo>
                      <a:pt x="0" y="7"/>
                    </a:lnTo>
                    <a:lnTo>
                      <a:pt x="12"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03" name="Freeform 238"/>
              <p:cNvSpPr>
                <a:spLocks/>
              </p:cNvSpPr>
              <p:nvPr/>
            </p:nvSpPr>
            <p:spPr bwMode="auto">
              <a:xfrm>
                <a:off x="12100" y="10758"/>
                <a:ext cx="30" cy="30"/>
              </a:xfrm>
              <a:custGeom>
                <a:avLst/>
                <a:gdLst>
                  <a:gd name="T0" fmla="*/ 0 w 206"/>
                  <a:gd name="T1" fmla="*/ 0 h 206"/>
                  <a:gd name="T2" fmla="*/ 0 w 206"/>
                  <a:gd name="T3" fmla="*/ 0 h 206"/>
                  <a:gd name="T4" fmla="*/ 0 w 206"/>
                  <a:gd name="T5" fmla="*/ 0 h 206"/>
                  <a:gd name="T6" fmla="*/ 0 w 206"/>
                  <a:gd name="T7" fmla="*/ 0 h 206"/>
                  <a:gd name="T8" fmla="*/ 0 w 206"/>
                  <a:gd name="T9" fmla="*/ 0 h 206"/>
                  <a:gd name="T10" fmla="*/ 0 w 206"/>
                  <a:gd name="T11" fmla="*/ 0 h 206"/>
                  <a:gd name="T12" fmla="*/ 0 w 206"/>
                  <a:gd name="T13" fmla="*/ 0 h 206"/>
                  <a:gd name="T14" fmla="*/ 0 w 206"/>
                  <a:gd name="T15" fmla="*/ 0 h 206"/>
                  <a:gd name="T16" fmla="*/ 0 w 206"/>
                  <a:gd name="T17" fmla="*/ 0 h 206"/>
                  <a:gd name="T18" fmla="*/ 0 w 206"/>
                  <a:gd name="T19" fmla="*/ 0 h 206"/>
                  <a:gd name="T20" fmla="*/ 0 w 206"/>
                  <a:gd name="T21" fmla="*/ 0 h 206"/>
                  <a:gd name="T22" fmla="*/ 0 w 206"/>
                  <a:gd name="T23" fmla="*/ 0 h 206"/>
                  <a:gd name="T24" fmla="*/ 0 w 206"/>
                  <a:gd name="T25" fmla="*/ 0 h 206"/>
                  <a:gd name="T26" fmla="*/ 0 w 206"/>
                  <a:gd name="T27" fmla="*/ 0 h 206"/>
                  <a:gd name="T28" fmla="*/ 0 w 206"/>
                  <a:gd name="T29" fmla="*/ 0 h 206"/>
                  <a:gd name="T30" fmla="*/ 0 w 206"/>
                  <a:gd name="T31" fmla="*/ 0 h 206"/>
                  <a:gd name="T32" fmla="*/ 0 w 206"/>
                  <a:gd name="T33" fmla="*/ 0 h 206"/>
                  <a:gd name="T34" fmla="*/ 0 w 206"/>
                  <a:gd name="T35" fmla="*/ 0 h 206"/>
                  <a:gd name="T36" fmla="*/ 0 w 206"/>
                  <a:gd name="T37" fmla="*/ 0 h 206"/>
                  <a:gd name="T38" fmla="*/ 0 w 206"/>
                  <a:gd name="T39" fmla="*/ 0 h 206"/>
                  <a:gd name="T40" fmla="*/ 0 w 206"/>
                  <a:gd name="T41" fmla="*/ 0 h 206"/>
                  <a:gd name="T42" fmla="*/ 0 w 206"/>
                  <a:gd name="T43" fmla="*/ 0 h 206"/>
                  <a:gd name="T44" fmla="*/ 0 w 206"/>
                  <a:gd name="T45" fmla="*/ 0 h 206"/>
                  <a:gd name="T46" fmla="*/ 0 w 206"/>
                  <a:gd name="T47" fmla="*/ 0 h 206"/>
                  <a:gd name="T48" fmla="*/ 0 w 206"/>
                  <a:gd name="T49" fmla="*/ 0 h 206"/>
                  <a:gd name="T50" fmla="*/ 0 w 206"/>
                  <a:gd name="T51" fmla="*/ 0 h 206"/>
                  <a:gd name="T52" fmla="*/ 0 w 206"/>
                  <a:gd name="T53" fmla="*/ 0 h 206"/>
                  <a:gd name="T54" fmla="*/ 0 w 206"/>
                  <a:gd name="T55" fmla="*/ 0 h 206"/>
                  <a:gd name="T56" fmla="*/ 0 w 206"/>
                  <a:gd name="T57" fmla="*/ 0 h 2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6"/>
                  <a:gd name="T88" fmla="*/ 0 h 206"/>
                  <a:gd name="T89" fmla="*/ 206 w 206"/>
                  <a:gd name="T90" fmla="*/ 206 h 2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6" h="206">
                    <a:moveTo>
                      <a:pt x="0" y="113"/>
                    </a:moveTo>
                    <a:lnTo>
                      <a:pt x="13" y="138"/>
                    </a:lnTo>
                    <a:lnTo>
                      <a:pt x="18" y="156"/>
                    </a:lnTo>
                    <a:lnTo>
                      <a:pt x="18" y="168"/>
                    </a:lnTo>
                    <a:lnTo>
                      <a:pt x="31" y="175"/>
                    </a:lnTo>
                    <a:lnTo>
                      <a:pt x="43" y="188"/>
                    </a:lnTo>
                    <a:lnTo>
                      <a:pt x="69" y="200"/>
                    </a:lnTo>
                    <a:lnTo>
                      <a:pt x="119" y="206"/>
                    </a:lnTo>
                    <a:lnTo>
                      <a:pt x="131" y="206"/>
                    </a:lnTo>
                    <a:lnTo>
                      <a:pt x="144" y="200"/>
                    </a:lnTo>
                    <a:lnTo>
                      <a:pt x="169" y="175"/>
                    </a:lnTo>
                    <a:lnTo>
                      <a:pt x="181" y="150"/>
                    </a:lnTo>
                    <a:lnTo>
                      <a:pt x="194" y="138"/>
                    </a:lnTo>
                    <a:lnTo>
                      <a:pt x="206" y="131"/>
                    </a:lnTo>
                    <a:lnTo>
                      <a:pt x="206" y="118"/>
                    </a:lnTo>
                    <a:lnTo>
                      <a:pt x="200" y="106"/>
                    </a:lnTo>
                    <a:lnTo>
                      <a:pt x="194" y="93"/>
                    </a:lnTo>
                    <a:lnTo>
                      <a:pt x="187" y="81"/>
                    </a:lnTo>
                    <a:lnTo>
                      <a:pt x="194" y="37"/>
                    </a:lnTo>
                    <a:lnTo>
                      <a:pt x="194" y="12"/>
                    </a:lnTo>
                    <a:lnTo>
                      <a:pt x="187" y="0"/>
                    </a:lnTo>
                    <a:lnTo>
                      <a:pt x="181" y="0"/>
                    </a:lnTo>
                    <a:lnTo>
                      <a:pt x="162" y="6"/>
                    </a:lnTo>
                    <a:lnTo>
                      <a:pt x="156" y="18"/>
                    </a:lnTo>
                    <a:lnTo>
                      <a:pt x="144" y="31"/>
                    </a:lnTo>
                    <a:lnTo>
                      <a:pt x="124" y="50"/>
                    </a:lnTo>
                    <a:lnTo>
                      <a:pt x="81" y="81"/>
                    </a:lnTo>
                    <a:lnTo>
                      <a:pt x="37" y="106"/>
                    </a:lnTo>
                    <a:lnTo>
                      <a:pt x="0" y="113"/>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04" name="Freeform 239"/>
              <p:cNvSpPr>
                <a:spLocks/>
              </p:cNvSpPr>
              <p:nvPr/>
            </p:nvSpPr>
            <p:spPr bwMode="auto">
              <a:xfrm>
                <a:off x="12121" y="10800"/>
                <a:ext cx="8" cy="3"/>
              </a:xfrm>
              <a:custGeom>
                <a:avLst/>
                <a:gdLst>
                  <a:gd name="T0" fmla="*/ 0 w 56"/>
                  <a:gd name="T1" fmla="*/ 0 h 18"/>
                  <a:gd name="T2" fmla="*/ 0 w 56"/>
                  <a:gd name="T3" fmla="*/ 0 h 18"/>
                  <a:gd name="T4" fmla="*/ 0 w 56"/>
                  <a:gd name="T5" fmla="*/ 0 h 18"/>
                  <a:gd name="T6" fmla="*/ 0 w 56"/>
                  <a:gd name="T7" fmla="*/ 0 h 18"/>
                  <a:gd name="T8" fmla="*/ 0 w 56"/>
                  <a:gd name="T9" fmla="*/ 0 h 18"/>
                  <a:gd name="T10" fmla="*/ 0 w 56"/>
                  <a:gd name="T11" fmla="*/ 0 h 18"/>
                  <a:gd name="T12" fmla="*/ 0 w 56"/>
                  <a:gd name="T13" fmla="*/ 0 h 18"/>
                  <a:gd name="T14" fmla="*/ 0 w 56"/>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18"/>
                  <a:gd name="T26" fmla="*/ 56 w 5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18">
                    <a:moveTo>
                      <a:pt x="12" y="0"/>
                    </a:moveTo>
                    <a:lnTo>
                      <a:pt x="56" y="0"/>
                    </a:lnTo>
                    <a:lnTo>
                      <a:pt x="31" y="18"/>
                    </a:lnTo>
                    <a:lnTo>
                      <a:pt x="18" y="18"/>
                    </a:lnTo>
                    <a:lnTo>
                      <a:pt x="12" y="12"/>
                    </a:lnTo>
                    <a:lnTo>
                      <a:pt x="0" y="7"/>
                    </a:lnTo>
                    <a:lnTo>
                      <a:pt x="5" y="0"/>
                    </a:lnTo>
                    <a:lnTo>
                      <a:pt x="12"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05" name="Freeform 240"/>
              <p:cNvSpPr>
                <a:spLocks/>
              </p:cNvSpPr>
              <p:nvPr/>
            </p:nvSpPr>
            <p:spPr bwMode="auto">
              <a:xfrm>
                <a:off x="12134" y="10800"/>
                <a:ext cx="5" cy="3"/>
              </a:xfrm>
              <a:custGeom>
                <a:avLst/>
                <a:gdLst>
                  <a:gd name="T0" fmla="*/ 0 w 38"/>
                  <a:gd name="T1" fmla="*/ 0 h 18"/>
                  <a:gd name="T2" fmla="*/ 0 w 38"/>
                  <a:gd name="T3" fmla="*/ 0 h 18"/>
                  <a:gd name="T4" fmla="*/ 0 w 38"/>
                  <a:gd name="T5" fmla="*/ 0 h 18"/>
                  <a:gd name="T6" fmla="*/ 0 w 38"/>
                  <a:gd name="T7" fmla="*/ 0 h 18"/>
                  <a:gd name="T8" fmla="*/ 0 w 38"/>
                  <a:gd name="T9" fmla="*/ 0 h 18"/>
                  <a:gd name="T10" fmla="*/ 0 w 38"/>
                  <a:gd name="T11" fmla="*/ 0 h 18"/>
                  <a:gd name="T12" fmla="*/ 0 w 38"/>
                  <a:gd name="T13" fmla="*/ 0 h 18"/>
                  <a:gd name="T14" fmla="*/ 0 w 38"/>
                  <a:gd name="T15" fmla="*/ 0 h 18"/>
                  <a:gd name="T16" fmla="*/ 0 w 38"/>
                  <a:gd name="T17" fmla="*/ 0 h 18"/>
                  <a:gd name="T18" fmla="*/ 0 w 38"/>
                  <a:gd name="T19" fmla="*/ 0 h 18"/>
                  <a:gd name="T20" fmla="*/ 0 w 38"/>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8"/>
                  <a:gd name="T35" fmla="*/ 38 w 38"/>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8">
                    <a:moveTo>
                      <a:pt x="0" y="7"/>
                    </a:moveTo>
                    <a:lnTo>
                      <a:pt x="6" y="7"/>
                    </a:lnTo>
                    <a:lnTo>
                      <a:pt x="19" y="0"/>
                    </a:lnTo>
                    <a:lnTo>
                      <a:pt x="38" y="0"/>
                    </a:lnTo>
                    <a:lnTo>
                      <a:pt x="38" y="7"/>
                    </a:lnTo>
                    <a:lnTo>
                      <a:pt x="25" y="18"/>
                    </a:lnTo>
                    <a:lnTo>
                      <a:pt x="13" y="18"/>
                    </a:lnTo>
                    <a:lnTo>
                      <a:pt x="6" y="18"/>
                    </a:lnTo>
                    <a:lnTo>
                      <a:pt x="0" y="18"/>
                    </a:lnTo>
                    <a:lnTo>
                      <a:pt x="0" y="12"/>
                    </a:lnTo>
                    <a:lnTo>
                      <a:pt x="0" y="7"/>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06" name="Freeform 241"/>
              <p:cNvSpPr>
                <a:spLocks/>
              </p:cNvSpPr>
              <p:nvPr/>
            </p:nvSpPr>
            <p:spPr bwMode="auto">
              <a:xfrm>
                <a:off x="12131" y="10804"/>
                <a:ext cx="6" cy="3"/>
              </a:xfrm>
              <a:custGeom>
                <a:avLst/>
                <a:gdLst>
                  <a:gd name="T0" fmla="*/ 0 w 37"/>
                  <a:gd name="T1" fmla="*/ 0 h 18"/>
                  <a:gd name="T2" fmla="*/ 0 w 37"/>
                  <a:gd name="T3" fmla="*/ 0 h 18"/>
                  <a:gd name="T4" fmla="*/ 0 w 37"/>
                  <a:gd name="T5" fmla="*/ 0 h 18"/>
                  <a:gd name="T6" fmla="*/ 0 w 37"/>
                  <a:gd name="T7" fmla="*/ 0 h 18"/>
                  <a:gd name="T8" fmla="*/ 0 w 37"/>
                  <a:gd name="T9" fmla="*/ 0 h 18"/>
                  <a:gd name="T10" fmla="*/ 0 w 37"/>
                  <a:gd name="T11" fmla="*/ 0 h 18"/>
                  <a:gd name="T12" fmla="*/ 0 w 37"/>
                  <a:gd name="T13" fmla="*/ 0 h 18"/>
                  <a:gd name="T14" fmla="*/ 0 w 37"/>
                  <a:gd name="T15" fmla="*/ 0 h 18"/>
                  <a:gd name="T16" fmla="*/ 0 w 37"/>
                  <a:gd name="T17" fmla="*/ 0 h 18"/>
                  <a:gd name="T18" fmla="*/ 0 w 3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18"/>
                  <a:gd name="T32" fmla="*/ 37 w 3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18">
                    <a:moveTo>
                      <a:pt x="6" y="18"/>
                    </a:moveTo>
                    <a:lnTo>
                      <a:pt x="24" y="18"/>
                    </a:lnTo>
                    <a:lnTo>
                      <a:pt x="31" y="18"/>
                    </a:lnTo>
                    <a:lnTo>
                      <a:pt x="37" y="18"/>
                    </a:lnTo>
                    <a:lnTo>
                      <a:pt x="18" y="7"/>
                    </a:lnTo>
                    <a:lnTo>
                      <a:pt x="11" y="0"/>
                    </a:lnTo>
                    <a:lnTo>
                      <a:pt x="6" y="0"/>
                    </a:lnTo>
                    <a:lnTo>
                      <a:pt x="0" y="7"/>
                    </a:lnTo>
                    <a:lnTo>
                      <a:pt x="0" y="12"/>
                    </a:lnTo>
                    <a:lnTo>
                      <a:pt x="6" y="18"/>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07" name="Freeform 242"/>
              <p:cNvSpPr>
                <a:spLocks/>
              </p:cNvSpPr>
              <p:nvPr/>
            </p:nvSpPr>
            <p:spPr bwMode="auto">
              <a:xfrm>
                <a:off x="12144" y="10800"/>
                <a:ext cx="10" cy="5"/>
              </a:xfrm>
              <a:custGeom>
                <a:avLst/>
                <a:gdLst>
                  <a:gd name="T0" fmla="*/ 0 w 69"/>
                  <a:gd name="T1" fmla="*/ 0 h 32"/>
                  <a:gd name="T2" fmla="*/ 0 w 69"/>
                  <a:gd name="T3" fmla="*/ 0 h 32"/>
                  <a:gd name="T4" fmla="*/ 0 w 69"/>
                  <a:gd name="T5" fmla="*/ 0 h 32"/>
                  <a:gd name="T6" fmla="*/ 0 w 69"/>
                  <a:gd name="T7" fmla="*/ 0 h 32"/>
                  <a:gd name="T8" fmla="*/ 0 w 69"/>
                  <a:gd name="T9" fmla="*/ 0 h 32"/>
                  <a:gd name="T10" fmla="*/ 0 w 69"/>
                  <a:gd name="T11" fmla="*/ 0 h 32"/>
                  <a:gd name="T12" fmla="*/ 0 w 69"/>
                  <a:gd name="T13" fmla="*/ 0 h 32"/>
                  <a:gd name="T14" fmla="*/ 0 w 69"/>
                  <a:gd name="T15" fmla="*/ 0 h 32"/>
                  <a:gd name="T16" fmla="*/ 0 w 69"/>
                  <a:gd name="T17" fmla="*/ 0 h 32"/>
                  <a:gd name="T18" fmla="*/ 0 w 69"/>
                  <a:gd name="T19" fmla="*/ 0 h 32"/>
                  <a:gd name="T20" fmla="*/ 0 w 69"/>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
                  <a:gd name="T34" fmla="*/ 0 h 32"/>
                  <a:gd name="T35" fmla="*/ 69 w 69"/>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 h="32">
                    <a:moveTo>
                      <a:pt x="0" y="32"/>
                    </a:moveTo>
                    <a:lnTo>
                      <a:pt x="12" y="12"/>
                    </a:lnTo>
                    <a:lnTo>
                      <a:pt x="32" y="0"/>
                    </a:lnTo>
                    <a:lnTo>
                      <a:pt x="44" y="0"/>
                    </a:lnTo>
                    <a:lnTo>
                      <a:pt x="62" y="0"/>
                    </a:lnTo>
                    <a:lnTo>
                      <a:pt x="69" y="0"/>
                    </a:lnTo>
                    <a:lnTo>
                      <a:pt x="69" y="7"/>
                    </a:lnTo>
                    <a:lnTo>
                      <a:pt x="57" y="18"/>
                    </a:lnTo>
                    <a:lnTo>
                      <a:pt x="32" y="25"/>
                    </a:lnTo>
                    <a:lnTo>
                      <a:pt x="12" y="32"/>
                    </a:lnTo>
                    <a:lnTo>
                      <a:pt x="0" y="32"/>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08" name="Freeform 243"/>
              <p:cNvSpPr>
                <a:spLocks/>
              </p:cNvSpPr>
              <p:nvPr/>
            </p:nvSpPr>
            <p:spPr bwMode="auto">
              <a:xfrm>
                <a:off x="12131" y="10777"/>
                <a:ext cx="13" cy="17"/>
              </a:xfrm>
              <a:custGeom>
                <a:avLst/>
                <a:gdLst>
                  <a:gd name="T0" fmla="*/ 0 w 87"/>
                  <a:gd name="T1" fmla="*/ 0 h 119"/>
                  <a:gd name="T2" fmla="*/ 0 w 87"/>
                  <a:gd name="T3" fmla="*/ 0 h 119"/>
                  <a:gd name="T4" fmla="*/ 0 w 87"/>
                  <a:gd name="T5" fmla="*/ 0 h 119"/>
                  <a:gd name="T6" fmla="*/ 0 w 87"/>
                  <a:gd name="T7" fmla="*/ 0 h 119"/>
                  <a:gd name="T8" fmla="*/ 0 w 87"/>
                  <a:gd name="T9" fmla="*/ 0 h 119"/>
                  <a:gd name="T10" fmla="*/ 0 w 87"/>
                  <a:gd name="T11" fmla="*/ 0 h 119"/>
                  <a:gd name="T12" fmla="*/ 0 w 87"/>
                  <a:gd name="T13" fmla="*/ 0 h 119"/>
                  <a:gd name="T14" fmla="*/ 0 w 87"/>
                  <a:gd name="T15" fmla="*/ 0 h 119"/>
                  <a:gd name="T16" fmla="*/ 0 w 87"/>
                  <a:gd name="T17" fmla="*/ 0 h 119"/>
                  <a:gd name="T18" fmla="*/ 0 w 87"/>
                  <a:gd name="T19" fmla="*/ 0 h 119"/>
                  <a:gd name="T20" fmla="*/ 0 w 87"/>
                  <a:gd name="T21" fmla="*/ 0 h 119"/>
                  <a:gd name="T22" fmla="*/ 0 w 87"/>
                  <a:gd name="T23" fmla="*/ 0 h 119"/>
                  <a:gd name="T24" fmla="*/ 0 w 87"/>
                  <a:gd name="T25" fmla="*/ 0 h 119"/>
                  <a:gd name="T26" fmla="*/ 0 w 87"/>
                  <a:gd name="T27" fmla="*/ 0 h 119"/>
                  <a:gd name="T28" fmla="*/ 0 w 87"/>
                  <a:gd name="T29" fmla="*/ 0 h 119"/>
                  <a:gd name="T30" fmla="*/ 0 w 87"/>
                  <a:gd name="T31" fmla="*/ 0 h 119"/>
                  <a:gd name="T32" fmla="*/ 0 w 87"/>
                  <a:gd name="T33" fmla="*/ 0 h 119"/>
                  <a:gd name="T34" fmla="*/ 0 w 87"/>
                  <a:gd name="T35" fmla="*/ 0 h 119"/>
                  <a:gd name="T36" fmla="*/ 0 w 87"/>
                  <a:gd name="T37" fmla="*/ 0 h 119"/>
                  <a:gd name="T38" fmla="*/ 0 w 87"/>
                  <a:gd name="T39" fmla="*/ 0 h 119"/>
                  <a:gd name="T40" fmla="*/ 0 w 87"/>
                  <a:gd name="T41" fmla="*/ 0 h 119"/>
                  <a:gd name="T42" fmla="*/ 0 w 87"/>
                  <a:gd name="T43" fmla="*/ 0 h 119"/>
                  <a:gd name="T44" fmla="*/ 0 w 87"/>
                  <a:gd name="T45" fmla="*/ 0 h 119"/>
                  <a:gd name="T46" fmla="*/ 0 w 87"/>
                  <a:gd name="T47" fmla="*/ 0 h 119"/>
                  <a:gd name="T48" fmla="*/ 0 w 87"/>
                  <a:gd name="T49" fmla="*/ 0 h 119"/>
                  <a:gd name="T50" fmla="*/ 0 w 87"/>
                  <a:gd name="T51" fmla="*/ 0 h 119"/>
                  <a:gd name="T52" fmla="*/ 0 w 87"/>
                  <a:gd name="T53" fmla="*/ 0 h 1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7"/>
                  <a:gd name="T82" fmla="*/ 0 h 119"/>
                  <a:gd name="T83" fmla="*/ 87 w 87"/>
                  <a:gd name="T84" fmla="*/ 119 h 1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7" h="119">
                    <a:moveTo>
                      <a:pt x="18" y="113"/>
                    </a:moveTo>
                    <a:lnTo>
                      <a:pt x="18" y="100"/>
                    </a:lnTo>
                    <a:lnTo>
                      <a:pt x="24" y="94"/>
                    </a:lnTo>
                    <a:lnTo>
                      <a:pt x="37" y="94"/>
                    </a:lnTo>
                    <a:lnTo>
                      <a:pt x="62" y="107"/>
                    </a:lnTo>
                    <a:lnTo>
                      <a:pt x="68" y="107"/>
                    </a:lnTo>
                    <a:lnTo>
                      <a:pt x="74" y="94"/>
                    </a:lnTo>
                    <a:lnTo>
                      <a:pt x="74" y="63"/>
                    </a:lnTo>
                    <a:lnTo>
                      <a:pt x="74" y="50"/>
                    </a:lnTo>
                    <a:lnTo>
                      <a:pt x="87" y="32"/>
                    </a:lnTo>
                    <a:lnTo>
                      <a:pt x="87" y="19"/>
                    </a:lnTo>
                    <a:lnTo>
                      <a:pt x="81" y="12"/>
                    </a:lnTo>
                    <a:lnTo>
                      <a:pt x="68" y="12"/>
                    </a:lnTo>
                    <a:lnTo>
                      <a:pt x="49" y="19"/>
                    </a:lnTo>
                    <a:lnTo>
                      <a:pt x="37" y="25"/>
                    </a:lnTo>
                    <a:lnTo>
                      <a:pt x="31" y="19"/>
                    </a:lnTo>
                    <a:lnTo>
                      <a:pt x="24" y="0"/>
                    </a:lnTo>
                    <a:lnTo>
                      <a:pt x="18" y="0"/>
                    </a:lnTo>
                    <a:lnTo>
                      <a:pt x="11" y="0"/>
                    </a:lnTo>
                    <a:lnTo>
                      <a:pt x="6" y="25"/>
                    </a:lnTo>
                    <a:lnTo>
                      <a:pt x="0" y="50"/>
                    </a:lnTo>
                    <a:lnTo>
                      <a:pt x="0" y="82"/>
                    </a:lnTo>
                    <a:lnTo>
                      <a:pt x="0" y="94"/>
                    </a:lnTo>
                    <a:lnTo>
                      <a:pt x="6" y="107"/>
                    </a:lnTo>
                    <a:lnTo>
                      <a:pt x="11" y="119"/>
                    </a:lnTo>
                    <a:lnTo>
                      <a:pt x="18" y="119"/>
                    </a:lnTo>
                    <a:lnTo>
                      <a:pt x="18" y="113"/>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09" name="Freeform 244"/>
              <p:cNvSpPr>
                <a:spLocks/>
              </p:cNvSpPr>
              <p:nvPr/>
            </p:nvSpPr>
            <p:spPr bwMode="auto">
              <a:xfrm>
                <a:off x="12137" y="10775"/>
                <a:ext cx="12" cy="2"/>
              </a:xfrm>
              <a:custGeom>
                <a:avLst/>
                <a:gdLst>
                  <a:gd name="T0" fmla="*/ 0 w 87"/>
                  <a:gd name="T1" fmla="*/ 0 h 18"/>
                  <a:gd name="T2" fmla="*/ 0 w 87"/>
                  <a:gd name="T3" fmla="*/ 0 h 18"/>
                  <a:gd name="T4" fmla="*/ 0 w 87"/>
                  <a:gd name="T5" fmla="*/ 0 h 18"/>
                  <a:gd name="T6" fmla="*/ 0 w 87"/>
                  <a:gd name="T7" fmla="*/ 0 h 18"/>
                  <a:gd name="T8" fmla="*/ 0 w 87"/>
                  <a:gd name="T9" fmla="*/ 0 h 18"/>
                  <a:gd name="T10" fmla="*/ 0 w 87"/>
                  <a:gd name="T11" fmla="*/ 0 h 18"/>
                  <a:gd name="T12" fmla="*/ 0 w 87"/>
                  <a:gd name="T13" fmla="*/ 0 h 18"/>
                  <a:gd name="T14" fmla="*/ 0 w 87"/>
                  <a:gd name="T15" fmla="*/ 0 h 18"/>
                  <a:gd name="T16" fmla="*/ 0 w 87"/>
                  <a:gd name="T17" fmla="*/ 0 h 18"/>
                  <a:gd name="T18" fmla="*/ 0 w 87"/>
                  <a:gd name="T19" fmla="*/ 0 h 18"/>
                  <a:gd name="T20" fmla="*/ 0 w 87"/>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8"/>
                  <a:gd name="T35" fmla="*/ 87 w 8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8">
                    <a:moveTo>
                      <a:pt x="0" y="5"/>
                    </a:moveTo>
                    <a:lnTo>
                      <a:pt x="0" y="12"/>
                    </a:lnTo>
                    <a:lnTo>
                      <a:pt x="6" y="12"/>
                    </a:lnTo>
                    <a:lnTo>
                      <a:pt x="19" y="18"/>
                    </a:lnTo>
                    <a:lnTo>
                      <a:pt x="56" y="18"/>
                    </a:lnTo>
                    <a:lnTo>
                      <a:pt x="82" y="12"/>
                    </a:lnTo>
                    <a:lnTo>
                      <a:pt x="87" y="5"/>
                    </a:lnTo>
                    <a:lnTo>
                      <a:pt x="82" y="5"/>
                    </a:lnTo>
                    <a:lnTo>
                      <a:pt x="37" y="0"/>
                    </a:lnTo>
                    <a:lnTo>
                      <a:pt x="12" y="0"/>
                    </a:lnTo>
                    <a:lnTo>
                      <a:pt x="0" y="5"/>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10" name="Freeform 245"/>
              <p:cNvSpPr>
                <a:spLocks/>
              </p:cNvSpPr>
              <p:nvPr/>
            </p:nvSpPr>
            <p:spPr bwMode="auto">
              <a:xfrm>
                <a:off x="12165" y="10776"/>
                <a:ext cx="58" cy="29"/>
              </a:xfrm>
              <a:custGeom>
                <a:avLst/>
                <a:gdLst>
                  <a:gd name="T0" fmla="*/ 0 w 407"/>
                  <a:gd name="T1" fmla="*/ 0 h 201"/>
                  <a:gd name="T2" fmla="*/ 0 w 407"/>
                  <a:gd name="T3" fmla="*/ 0 h 201"/>
                  <a:gd name="T4" fmla="*/ 0 w 407"/>
                  <a:gd name="T5" fmla="*/ 0 h 201"/>
                  <a:gd name="T6" fmla="*/ 0 w 407"/>
                  <a:gd name="T7" fmla="*/ 0 h 201"/>
                  <a:gd name="T8" fmla="*/ 0 w 407"/>
                  <a:gd name="T9" fmla="*/ 0 h 201"/>
                  <a:gd name="T10" fmla="*/ 0 w 407"/>
                  <a:gd name="T11" fmla="*/ 0 h 201"/>
                  <a:gd name="T12" fmla="*/ 0 w 407"/>
                  <a:gd name="T13" fmla="*/ 0 h 201"/>
                  <a:gd name="T14" fmla="*/ 0 w 407"/>
                  <a:gd name="T15" fmla="*/ 0 h 201"/>
                  <a:gd name="T16" fmla="*/ 0 w 407"/>
                  <a:gd name="T17" fmla="*/ 0 h 201"/>
                  <a:gd name="T18" fmla="*/ 0 w 407"/>
                  <a:gd name="T19" fmla="*/ 0 h 201"/>
                  <a:gd name="T20" fmla="*/ 0 w 407"/>
                  <a:gd name="T21" fmla="*/ 0 h 201"/>
                  <a:gd name="T22" fmla="*/ 0 w 407"/>
                  <a:gd name="T23" fmla="*/ 0 h 201"/>
                  <a:gd name="T24" fmla="*/ 0 w 407"/>
                  <a:gd name="T25" fmla="*/ 0 h 201"/>
                  <a:gd name="T26" fmla="*/ 0 w 407"/>
                  <a:gd name="T27" fmla="*/ 0 h 201"/>
                  <a:gd name="T28" fmla="*/ 0 w 407"/>
                  <a:gd name="T29" fmla="*/ 0 h 201"/>
                  <a:gd name="T30" fmla="*/ 0 w 407"/>
                  <a:gd name="T31" fmla="*/ 0 h 201"/>
                  <a:gd name="T32" fmla="*/ 0 w 407"/>
                  <a:gd name="T33" fmla="*/ 0 h 201"/>
                  <a:gd name="T34" fmla="*/ 0 w 407"/>
                  <a:gd name="T35" fmla="*/ 0 h 201"/>
                  <a:gd name="T36" fmla="*/ 0 w 407"/>
                  <a:gd name="T37" fmla="*/ 0 h 201"/>
                  <a:gd name="T38" fmla="*/ 0 w 407"/>
                  <a:gd name="T39" fmla="*/ 0 h 201"/>
                  <a:gd name="T40" fmla="*/ 0 w 407"/>
                  <a:gd name="T41" fmla="*/ 0 h 201"/>
                  <a:gd name="T42" fmla="*/ 0 w 407"/>
                  <a:gd name="T43" fmla="*/ 0 h 201"/>
                  <a:gd name="T44" fmla="*/ 0 w 407"/>
                  <a:gd name="T45" fmla="*/ 0 h 201"/>
                  <a:gd name="T46" fmla="*/ 0 w 407"/>
                  <a:gd name="T47" fmla="*/ 0 h 201"/>
                  <a:gd name="T48" fmla="*/ 0 w 407"/>
                  <a:gd name="T49" fmla="*/ 0 h 201"/>
                  <a:gd name="T50" fmla="*/ 0 w 407"/>
                  <a:gd name="T51" fmla="*/ 0 h 201"/>
                  <a:gd name="T52" fmla="*/ 0 w 407"/>
                  <a:gd name="T53" fmla="*/ 0 h 201"/>
                  <a:gd name="T54" fmla="*/ 0 w 407"/>
                  <a:gd name="T55" fmla="*/ 0 h 201"/>
                  <a:gd name="T56" fmla="*/ 0 w 407"/>
                  <a:gd name="T57" fmla="*/ 0 h 201"/>
                  <a:gd name="T58" fmla="*/ 0 w 407"/>
                  <a:gd name="T59" fmla="*/ 0 h 201"/>
                  <a:gd name="T60" fmla="*/ 0 w 407"/>
                  <a:gd name="T61" fmla="*/ 0 h 201"/>
                  <a:gd name="T62" fmla="*/ 0 w 407"/>
                  <a:gd name="T63" fmla="*/ 0 h 2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7"/>
                  <a:gd name="T97" fmla="*/ 0 h 201"/>
                  <a:gd name="T98" fmla="*/ 407 w 407"/>
                  <a:gd name="T99" fmla="*/ 201 h 2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7" h="201">
                    <a:moveTo>
                      <a:pt x="6" y="0"/>
                    </a:moveTo>
                    <a:lnTo>
                      <a:pt x="13" y="13"/>
                    </a:lnTo>
                    <a:lnTo>
                      <a:pt x="31" y="18"/>
                    </a:lnTo>
                    <a:lnTo>
                      <a:pt x="56" y="31"/>
                    </a:lnTo>
                    <a:lnTo>
                      <a:pt x="81" y="38"/>
                    </a:lnTo>
                    <a:lnTo>
                      <a:pt x="88" y="56"/>
                    </a:lnTo>
                    <a:lnTo>
                      <a:pt x="94" y="69"/>
                    </a:lnTo>
                    <a:lnTo>
                      <a:pt x="100" y="75"/>
                    </a:lnTo>
                    <a:lnTo>
                      <a:pt x="138" y="50"/>
                    </a:lnTo>
                    <a:lnTo>
                      <a:pt x="163" y="38"/>
                    </a:lnTo>
                    <a:lnTo>
                      <a:pt x="181" y="38"/>
                    </a:lnTo>
                    <a:lnTo>
                      <a:pt x="201" y="50"/>
                    </a:lnTo>
                    <a:lnTo>
                      <a:pt x="212" y="56"/>
                    </a:lnTo>
                    <a:lnTo>
                      <a:pt x="237" y="63"/>
                    </a:lnTo>
                    <a:lnTo>
                      <a:pt x="300" y="81"/>
                    </a:lnTo>
                    <a:lnTo>
                      <a:pt x="338" y="106"/>
                    </a:lnTo>
                    <a:lnTo>
                      <a:pt x="357" y="119"/>
                    </a:lnTo>
                    <a:lnTo>
                      <a:pt x="363" y="131"/>
                    </a:lnTo>
                    <a:lnTo>
                      <a:pt x="369" y="144"/>
                    </a:lnTo>
                    <a:lnTo>
                      <a:pt x="375" y="163"/>
                    </a:lnTo>
                    <a:lnTo>
                      <a:pt x="388" y="176"/>
                    </a:lnTo>
                    <a:lnTo>
                      <a:pt x="407" y="187"/>
                    </a:lnTo>
                    <a:lnTo>
                      <a:pt x="407" y="194"/>
                    </a:lnTo>
                    <a:lnTo>
                      <a:pt x="388" y="201"/>
                    </a:lnTo>
                    <a:lnTo>
                      <a:pt x="369" y="194"/>
                    </a:lnTo>
                    <a:lnTo>
                      <a:pt x="344" y="181"/>
                    </a:lnTo>
                    <a:lnTo>
                      <a:pt x="325" y="163"/>
                    </a:lnTo>
                    <a:lnTo>
                      <a:pt x="307" y="156"/>
                    </a:lnTo>
                    <a:lnTo>
                      <a:pt x="275" y="151"/>
                    </a:lnTo>
                    <a:lnTo>
                      <a:pt x="269" y="151"/>
                    </a:lnTo>
                    <a:lnTo>
                      <a:pt x="262" y="156"/>
                    </a:lnTo>
                    <a:lnTo>
                      <a:pt x="269" y="176"/>
                    </a:lnTo>
                    <a:lnTo>
                      <a:pt x="269" y="187"/>
                    </a:lnTo>
                    <a:lnTo>
                      <a:pt x="257" y="187"/>
                    </a:lnTo>
                    <a:lnTo>
                      <a:pt x="225" y="181"/>
                    </a:lnTo>
                    <a:lnTo>
                      <a:pt x="201" y="169"/>
                    </a:lnTo>
                    <a:lnTo>
                      <a:pt x="176" y="169"/>
                    </a:lnTo>
                    <a:lnTo>
                      <a:pt x="156" y="176"/>
                    </a:lnTo>
                    <a:lnTo>
                      <a:pt x="144" y="176"/>
                    </a:lnTo>
                    <a:lnTo>
                      <a:pt x="138" y="176"/>
                    </a:lnTo>
                    <a:lnTo>
                      <a:pt x="138" y="169"/>
                    </a:lnTo>
                    <a:lnTo>
                      <a:pt x="138" y="156"/>
                    </a:lnTo>
                    <a:lnTo>
                      <a:pt x="151" y="151"/>
                    </a:lnTo>
                    <a:lnTo>
                      <a:pt x="163" y="151"/>
                    </a:lnTo>
                    <a:lnTo>
                      <a:pt x="169" y="144"/>
                    </a:lnTo>
                    <a:lnTo>
                      <a:pt x="169" y="131"/>
                    </a:lnTo>
                    <a:lnTo>
                      <a:pt x="169" y="113"/>
                    </a:lnTo>
                    <a:lnTo>
                      <a:pt x="156" y="100"/>
                    </a:lnTo>
                    <a:lnTo>
                      <a:pt x="144" y="94"/>
                    </a:lnTo>
                    <a:lnTo>
                      <a:pt x="119" y="94"/>
                    </a:lnTo>
                    <a:lnTo>
                      <a:pt x="88" y="88"/>
                    </a:lnTo>
                    <a:lnTo>
                      <a:pt x="75" y="81"/>
                    </a:lnTo>
                    <a:lnTo>
                      <a:pt x="56" y="88"/>
                    </a:lnTo>
                    <a:lnTo>
                      <a:pt x="38" y="94"/>
                    </a:lnTo>
                    <a:lnTo>
                      <a:pt x="31" y="88"/>
                    </a:lnTo>
                    <a:lnTo>
                      <a:pt x="31" y="81"/>
                    </a:lnTo>
                    <a:lnTo>
                      <a:pt x="31" y="69"/>
                    </a:lnTo>
                    <a:lnTo>
                      <a:pt x="31" y="63"/>
                    </a:lnTo>
                    <a:lnTo>
                      <a:pt x="31" y="56"/>
                    </a:lnTo>
                    <a:lnTo>
                      <a:pt x="18" y="50"/>
                    </a:lnTo>
                    <a:lnTo>
                      <a:pt x="6" y="38"/>
                    </a:lnTo>
                    <a:lnTo>
                      <a:pt x="0" y="25"/>
                    </a:lnTo>
                    <a:lnTo>
                      <a:pt x="6" y="13"/>
                    </a:lnTo>
                    <a:lnTo>
                      <a:pt x="6"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11" name="Freeform 246"/>
              <p:cNvSpPr>
                <a:spLocks/>
              </p:cNvSpPr>
              <p:nvPr/>
            </p:nvSpPr>
            <p:spPr bwMode="auto">
              <a:xfrm>
                <a:off x="12156" y="10774"/>
                <a:ext cx="4" cy="5"/>
              </a:xfrm>
              <a:custGeom>
                <a:avLst/>
                <a:gdLst>
                  <a:gd name="T0" fmla="*/ 0 w 31"/>
                  <a:gd name="T1" fmla="*/ 0 h 37"/>
                  <a:gd name="T2" fmla="*/ 0 w 31"/>
                  <a:gd name="T3" fmla="*/ 0 h 37"/>
                  <a:gd name="T4" fmla="*/ 0 w 31"/>
                  <a:gd name="T5" fmla="*/ 0 h 37"/>
                  <a:gd name="T6" fmla="*/ 0 w 31"/>
                  <a:gd name="T7" fmla="*/ 0 h 37"/>
                  <a:gd name="T8" fmla="*/ 0 w 31"/>
                  <a:gd name="T9" fmla="*/ 0 h 37"/>
                  <a:gd name="T10" fmla="*/ 0 w 31"/>
                  <a:gd name="T11" fmla="*/ 0 h 37"/>
                  <a:gd name="T12" fmla="*/ 0 w 31"/>
                  <a:gd name="T13" fmla="*/ 0 h 37"/>
                  <a:gd name="T14" fmla="*/ 0 w 31"/>
                  <a:gd name="T15" fmla="*/ 0 h 37"/>
                  <a:gd name="T16" fmla="*/ 0 w 31"/>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37"/>
                  <a:gd name="T29" fmla="*/ 31 w 31"/>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37">
                    <a:moveTo>
                      <a:pt x="12" y="7"/>
                    </a:moveTo>
                    <a:lnTo>
                      <a:pt x="0" y="32"/>
                    </a:lnTo>
                    <a:lnTo>
                      <a:pt x="0" y="37"/>
                    </a:lnTo>
                    <a:lnTo>
                      <a:pt x="12" y="37"/>
                    </a:lnTo>
                    <a:lnTo>
                      <a:pt x="31" y="25"/>
                    </a:lnTo>
                    <a:lnTo>
                      <a:pt x="31" y="19"/>
                    </a:lnTo>
                    <a:lnTo>
                      <a:pt x="25" y="7"/>
                    </a:lnTo>
                    <a:lnTo>
                      <a:pt x="18" y="0"/>
                    </a:lnTo>
                    <a:lnTo>
                      <a:pt x="12" y="7"/>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12" name="Freeform 247"/>
              <p:cNvSpPr>
                <a:spLocks/>
              </p:cNvSpPr>
              <p:nvPr/>
            </p:nvSpPr>
            <p:spPr bwMode="auto">
              <a:xfrm>
                <a:off x="12160" y="10785"/>
                <a:ext cx="6" cy="3"/>
              </a:xfrm>
              <a:custGeom>
                <a:avLst/>
                <a:gdLst>
                  <a:gd name="T0" fmla="*/ 0 w 43"/>
                  <a:gd name="T1" fmla="*/ 0 h 18"/>
                  <a:gd name="T2" fmla="*/ 0 w 43"/>
                  <a:gd name="T3" fmla="*/ 0 h 18"/>
                  <a:gd name="T4" fmla="*/ 0 w 43"/>
                  <a:gd name="T5" fmla="*/ 0 h 18"/>
                  <a:gd name="T6" fmla="*/ 0 w 43"/>
                  <a:gd name="T7" fmla="*/ 0 h 18"/>
                  <a:gd name="T8" fmla="*/ 0 w 43"/>
                  <a:gd name="T9" fmla="*/ 0 h 18"/>
                  <a:gd name="T10" fmla="*/ 0 w 43"/>
                  <a:gd name="T11" fmla="*/ 0 h 18"/>
                  <a:gd name="T12" fmla="*/ 0 w 43"/>
                  <a:gd name="T13" fmla="*/ 0 h 18"/>
                  <a:gd name="T14" fmla="*/ 0 w 43"/>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8"/>
                  <a:gd name="T26" fmla="*/ 43 w 43"/>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8">
                    <a:moveTo>
                      <a:pt x="0" y="0"/>
                    </a:moveTo>
                    <a:lnTo>
                      <a:pt x="0" y="6"/>
                    </a:lnTo>
                    <a:lnTo>
                      <a:pt x="19" y="18"/>
                    </a:lnTo>
                    <a:lnTo>
                      <a:pt x="37" y="12"/>
                    </a:lnTo>
                    <a:lnTo>
                      <a:pt x="43" y="12"/>
                    </a:lnTo>
                    <a:lnTo>
                      <a:pt x="43" y="6"/>
                    </a:lnTo>
                    <a:lnTo>
                      <a:pt x="25" y="0"/>
                    </a:lnTo>
                    <a:lnTo>
                      <a:pt x="0"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13" name="Freeform 248"/>
              <p:cNvSpPr>
                <a:spLocks/>
              </p:cNvSpPr>
              <p:nvPr/>
            </p:nvSpPr>
            <p:spPr bwMode="auto">
              <a:xfrm>
                <a:off x="12152" y="10787"/>
                <a:ext cx="4" cy="3"/>
              </a:xfrm>
              <a:custGeom>
                <a:avLst/>
                <a:gdLst>
                  <a:gd name="T0" fmla="*/ 0 w 30"/>
                  <a:gd name="T1" fmla="*/ 0 h 19"/>
                  <a:gd name="T2" fmla="*/ 0 w 30"/>
                  <a:gd name="T3" fmla="*/ 0 h 19"/>
                  <a:gd name="T4" fmla="*/ 0 w 30"/>
                  <a:gd name="T5" fmla="*/ 0 h 19"/>
                  <a:gd name="T6" fmla="*/ 0 w 30"/>
                  <a:gd name="T7" fmla="*/ 0 h 19"/>
                  <a:gd name="T8" fmla="*/ 0 w 30"/>
                  <a:gd name="T9" fmla="*/ 0 h 19"/>
                  <a:gd name="T10" fmla="*/ 0 w 30"/>
                  <a:gd name="T11" fmla="*/ 0 h 19"/>
                  <a:gd name="T12" fmla="*/ 0 w 30"/>
                  <a:gd name="T13" fmla="*/ 0 h 19"/>
                  <a:gd name="T14" fmla="*/ 0 w 30"/>
                  <a:gd name="T15" fmla="*/ 0 h 19"/>
                  <a:gd name="T16" fmla="*/ 0 w 30"/>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9"/>
                  <a:gd name="T29" fmla="*/ 30 w 30"/>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9">
                    <a:moveTo>
                      <a:pt x="0" y="6"/>
                    </a:moveTo>
                    <a:lnTo>
                      <a:pt x="5" y="13"/>
                    </a:lnTo>
                    <a:lnTo>
                      <a:pt x="12" y="19"/>
                    </a:lnTo>
                    <a:lnTo>
                      <a:pt x="18" y="13"/>
                    </a:lnTo>
                    <a:lnTo>
                      <a:pt x="30" y="6"/>
                    </a:lnTo>
                    <a:lnTo>
                      <a:pt x="30" y="0"/>
                    </a:lnTo>
                    <a:lnTo>
                      <a:pt x="25" y="0"/>
                    </a:lnTo>
                    <a:lnTo>
                      <a:pt x="5" y="0"/>
                    </a:lnTo>
                    <a:lnTo>
                      <a:pt x="0" y="6"/>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14" name="Freeform 249"/>
              <p:cNvSpPr>
                <a:spLocks/>
              </p:cNvSpPr>
              <p:nvPr/>
            </p:nvSpPr>
            <p:spPr bwMode="auto">
              <a:xfrm>
                <a:off x="12142" y="10754"/>
                <a:ext cx="13" cy="8"/>
              </a:xfrm>
              <a:custGeom>
                <a:avLst/>
                <a:gdLst>
                  <a:gd name="T0" fmla="*/ 0 w 88"/>
                  <a:gd name="T1" fmla="*/ 0 h 57"/>
                  <a:gd name="T2" fmla="*/ 0 w 88"/>
                  <a:gd name="T3" fmla="*/ 0 h 57"/>
                  <a:gd name="T4" fmla="*/ 0 w 88"/>
                  <a:gd name="T5" fmla="*/ 0 h 57"/>
                  <a:gd name="T6" fmla="*/ 0 w 88"/>
                  <a:gd name="T7" fmla="*/ 0 h 57"/>
                  <a:gd name="T8" fmla="*/ 0 w 88"/>
                  <a:gd name="T9" fmla="*/ 0 h 57"/>
                  <a:gd name="T10" fmla="*/ 0 w 88"/>
                  <a:gd name="T11" fmla="*/ 0 h 57"/>
                  <a:gd name="T12" fmla="*/ 0 w 88"/>
                  <a:gd name="T13" fmla="*/ 0 h 57"/>
                  <a:gd name="T14" fmla="*/ 0 w 88"/>
                  <a:gd name="T15" fmla="*/ 0 h 57"/>
                  <a:gd name="T16" fmla="*/ 0 w 88"/>
                  <a:gd name="T17" fmla="*/ 0 h 57"/>
                  <a:gd name="T18" fmla="*/ 0 w 88"/>
                  <a:gd name="T19" fmla="*/ 0 h 57"/>
                  <a:gd name="T20" fmla="*/ 0 w 88"/>
                  <a:gd name="T21" fmla="*/ 0 h 57"/>
                  <a:gd name="T22" fmla="*/ 0 w 88"/>
                  <a:gd name="T23" fmla="*/ 0 h 57"/>
                  <a:gd name="T24" fmla="*/ 0 w 88"/>
                  <a:gd name="T25" fmla="*/ 0 h 57"/>
                  <a:gd name="T26" fmla="*/ 0 w 88"/>
                  <a:gd name="T27" fmla="*/ 0 h 57"/>
                  <a:gd name="T28" fmla="*/ 0 w 88"/>
                  <a:gd name="T29" fmla="*/ 0 h 57"/>
                  <a:gd name="T30" fmla="*/ 0 w 88"/>
                  <a:gd name="T31" fmla="*/ 0 h 57"/>
                  <a:gd name="T32" fmla="*/ 0 w 88"/>
                  <a:gd name="T33" fmla="*/ 0 h 57"/>
                  <a:gd name="T34" fmla="*/ 0 w 8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
                  <a:gd name="T55" fmla="*/ 0 h 57"/>
                  <a:gd name="T56" fmla="*/ 88 w 8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 h="57">
                    <a:moveTo>
                      <a:pt x="0" y="19"/>
                    </a:moveTo>
                    <a:lnTo>
                      <a:pt x="0" y="25"/>
                    </a:lnTo>
                    <a:lnTo>
                      <a:pt x="7" y="25"/>
                    </a:lnTo>
                    <a:lnTo>
                      <a:pt x="19" y="32"/>
                    </a:lnTo>
                    <a:lnTo>
                      <a:pt x="32" y="32"/>
                    </a:lnTo>
                    <a:lnTo>
                      <a:pt x="32" y="50"/>
                    </a:lnTo>
                    <a:lnTo>
                      <a:pt x="32" y="57"/>
                    </a:lnTo>
                    <a:lnTo>
                      <a:pt x="50" y="57"/>
                    </a:lnTo>
                    <a:lnTo>
                      <a:pt x="63" y="50"/>
                    </a:lnTo>
                    <a:lnTo>
                      <a:pt x="70" y="44"/>
                    </a:lnTo>
                    <a:lnTo>
                      <a:pt x="75" y="32"/>
                    </a:lnTo>
                    <a:lnTo>
                      <a:pt x="88" y="12"/>
                    </a:lnTo>
                    <a:lnTo>
                      <a:pt x="88" y="7"/>
                    </a:lnTo>
                    <a:lnTo>
                      <a:pt x="75" y="0"/>
                    </a:lnTo>
                    <a:lnTo>
                      <a:pt x="45" y="0"/>
                    </a:lnTo>
                    <a:lnTo>
                      <a:pt x="19" y="7"/>
                    </a:lnTo>
                    <a:lnTo>
                      <a:pt x="0" y="12"/>
                    </a:lnTo>
                    <a:lnTo>
                      <a:pt x="0" y="19"/>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15" name="Freeform 250"/>
              <p:cNvSpPr>
                <a:spLocks/>
              </p:cNvSpPr>
              <p:nvPr/>
            </p:nvSpPr>
            <p:spPr bwMode="auto">
              <a:xfrm>
                <a:off x="12133" y="10725"/>
                <a:ext cx="11" cy="15"/>
              </a:xfrm>
              <a:custGeom>
                <a:avLst/>
                <a:gdLst>
                  <a:gd name="T0" fmla="*/ 0 w 76"/>
                  <a:gd name="T1" fmla="*/ 0 h 106"/>
                  <a:gd name="T2" fmla="*/ 0 w 76"/>
                  <a:gd name="T3" fmla="*/ 0 h 106"/>
                  <a:gd name="T4" fmla="*/ 0 w 76"/>
                  <a:gd name="T5" fmla="*/ 0 h 106"/>
                  <a:gd name="T6" fmla="*/ 0 w 76"/>
                  <a:gd name="T7" fmla="*/ 0 h 106"/>
                  <a:gd name="T8" fmla="*/ 0 w 76"/>
                  <a:gd name="T9" fmla="*/ 0 h 106"/>
                  <a:gd name="T10" fmla="*/ 0 w 76"/>
                  <a:gd name="T11" fmla="*/ 0 h 106"/>
                  <a:gd name="T12" fmla="*/ 0 w 76"/>
                  <a:gd name="T13" fmla="*/ 0 h 106"/>
                  <a:gd name="T14" fmla="*/ 0 w 76"/>
                  <a:gd name="T15" fmla="*/ 0 h 106"/>
                  <a:gd name="T16" fmla="*/ 0 w 76"/>
                  <a:gd name="T17" fmla="*/ 0 h 106"/>
                  <a:gd name="T18" fmla="*/ 0 w 76"/>
                  <a:gd name="T19" fmla="*/ 0 h 106"/>
                  <a:gd name="T20" fmla="*/ 0 w 76"/>
                  <a:gd name="T21" fmla="*/ 0 h 106"/>
                  <a:gd name="T22" fmla="*/ 0 w 76"/>
                  <a:gd name="T23" fmla="*/ 0 h 106"/>
                  <a:gd name="T24" fmla="*/ 0 w 76"/>
                  <a:gd name="T25" fmla="*/ 0 h 106"/>
                  <a:gd name="T26" fmla="*/ 0 w 76"/>
                  <a:gd name="T27" fmla="*/ 0 h 106"/>
                  <a:gd name="T28" fmla="*/ 0 w 76"/>
                  <a:gd name="T29" fmla="*/ 0 h 106"/>
                  <a:gd name="T30" fmla="*/ 0 w 76"/>
                  <a:gd name="T31" fmla="*/ 0 h 106"/>
                  <a:gd name="T32" fmla="*/ 0 w 76"/>
                  <a:gd name="T33" fmla="*/ 0 h 106"/>
                  <a:gd name="T34" fmla="*/ 0 w 76"/>
                  <a:gd name="T35" fmla="*/ 0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106"/>
                  <a:gd name="T56" fmla="*/ 76 w 76"/>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106">
                    <a:moveTo>
                      <a:pt x="13" y="6"/>
                    </a:moveTo>
                    <a:lnTo>
                      <a:pt x="7" y="19"/>
                    </a:lnTo>
                    <a:lnTo>
                      <a:pt x="0" y="31"/>
                    </a:lnTo>
                    <a:lnTo>
                      <a:pt x="0" y="38"/>
                    </a:lnTo>
                    <a:lnTo>
                      <a:pt x="0" y="49"/>
                    </a:lnTo>
                    <a:lnTo>
                      <a:pt x="7" y="76"/>
                    </a:lnTo>
                    <a:lnTo>
                      <a:pt x="13" y="94"/>
                    </a:lnTo>
                    <a:lnTo>
                      <a:pt x="20" y="101"/>
                    </a:lnTo>
                    <a:lnTo>
                      <a:pt x="26" y="106"/>
                    </a:lnTo>
                    <a:lnTo>
                      <a:pt x="38" y="94"/>
                    </a:lnTo>
                    <a:lnTo>
                      <a:pt x="51" y="76"/>
                    </a:lnTo>
                    <a:lnTo>
                      <a:pt x="70" y="56"/>
                    </a:lnTo>
                    <a:lnTo>
                      <a:pt x="76" y="49"/>
                    </a:lnTo>
                    <a:lnTo>
                      <a:pt x="70" y="31"/>
                    </a:lnTo>
                    <a:lnTo>
                      <a:pt x="57" y="13"/>
                    </a:lnTo>
                    <a:lnTo>
                      <a:pt x="32" y="0"/>
                    </a:lnTo>
                    <a:lnTo>
                      <a:pt x="20" y="0"/>
                    </a:lnTo>
                    <a:lnTo>
                      <a:pt x="13" y="6"/>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16" name="Freeform 251"/>
              <p:cNvSpPr>
                <a:spLocks/>
              </p:cNvSpPr>
              <p:nvPr/>
            </p:nvSpPr>
            <p:spPr bwMode="auto">
              <a:xfrm>
                <a:off x="12135" y="10741"/>
                <a:ext cx="4" cy="5"/>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w 32"/>
                  <a:gd name="T13" fmla="*/ 0 h 32"/>
                  <a:gd name="T14" fmla="*/ 0 w 32"/>
                  <a:gd name="T15" fmla="*/ 0 h 32"/>
                  <a:gd name="T16" fmla="*/ 0 w 32"/>
                  <a:gd name="T17" fmla="*/ 0 h 32"/>
                  <a:gd name="T18" fmla="*/ 0 w 32"/>
                  <a:gd name="T19" fmla="*/ 0 h 32"/>
                  <a:gd name="T20" fmla="*/ 0 w 32"/>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32"/>
                  <a:gd name="T35" fmla="*/ 32 w 32"/>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32">
                    <a:moveTo>
                      <a:pt x="0" y="7"/>
                    </a:moveTo>
                    <a:lnTo>
                      <a:pt x="0" y="19"/>
                    </a:lnTo>
                    <a:lnTo>
                      <a:pt x="7" y="25"/>
                    </a:lnTo>
                    <a:lnTo>
                      <a:pt x="13" y="32"/>
                    </a:lnTo>
                    <a:lnTo>
                      <a:pt x="25" y="25"/>
                    </a:lnTo>
                    <a:lnTo>
                      <a:pt x="32" y="19"/>
                    </a:lnTo>
                    <a:lnTo>
                      <a:pt x="32" y="13"/>
                    </a:lnTo>
                    <a:lnTo>
                      <a:pt x="32" y="7"/>
                    </a:lnTo>
                    <a:lnTo>
                      <a:pt x="13" y="7"/>
                    </a:lnTo>
                    <a:lnTo>
                      <a:pt x="7" y="0"/>
                    </a:lnTo>
                    <a:lnTo>
                      <a:pt x="0" y="7"/>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17" name="Freeform 252"/>
              <p:cNvSpPr>
                <a:spLocks/>
              </p:cNvSpPr>
              <p:nvPr/>
            </p:nvSpPr>
            <p:spPr bwMode="auto">
              <a:xfrm>
                <a:off x="12140" y="10739"/>
                <a:ext cx="7" cy="4"/>
              </a:xfrm>
              <a:custGeom>
                <a:avLst/>
                <a:gdLst>
                  <a:gd name="T0" fmla="*/ 0 w 50"/>
                  <a:gd name="T1" fmla="*/ 0 h 31"/>
                  <a:gd name="T2" fmla="*/ 0 w 50"/>
                  <a:gd name="T3" fmla="*/ 0 h 31"/>
                  <a:gd name="T4" fmla="*/ 0 w 50"/>
                  <a:gd name="T5" fmla="*/ 0 h 31"/>
                  <a:gd name="T6" fmla="*/ 0 w 50"/>
                  <a:gd name="T7" fmla="*/ 0 h 31"/>
                  <a:gd name="T8" fmla="*/ 0 w 50"/>
                  <a:gd name="T9" fmla="*/ 0 h 31"/>
                  <a:gd name="T10" fmla="*/ 0 w 50"/>
                  <a:gd name="T11" fmla="*/ 0 h 31"/>
                  <a:gd name="T12" fmla="*/ 0 w 50"/>
                  <a:gd name="T13" fmla="*/ 0 h 31"/>
                  <a:gd name="T14" fmla="*/ 0 w 50"/>
                  <a:gd name="T15" fmla="*/ 0 h 31"/>
                  <a:gd name="T16" fmla="*/ 0 w 50"/>
                  <a:gd name="T17" fmla="*/ 0 h 31"/>
                  <a:gd name="T18" fmla="*/ 0 w 50"/>
                  <a:gd name="T19" fmla="*/ 0 h 31"/>
                  <a:gd name="T20" fmla="*/ 0 w 50"/>
                  <a:gd name="T21" fmla="*/ 0 h 31"/>
                  <a:gd name="T22" fmla="*/ 0 w 50"/>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31"/>
                  <a:gd name="T38" fmla="*/ 50 w 50"/>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31">
                    <a:moveTo>
                      <a:pt x="0" y="12"/>
                    </a:moveTo>
                    <a:lnTo>
                      <a:pt x="12" y="12"/>
                    </a:lnTo>
                    <a:lnTo>
                      <a:pt x="25" y="12"/>
                    </a:lnTo>
                    <a:lnTo>
                      <a:pt x="31" y="18"/>
                    </a:lnTo>
                    <a:lnTo>
                      <a:pt x="44" y="31"/>
                    </a:lnTo>
                    <a:lnTo>
                      <a:pt x="50" y="31"/>
                    </a:lnTo>
                    <a:lnTo>
                      <a:pt x="50" y="18"/>
                    </a:lnTo>
                    <a:lnTo>
                      <a:pt x="50" y="7"/>
                    </a:lnTo>
                    <a:lnTo>
                      <a:pt x="37" y="0"/>
                    </a:lnTo>
                    <a:lnTo>
                      <a:pt x="12" y="0"/>
                    </a:lnTo>
                    <a:lnTo>
                      <a:pt x="6" y="7"/>
                    </a:lnTo>
                    <a:lnTo>
                      <a:pt x="0" y="12"/>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18" name="Freeform 253"/>
              <p:cNvSpPr>
                <a:spLocks/>
              </p:cNvSpPr>
              <p:nvPr/>
            </p:nvSpPr>
            <p:spPr bwMode="auto">
              <a:xfrm>
                <a:off x="12148" y="10745"/>
                <a:ext cx="3" cy="3"/>
              </a:xfrm>
              <a:custGeom>
                <a:avLst/>
                <a:gdLst>
                  <a:gd name="T0" fmla="*/ 0 w 18"/>
                  <a:gd name="T1" fmla="*/ 0 h 25"/>
                  <a:gd name="T2" fmla="*/ 0 w 18"/>
                  <a:gd name="T3" fmla="*/ 0 h 25"/>
                  <a:gd name="T4" fmla="*/ 0 w 18"/>
                  <a:gd name="T5" fmla="*/ 0 h 25"/>
                  <a:gd name="T6" fmla="*/ 0 w 18"/>
                  <a:gd name="T7" fmla="*/ 0 h 25"/>
                  <a:gd name="T8" fmla="*/ 0 w 18"/>
                  <a:gd name="T9" fmla="*/ 0 h 25"/>
                  <a:gd name="T10" fmla="*/ 0 w 18"/>
                  <a:gd name="T11" fmla="*/ 0 h 25"/>
                  <a:gd name="T12" fmla="*/ 0 w 18"/>
                  <a:gd name="T13" fmla="*/ 0 h 25"/>
                  <a:gd name="T14" fmla="*/ 0 w 18"/>
                  <a:gd name="T15" fmla="*/ 0 h 25"/>
                  <a:gd name="T16" fmla="*/ 0 w 18"/>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5"/>
                  <a:gd name="T29" fmla="*/ 18 w 18"/>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5">
                    <a:moveTo>
                      <a:pt x="0" y="7"/>
                    </a:moveTo>
                    <a:lnTo>
                      <a:pt x="0" y="13"/>
                    </a:lnTo>
                    <a:lnTo>
                      <a:pt x="0" y="20"/>
                    </a:lnTo>
                    <a:lnTo>
                      <a:pt x="5" y="25"/>
                    </a:lnTo>
                    <a:lnTo>
                      <a:pt x="12" y="25"/>
                    </a:lnTo>
                    <a:lnTo>
                      <a:pt x="18" y="13"/>
                    </a:lnTo>
                    <a:lnTo>
                      <a:pt x="18" y="7"/>
                    </a:lnTo>
                    <a:lnTo>
                      <a:pt x="12" y="0"/>
                    </a:lnTo>
                    <a:lnTo>
                      <a:pt x="0" y="7"/>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19" name="Freeform 254"/>
              <p:cNvSpPr>
                <a:spLocks/>
              </p:cNvSpPr>
              <p:nvPr/>
            </p:nvSpPr>
            <p:spPr bwMode="auto">
              <a:xfrm>
                <a:off x="12222" y="10787"/>
                <a:ext cx="11" cy="8"/>
              </a:xfrm>
              <a:custGeom>
                <a:avLst/>
                <a:gdLst>
                  <a:gd name="T0" fmla="*/ 0 w 75"/>
                  <a:gd name="T1" fmla="*/ 0 h 56"/>
                  <a:gd name="T2" fmla="*/ 0 w 75"/>
                  <a:gd name="T3" fmla="*/ 0 h 56"/>
                  <a:gd name="T4" fmla="*/ 0 w 75"/>
                  <a:gd name="T5" fmla="*/ 0 h 56"/>
                  <a:gd name="T6" fmla="*/ 0 w 75"/>
                  <a:gd name="T7" fmla="*/ 0 h 56"/>
                  <a:gd name="T8" fmla="*/ 0 w 75"/>
                  <a:gd name="T9" fmla="*/ 0 h 56"/>
                  <a:gd name="T10" fmla="*/ 0 w 75"/>
                  <a:gd name="T11" fmla="*/ 0 h 56"/>
                  <a:gd name="T12" fmla="*/ 0 w 75"/>
                  <a:gd name="T13" fmla="*/ 0 h 56"/>
                  <a:gd name="T14" fmla="*/ 0 w 75"/>
                  <a:gd name="T15" fmla="*/ 0 h 56"/>
                  <a:gd name="T16" fmla="*/ 0 w 75"/>
                  <a:gd name="T17" fmla="*/ 0 h 56"/>
                  <a:gd name="T18" fmla="*/ 0 w 75"/>
                  <a:gd name="T19" fmla="*/ 0 h 56"/>
                  <a:gd name="T20" fmla="*/ 0 w 75"/>
                  <a:gd name="T21" fmla="*/ 0 h 56"/>
                  <a:gd name="T22" fmla="*/ 0 w 75"/>
                  <a:gd name="T23" fmla="*/ 0 h 56"/>
                  <a:gd name="T24" fmla="*/ 0 w 75"/>
                  <a:gd name="T25" fmla="*/ 0 h 56"/>
                  <a:gd name="T26" fmla="*/ 0 w 75"/>
                  <a:gd name="T27" fmla="*/ 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56"/>
                  <a:gd name="T44" fmla="*/ 75 w 75"/>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56">
                    <a:moveTo>
                      <a:pt x="0" y="44"/>
                    </a:moveTo>
                    <a:lnTo>
                      <a:pt x="20" y="38"/>
                    </a:lnTo>
                    <a:lnTo>
                      <a:pt x="38" y="31"/>
                    </a:lnTo>
                    <a:lnTo>
                      <a:pt x="56" y="13"/>
                    </a:lnTo>
                    <a:lnTo>
                      <a:pt x="56" y="0"/>
                    </a:lnTo>
                    <a:lnTo>
                      <a:pt x="69" y="6"/>
                    </a:lnTo>
                    <a:lnTo>
                      <a:pt x="75" y="19"/>
                    </a:lnTo>
                    <a:lnTo>
                      <a:pt x="69" y="31"/>
                    </a:lnTo>
                    <a:lnTo>
                      <a:pt x="56" y="50"/>
                    </a:lnTo>
                    <a:lnTo>
                      <a:pt x="50" y="56"/>
                    </a:lnTo>
                    <a:lnTo>
                      <a:pt x="38" y="56"/>
                    </a:lnTo>
                    <a:lnTo>
                      <a:pt x="20" y="56"/>
                    </a:lnTo>
                    <a:lnTo>
                      <a:pt x="7" y="50"/>
                    </a:lnTo>
                    <a:lnTo>
                      <a:pt x="0" y="44"/>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20" name="Freeform 255"/>
              <p:cNvSpPr>
                <a:spLocks/>
              </p:cNvSpPr>
              <p:nvPr/>
            </p:nvSpPr>
            <p:spPr bwMode="auto">
              <a:xfrm>
                <a:off x="12239" y="10793"/>
                <a:ext cx="3" cy="6"/>
              </a:xfrm>
              <a:custGeom>
                <a:avLst/>
                <a:gdLst>
                  <a:gd name="T0" fmla="*/ 0 w 19"/>
                  <a:gd name="T1" fmla="*/ 0 h 37"/>
                  <a:gd name="T2" fmla="*/ 0 w 19"/>
                  <a:gd name="T3" fmla="*/ 0 h 37"/>
                  <a:gd name="T4" fmla="*/ 0 w 19"/>
                  <a:gd name="T5" fmla="*/ 0 h 37"/>
                  <a:gd name="T6" fmla="*/ 0 w 19"/>
                  <a:gd name="T7" fmla="*/ 0 h 37"/>
                  <a:gd name="T8" fmla="*/ 0 w 19"/>
                  <a:gd name="T9" fmla="*/ 0 h 37"/>
                  <a:gd name="T10" fmla="*/ 0 w 19"/>
                  <a:gd name="T11" fmla="*/ 0 h 37"/>
                  <a:gd name="T12" fmla="*/ 0 w 19"/>
                  <a:gd name="T13" fmla="*/ 0 h 37"/>
                  <a:gd name="T14" fmla="*/ 0 60000 65536"/>
                  <a:gd name="T15" fmla="*/ 0 60000 65536"/>
                  <a:gd name="T16" fmla="*/ 0 60000 65536"/>
                  <a:gd name="T17" fmla="*/ 0 60000 65536"/>
                  <a:gd name="T18" fmla="*/ 0 60000 65536"/>
                  <a:gd name="T19" fmla="*/ 0 60000 65536"/>
                  <a:gd name="T20" fmla="*/ 0 60000 65536"/>
                  <a:gd name="T21" fmla="*/ 0 w 19"/>
                  <a:gd name="T22" fmla="*/ 0 h 37"/>
                  <a:gd name="T23" fmla="*/ 19 w 19"/>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7">
                    <a:moveTo>
                      <a:pt x="0" y="0"/>
                    </a:moveTo>
                    <a:lnTo>
                      <a:pt x="7" y="25"/>
                    </a:lnTo>
                    <a:lnTo>
                      <a:pt x="12" y="37"/>
                    </a:lnTo>
                    <a:lnTo>
                      <a:pt x="19" y="32"/>
                    </a:lnTo>
                    <a:lnTo>
                      <a:pt x="19" y="19"/>
                    </a:lnTo>
                    <a:lnTo>
                      <a:pt x="12" y="6"/>
                    </a:lnTo>
                    <a:lnTo>
                      <a:pt x="0"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21" name="Freeform 256"/>
              <p:cNvSpPr>
                <a:spLocks/>
              </p:cNvSpPr>
              <p:nvPr/>
            </p:nvSpPr>
            <p:spPr bwMode="auto">
              <a:xfrm>
                <a:off x="12265" y="10834"/>
                <a:ext cx="7" cy="8"/>
              </a:xfrm>
              <a:custGeom>
                <a:avLst/>
                <a:gdLst>
                  <a:gd name="T0" fmla="*/ 0 w 50"/>
                  <a:gd name="T1" fmla="*/ 0 h 50"/>
                  <a:gd name="T2" fmla="*/ 0 w 50"/>
                  <a:gd name="T3" fmla="*/ 0 h 50"/>
                  <a:gd name="T4" fmla="*/ 0 w 50"/>
                  <a:gd name="T5" fmla="*/ 0 h 50"/>
                  <a:gd name="T6" fmla="*/ 0 w 50"/>
                  <a:gd name="T7" fmla="*/ 0 h 50"/>
                  <a:gd name="T8" fmla="*/ 0 w 50"/>
                  <a:gd name="T9" fmla="*/ 0 h 50"/>
                  <a:gd name="T10" fmla="*/ 0 w 50"/>
                  <a:gd name="T11" fmla="*/ 0 h 50"/>
                  <a:gd name="T12" fmla="*/ 0 w 50"/>
                  <a:gd name="T13" fmla="*/ 0 h 50"/>
                  <a:gd name="T14" fmla="*/ 0 w 50"/>
                  <a:gd name="T15" fmla="*/ 0 h 50"/>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50"/>
                  <a:gd name="T26" fmla="*/ 50 w 5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50">
                    <a:moveTo>
                      <a:pt x="0" y="0"/>
                    </a:moveTo>
                    <a:lnTo>
                      <a:pt x="7" y="18"/>
                    </a:lnTo>
                    <a:lnTo>
                      <a:pt x="19" y="31"/>
                    </a:lnTo>
                    <a:lnTo>
                      <a:pt x="44" y="50"/>
                    </a:lnTo>
                    <a:lnTo>
                      <a:pt x="50" y="50"/>
                    </a:lnTo>
                    <a:lnTo>
                      <a:pt x="50" y="43"/>
                    </a:lnTo>
                    <a:lnTo>
                      <a:pt x="32" y="31"/>
                    </a:lnTo>
                    <a:lnTo>
                      <a:pt x="0"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22" name="Freeform 257"/>
              <p:cNvSpPr>
                <a:spLocks/>
              </p:cNvSpPr>
              <p:nvPr/>
            </p:nvSpPr>
            <p:spPr bwMode="auto">
              <a:xfrm>
                <a:off x="12273" y="10818"/>
                <a:ext cx="4" cy="4"/>
              </a:xfrm>
              <a:custGeom>
                <a:avLst/>
                <a:gdLst>
                  <a:gd name="T0" fmla="*/ 0 w 25"/>
                  <a:gd name="T1" fmla="*/ 0 h 25"/>
                  <a:gd name="T2" fmla="*/ 0 w 25"/>
                  <a:gd name="T3" fmla="*/ 0 h 25"/>
                  <a:gd name="T4" fmla="*/ 0 w 25"/>
                  <a:gd name="T5" fmla="*/ 0 h 25"/>
                  <a:gd name="T6" fmla="*/ 0 w 25"/>
                  <a:gd name="T7" fmla="*/ 0 h 25"/>
                  <a:gd name="T8" fmla="*/ 0 w 25"/>
                  <a:gd name="T9" fmla="*/ 0 h 25"/>
                  <a:gd name="T10" fmla="*/ 0 w 25"/>
                  <a:gd name="T11" fmla="*/ 0 h 25"/>
                  <a:gd name="T12" fmla="*/ 0 w 25"/>
                  <a:gd name="T13" fmla="*/ 0 h 25"/>
                  <a:gd name="T14" fmla="*/ 0 w 25"/>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0" y="0"/>
                    </a:moveTo>
                    <a:lnTo>
                      <a:pt x="0" y="6"/>
                    </a:lnTo>
                    <a:lnTo>
                      <a:pt x="6" y="19"/>
                    </a:lnTo>
                    <a:lnTo>
                      <a:pt x="18" y="25"/>
                    </a:lnTo>
                    <a:lnTo>
                      <a:pt x="25" y="25"/>
                    </a:lnTo>
                    <a:lnTo>
                      <a:pt x="18" y="6"/>
                    </a:lnTo>
                    <a:lnTo>
                      <a:pt x="13" y="0"/>
                    </a:lnTo>
                    <a:lnTo>
                      <a:pt x="0"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23" name="Freeform 258"/>
              <p:cNvSpPr>
                <a:spLocks/>
              </p:cNvSpPr>
              <p:nvPr/>
            </p:nvSpPr>
            <p:spPr bwMode="auto">
              <a:xfrm>
                <a:off x="12111" y="10808"/>
                <a:ext cx="123" cy="85"/>
              </a:xfrm>
              <a:custGeom>
                <a:avLst/>
                <a:gdLst>
                  <a:gd name="T0" fmla="*/ 0 w 863"/>
                  <a:gd name="T1" fmla="*/ 0 h 595"/>
                  <a:gd name="T2" fmla="*/ 0 w 863"/>
                  <a:gd name="T3" fmla="*/ 0 h 595"/>
                  <a:gd name="T4" fmla="*/ 0 w 863"/>
                  <a:gd name="T5" fmla="*/ 0 h 595"/>
                  <a:gd name="T6" fmla="*/ 0 w 863"/>
                  <a:gd name="T7" fmla="*/ 0 h 595"/>
                  <a:gd name="T8" fmla="*/ 0 w 863"/>
                  <a:gd name="T9" fmla="*/ 0 h 595"/>
                  <a:gd name="T10" fmla="*/ 0 w 863"/>
                  <a:gd name="T11" fmla="*/ 0 h 595"/>
                  <a:gd name="T12" fmla="*/ 0 w 863"/>
                  <a:gd name="T13" fmla="*/ 0 h 595"/>
                  <a:gd name="T14" fmla="*/ 0 w 863"/>
                  <a:gd name="T15" fmla="*/ 0 h 595"/>
                  <a:gd name="T16" fmla="*/ 0 w 863"/>
                  <a:gd name="T17" fmla="*/ 0 h 595"/>
                  <a:gd name="T18" fmla="*/ 0 w 863"/>
                  <a:gd name="T19" fmla="*/ 0 h 595"/>
                  <a:gd name="T20" fmla="*/ 0 w 863"/>
                  <a:gd name="T21" fmla="*/ 0 h 595"/>
                  <a:gd name="T22" fmla="*/ 0 w 863"/>
                  <a:gd name="T23" fmla="*/ 0 h 595"/>
                  <a:gd name="T24" fmla="*/ 0 w 863"/>
                  <a:gd name="T25" fmla="*/ 0 h 595"/>
                  <a:gd name="T26" fmla="*/ 0 w 863"/>
                  <a:gd name="T27" fmla="*/ 0 h 595"/>
                  <a:gd name="T28" fmla="*/ 0 w 863"/>
                  <a:gd name="T29" fmla="*/ 0 h 595"/>
                  <a:gd name="T30" fmla="*/ 0 w 863"/>
                  <a:gd name="T31" fmla="*/ 0 h 595"/>
                  <a:gd name="T32" fmla="*/ 0 w 863"/>
                  <a:gd name="T33" fmla="*/ 0 h 595"/>
                  <a:gd name="T34" fmla="*/ 0 w 863"/>
                  <a:gd name="T35" fmla="*/ 0 h 595"/>
                  <a:gd name="T36" fmla="*/ 0 w 863"/>
                  <a:gd name="T37" fmla="*/ 0 h 595"/>
                  <a:gd name="T38" fmla="*/ 0 w 863"/>
                  <a:gd name="T39" fmla="*/ 0 h 595"/>
                  <a:gd name="T40" fmla="*/ 0 w 863"/>
                  <a:gd name="T41" fmla="*/ 0 h 595"/>
                  <a:gd name="T42" fmla="*/ 0 w 863"/>
                  <a:gd name="T43" fmla="*/ 0 h 595"/>
                  <a:gd name="T44" fmla="*/ 0 w 863"/>
                  <a:gd name="T45" fmla="*/ 0 h 595"/>
                  <a:gd name="T46" fmla="*/ 0 w 863"/>
                  <a:gd name="T47" fmla="*/ 0 h 595"/>
                  <a:gd name="T48" fmla="*/ 0 w 863"/>
                  <a:gd name="T49" fmla="*/ 0 h 595"/>
                  <a:gd name="T50" fmla="*/ 0 w 863"/>
                  <a:gd name="T51" fmla="*/ 0 h 595"/>
                  <a:gd name="T52" fmla="*/ 0 w 863"/>
                  <a:gd name="T53" fmla="*/ 0 h 595"/>
                  <a:gd name="T54" fmla="*/ 0 w 863"/>
                  <a:gd name="T55" fmla="*/ 0 h 595"/>
                  <a:gd name="T56" fmla="*/ 0 w 863"/>
                  <a:gd name="T57" fmla="*/ 0 h 595"/>
                  <a:gd name="T58" fmla="*/ 0 w 863"/>
                  <a:gd name="T59" fmla="*/ 0 h 595"/>
                  <a:gd name="T60" fmla="*/ 0 w 863"/>
                  <a:gd name="T61" fmla="*/ 0 h 595"/>
                  <a:gd name="T62" fmla="*/ 0 w 863"/>
                  <a:gd name="T63" fmla="*/ 0 h 595"/>
                  <a:gd name="T64" fmla="*/ 0 w 863"/>
                  <a:gd name="T65" fmla="*/ 0 h 595"/>
                  <a:gd name="T66" fmla="*/ 0 w 863"/>
                  <a:gd name="T67" fmla="*/ 0 h 595"/>
                  <a:gd name="T68" fmla="*/ 0 w 863"/>
                  <a:gd name="T69" fmla="*/ 0 h 595"/>
                  <a:gd name="T70" fmla="*/ 0 w 863"/>
                  <a:gd name="T71" fmla="*/ 0 h 595"/>
                  <a:gd name="T72" fmla="*/ 0 w 863"/>
                  <a:gd name="T73" fmla="*/ 0 h 595"/>
                  <a:gd name="T74" fmla="*/ 0 w 863"/>
                  <a:gd name="T75" fmla="*/ 0 h 595"/>
                  <a:gd name="T76" fmla="*/ 0 w 863"/>
                  <a:gd name="T77" fmla="*/ 0 h 595"/>
                  <a:gd name="T78" fmla="*/ 0 w 863"/>
                  <a:gd name="T79" fmla="*/ 0 h 595"/>
                  <a:gd name="T80" fmla="*/ 0 w 863"/>
                  <a:gd name="T81" fmla="*/ 0 h 595"/>
                  <a:gd name="T82" fmla="*/ 0 w 863"/>
                  <a:gd name="T83" fmla="*/ 0 h 595"/>
                  <a:gd name="T84" fmla="*/ 0 w 863"/>
                  <a:gd name="T85" fmla="*/ 0 h 595"/>
                  <a:gd name="T86" fmla="*/ 0 w 863"/>
                  <a:gd name="T87" fmla="*/ 0 h 595"/>
                  <a:gd name="T88" fmla="*/ 0 w 863"/>
                  <a:gd name="T89" fmla="*/ 0 h 595"/>
                  <a:gd name="T90" fmla="*/ 0 w 863"/>
                  <a:gd name="T91" fmla="*/ 0 h 595"/>
                  <a:gd name="T92" fmla="*/ 0 w 863"/>
                  <a:gd name="T93" fmla="*/ 0 h 595"/>
                  <a:gd name="T94" fmla="*/ 0 w 863"/>
                  <a:gd name="T95" fmla="*/ 0 h 595"/>
                  <a:gd name="T96" fmla="*/ 0 w 863"/>
                  <a:gd name="T97" fmla="*/ 0 h 595"/>
                  <a:gd name="T98" fmla="*/ 0 w 863"/>
                  <a:gd name="T99" fmla="*/ 0 h 595"/>
                  <a:gd name="T100" fmla="*/ 0 w 863"/>
                  <a:gd name="T101" fmla="*/ 0 h 595"/>
                  <a:gd name="T102" fmla="*/ 0 w 863"/>
                  <a:gd name="T103" fmla="*/ 0 h 595"/>
                  <a:gd name="T104" fmla="*/ 0 w 863"/>
                  <a:gd name="T105" fmla="*/ 0 h 595"/>
                  <a:gd name="T106" fmla="*/ 0 w 863"/>
                  <a:gd name="T107" fmla="*/ 0 h 595"/>
                  <a:gd name="T108" fmla="*/ 0 w 863"/>
                  <a:gd name="T109" fmla="*/ 0 h 595"/>
                  <a:gd name="T110" fmla="*/ 0 w 863"/>
                  <a:gd name="T111" fmla="*/ 0 h 595"/>
                  <a:gd name="T112" fmla="*/ 0 w 863"/>
                  <a:gd name="T113" fmla="*/ 0 h 595"/>
                  <a:gd name="T114" fmla="*/ 0 w 863"/>
                  <a:gd name="T115" fmla="*/ 0 h 595"/>
                  <a:gd name="T116" fmla="*/ 0 w 863"/>
                  <a:gd name="T117" fmla="*/ 0 h 59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3"/>
                  <a:gd name="T178" fmla="*/ 0 h 595"/>
                  <a:gd name="T179" fmla="*/ 863 w 863"/>
                  <a:gd name="T180" fmla="*/ 595 h 59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3" h="595">
                    <a:moveTo>
                      <a:pt x="619" y="7"/>
                    </a:moveTo>
                    <a:lnTo>
                      <a:pt x="614" y="32"/>
                    </a:lnTo>
                    <a:lnTo>
                      <a:pt x="614" y="57"/>
                    </a:lnTo>
                    <a:lnTo>
                      <a:pt x="614" y="88"/>
                    </a:lnTo>
                    <a:lnTo>
                      <a:pt x="588" y="113"/>
                    </a:lnTo>
                    <a:lnTo>
                      <a:pt x="576" y="119"/>
                    </a:lnTo>
                    <a:lnTo>
                      <a:pt x="558" y="119"/>
                    </a:lnTo>
                    <a:lnTo>
                      <a:pt x="551" y="113"/>
                    </a:lnTo>
                    <a:lnTo>
                      <a:pt x="538" y="107"/>
                    </a:lnTo>
                    <a:lnTo>
                      <a:pt x="533" y="94"/>
                    </a:lnTo>
                    <a:lnTo>
                      <a:pt x="520" y="94"/>
                    </a:lnTo>
                    <a:lnTo>
                      <a:pt x="495" y="88"/>
                    </a:lnTo>
                    <a:lnTo>
                      <a:pt x="488" y="82"/>
                    </a:lnTo>
                    <a:lnTo>
                      <a:pt x="488" y="69"/>
                    </a:lnTo>
                    <a:lnTo>
                      <a:pt x="507" y="44"/>
                    </a:lnTo>
                    <a:lnTo>
                      <a:pt x="513" y="32"/>
                    </a:lnTo>
                    <a:lnTo>
                      <a:pt x="513" y="25"/>
                    </a:lnTo>
                    <a:lnTo>
                      <a:pt x="451" y="12"/>
                    </a:lnTo>
                    <a:lnTo>
                      <a:pt x="438" y="0"/>
                    </a:lnTo>
                    <a:lnTo>
                      <a:pt x="432" y="0"/>
                    </a:lnTo>
                    <a:lnTo>
                      <a:pt x="420" y="0"/>
                    </a:lnTo>
                    <a:lnTo>
                      <a:pt x="395" y="12"/>
                    </a:lnTo>
                    <a:lnTo>
                      <a:pt x="388" y="19"/>
                    </a:lnTo>
                    <a:lnTo>
                      <a:pt x="375" y="37"/>
                    </a:lnTo>
                    <a:lnTo>
                      <a:pt x="357" y="50"/>
                    </a:lnTo>
                    <a:lnTo>
                      <a:pt x="339" y="62"/>
                    </a:lnTo>
                    <a:lnTo>
                      <a:pt x="319" y="62"/>
                    </a:lnTo>
                    <a:lnTo>
                      <a:pt x="307" y="62"/>
                    </a:lnTo>
                    <a:lnTo>
                      <a:pt x="301" y="62"/>
                    </a:lnTo>
                    <a:lnTo>
                      <a:pt x="289" y="69"/>
                    </a:lnTo>
                    <a:lnTo>
                      <a:pt x="269" y="75"/>
                    </a:lnTo>
                    <a:lnTo>
                      <a:pt x="257" y="88"/>
                    </a:lnTo>
                    <a:lnTo>
                      <a:pt x="244" y="100"/>
                    </a:lnTo>
                    <a:lnTo>
                      <a:pt x="226" y="100"/>
                    </a:lnTo>
                    <a:lnTo>
                      <a:pt x="207" y="107"/>
                    </a:lnTo>
                    <a:lnTo>
                      <a:pt x="201" y="113"/>
                    </a:lnTo>
                    <a:lnTo>
                      <a:pt x="201" y="119"/>
                    </a:lnTo>
                    <a:lnTo>
                      <a:pt x="188" y="150"/>
                    </a:lnTo>
                    <a:lnTo>
                      <a:pt x="182" y="163"/>
                    </a:lnTo>
                    <a:lnTo>
                      <a:pt x="169" y="175"/>
                    </a:lnTo>
                    <a:lnTo>
                      <a:pt x="120" y="175"/>
                    </a:lnTo>
                    <a:lnTo>
                      <a:pt x="95" y="175"/>
                    </a:lnTo>
                    <a:lnTo>
                      <a:pt x="82" y="188"/>
                    </a:lnTo>
                    <a:lnTo>
                      <a:pt x="63" y="207"/>
                    </a:lnTo>
                    <a:lnTo>
                      <a:pt x="45" y="220"/>
                    </a:lnTo>
                    <a:lnTo>
                      <a:pt x="25" y="225"/>
                    </a:lnTo>
                    <a:lnTo>
                      <a:pt x="13" y="245"/>
                    </a:lnTo>
                    <a:lnTo>
                      <a:pt x="0" y="263"/>
                    </a:lnTo>
                    <a:lnTo>
                      <a:pt x="0" y="288"/>
                    </a:lnTo>
                    <a:lnTo>
                      <a:pt x="7" y="307"/>
                    </a:lnTo>
                    <a:lnTo>
                      <a:pt x="25" y="332"/>
                    </a:lnTo>
                    <a:lnTo>
                      <a:pt x="38" y="351"/>
                    </a:lnTo>
                    <a:lnTo>
                      <a:pt x="50" y="376"/>
                    </a:lnTo>
                    <a:lnTo>
                      <a:pt x="50" y="408"/>
                    </a:lnTo>
                    <a:lnTo>
                      <a:pt x="45" y="444"/>
                    </a:lnTo>
                    <a:lnTo>
                      <a:pt x="45" y="476"/>
                    </a:lnTo>
                    <a:lnTo>
                      <a:pt x="50" y="489"/>
                    </a:lnTo>
                    <a:lnTo>
                      <a:pt x="57" y="494"/>
                    </a:lnTo>
                    <a:lnTo>
                      <a:pt x="88" y="501"/>
                    </a:lnTo>
                    <a:lnTo>
                      <a:pt x="113" y="501"/>
                    </a:lnTo>
                    <a:lnTo>
                      <a:pt x="169" y="489"/>
                    </a:lnTo>
                    <a:lnTo>
                      <a:pt x="219" y="476"/>
                    </a:lnTo>
                    <a:lnTo>
                      <a:pt x="257" y="457"/>
                    </a:lnTo>
                    <a:lnTo>
                      <a:pt x="307" y="439"/>
                    </a:lnTo>
                    <a:lnTo>
                      <a:pt x="364" y="426"/>
                    </a:lnTo>
                    <a:lnTo>
                      <a:pt x="395" y="426"/>
                    </a:lnTo>
                    <a:lnTo>
                      <a:pt x="426" y="432"/>
                    </a:lnTo>
                    <a:lnTo>
                      <a:pt x="451" y="444"/>
                    </a:lnTo>
                    <a:lnTo>
                      <a:pt x="470" y="464"/>
                    </a:lnTo>
                    <a:lnTo>
                      <a:pt x="488" y="489"/>
                    </a:lnTo>
                    <a:lnTo>
                      <a:pt x="495" y="494"/>
                    </a:lnTo>
                    <a:lnTo>
                      <a:pt x="501" y="489"/>
                    </a:lnTo>
                    <a:lnTo>
                      <a:pt x="513" y="482"/>
                    </a:lnTo>
                    <a:lnTo>
                      <a:pt x="513" y="464"/>
                    </a:lnTo>
                    <a:lnTo>
                      <a:pt x="520" y="451"/>
                    </a:lnTo>
                    <a:lnTo>
                      <a:pt x="526" y="451"/>
                    </a:lnTo>
                    <a:lnTo>
                      <a:pt x="526" y="457"/>
                    </a:lnTo>
                    <a:lnTo>
                      <a:pt x="533" y="469"/>
                    </a:lnTo>
                    <a:lnTo>
                      <a:pt x="526" y="482"/>
                    </a:lnTo>
                    <a:lnTo>
                      <a:pt x="520" y="494"/>
                    </a:lnTo>
                    <a:lnTo>
                      <a:pt x="520" y="501"/>
                    </a:lnTo>
                    <a:lnTo>
                      <a:pt x="533" y="507"/>
                    </a:lnTo>
                    <a:lnTo>
                      <a:pt x="545" y="507"/>
                    </a:lnTo>
                    <a:lnTo>
                      <a:pt x="558" y="507"/>
                    </a:lnTo>
                    <a:lnTo>
                      <a:pt x="563" y="520"/>
                    </a:lnTo>
                    <a:lnTo>
                      <a:pt x="576" y="557"/>
                    </a:lnTo>
                    <a:lnTo>
                      <a:pt x="588" y="576"/>
                    </a:lnTo>
                    <a:lnTo>
                      <a:pt x="594" y="582"/>
                    </a:lnTo>
                    <a:lnTo>
                      <a:pt x="601" y="582"/>
                    </a:lnTo>
                    <a:lnTo>
                      <a:pt x="639" y="589"/>
                    </a:lnTo>
                    <a:lnTo>
                      <a:pt x="657" y="595"/>
                    </a:lnTo>
                    <a:lnTo>
                      <a:pt x="676" y="589"/>
                    </a:lnTo>
                    <a:lnTo>
                      <a:pt x="707" y="589"/>
                    </a:lnTo>
                    <a:lnTo>
                      <a:pt x="751" y="576"/>
                    </a:lnTo>
                    <a:lnTo>
                      <a:pt x="770" y="570"/>
                    </a:lnTo>
                    <a:lnTo>
                      <a:pt x="789" y="551"/>
                    </a:lnTo>
                    <a:lnTo>
                      <a:pt x="807" y="501"/>
                    </a:lnTo>
                    <a:lnTo>
                      <a:pt x="820" y="476"/>
                    </a:lnTo>
                    <a:lnTo>
                      <a:pt x="832" y="457"/>
                    </a:lnTo>
                    <a:lnTo>
                      <a:pt x="857" y="419"/>
                    </a:lnTo>
                    <a:lnTo>
                      <a:pt x="863" y="388"/>
                    </a:lnTo>
                    <a:lnTo>
                      <a:pt x="863" y="363"/>
                    </a:lnTo>
                    <a:lnTo>
                      <a:pt x="857" y="326"/>
                    </a:lnTo>
                    <a:lnTo>
                      <a:pt x="851" y="288"/>
                    </a:lnTo>
                    <a:lnTo>
                      <a:pt x="838" y="270"/>
                    </a:lnTo>
                    <a:lnTo>
                      <a:pt x="826" y="250"/>
                    </a:lnTo>
                    <a:lnTo>
                      <a:pt x="777" y="200"/>
                    </a:lnTo>
                    <a:lnTo>
                      <a:pt x="726" y="138"/>
                    </a:lnTo>
                    <a:lnTo>
                      <a:pt x="701" y="100"/>
                    </a:lnTo>
                    <a:lnTo>
                      <a:pt x="689" y="75"/>
                    </a:lnTo>
                    <a:lnTo>
                      <a:pt x="689" y="62"/>
                    </a:lnTo>
                    <a:lnTo>
                      <a:pt x="676" y="57"/>
                    </a:lnTo>
                    <a:lnTo>
                      <a:pt x="664" y="50"/>
                    </a:lnTo>
                    <a:lnTo>
                      <a:pt x="651" y="44"/>
                    </a:lnTo>
                    <a:lnTo>
                      <a:pt x="651" y="37"/>
                    </a:lnTo>
                    <a:lnTo>
                      <a:pt x="639" y="7"/>
                    </a:lnTo>
                    <a:lnTo>
                      <a:pt x="632" y="0"/>
                    </a:lnTo>
                    <a:lnTo>
                      <a:pt x="626" y="0"/>
                    </a:lnTo>
                    <a:lnTo>
                      <a:pt x="619" y="7"/>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24" name="Freeform 259"/>
              <p:cNvSpPr>
                <a:spLocks/>
              </p:cNvSpPr>
              <p:nvPr/>
            </p:nvSpPr>
            <p:spPr bwMode="auto">
              <a:xfrm>
                <a:off x="12208" y="10901"/>
                <a:ext cx="10" cy="9"/>
              </a:xfrm>
              <a:custGeom>
                <a:avLst/>
                <a:gdLst>
                  <a:gd name="T0" fmla="*/ 0 w 69"/>
                  <a:gd name="T1" fmla="*/ 0 h 63"/>
                  <a:gd name="T2" fmla="*/ 0 w 69"/>
                  <a:gd name="T3" fmla="*/ 0 h 63"/>
                  <a:gd name="T4" fmla="*/ 0 w 69"/>
                  <a:gd name="T5" fmla="*/ 0 h 63"/>
                  <a:gd name="T6" fmla="*/ 0 w 69"/>
                  <a:gd name="T7" fmla="*/ 0 h 63"/>
                  <a:gd name="T8" fmla="*/ 0 w 69"/>
                  <a:gd name="T9" fmla="*/ 0 h 63"/>
                  <a:gd name="T10" fmla="*/ 0 w 69"/>
                  <a:gd name="T11" fmla="*/ 0 h 63"/>
                  <a:gd name="T12" fmla="*/ 0 w 69"/>
                  <a:gd name="T13" fmla="*/ 0 h 63"/>
                  <a:gd name="T14" fmla="*/ 0 w 69"/>
                  <a:gd name="T15" fmla="*/ 0 h 63"/>
                  <a:gd name="T16" fmla="*/ 0 w 69"/>
                  <a:gd name="T17" fmla="*/ 0 h 63"/>
                  <a:gd name="T18" fmla="*/ 0 w 69"/>
                  <a:gd name="T19" fmla="*/ 0 h 63"/>
                  <a:gd name="T20" fmla="*/ 0 w 69"/>
                  <a:gd name="T21" fmla="*/ 0 h 63"/>
                  <a:gd name="T22" fmla="*/ 0 w 69"/>
                  <a:gd name="T23" fmla="*/ 0 h 63"/>
                  <a:gd name="T24" fmla="*/ 0 w 69"/>
                  <a:gd name="T25" fmla="*/ 0 h 63"/>
                  <a:gd name="T26" fmla="*/ 0 w 69"/>
                  <a:gd name="T27" fmla="*/ 0 h 63"/>
                  <a:gd name="T28" fmla="*/ 0 w 69"/>
                  <a:gd name="T29" fmla="*/ 0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63"/>
                  <a:gd name="T47" fmla="*/ 69 w 69"/>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63">
                    <a:moveTo>
                      <a:pt x="7" y="12"/>
                    </a:moveTo>
                    <a:lnTo>
                      <a:pt x="0" y="32"/>
                    </a:lnTo>
                    <a:lnTo>
                      <a:pt x="7" y="44"/>
                    </a:lnTo>
                    <a:lnTo>
                      <a:pt x="13" y="57"/>
                    </a:lnTo>
                    <a:lnTo>
                      <a:pt x="19" y="63"/>
                    </a:lnTo>
                    <a:lnTo>
                      <a:pt x="32" y="57"/>
                    </a:lnTo>
                    <a:lnTo>
                      <a:pt x="44" y="50"/>
                    </a:lnTo>
                    <a:lnTo>
                      <a:pt x="63" y="44"/>
                    </a:lnTo>
                    <a:lnTo>
                      <a:pt x="69" y="32"/>
                    </a:lnTo>
                    <a:lnTo>
                      <a:pt x="69" y="12"/>
                    </a:lnTo>
                    <a:lnTo>
                      <a:pt x="63" y="7"/>
                    </a:lnTo>
                    <a:lnTo>
                      <a:pt x="57" y="0"/>
                    </a:lnTo>
                    <a:lnTo>
                      <a:pt x="25" y="0"/>
                    </a:lnTo>
                    <a:lnTo>
                      <a:pt x="13" y="7"/>
                    </a:lnTo>
                    <a:lnTo>
                      <a:pt x="7" y="12"/>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25" name="Freeform 260"/>
              <p:cNvSpPr>
                <a:spLocks/>
              </p:cNvSpPr>
              <p:nvPr/>
            </p:nvSpPr>
            <p:spPr bwMode="auto">
              <a:xfrm>
                <a:off x="12272" y="10899"/>
                <a:ext cx="24" cy="23"/>
              </a:xfrm>
              <a:custGeom>
                <a:avLst/>
                <a:gdLst>
                  <a:gd name="T0" fmla="*/ 0 w 163"/>
                  <a:gd name="T1" fmla="*/ 0 h 163"/>
                  <a:gd name="T2" fmla="*/ 0 w 163"/>
                  <a:gd name="T3" fmla="*/ 0 h 163"/>
                  <a:gd name="T4" fmla="*/ 0 w 163"/>
                  <a:gd name="T5" fmla="*/ 0 h 163"/>
                  <a:gd name="T6" fmla="*/ 0 w 163"/>
                  <a:gd name="T7" fmla="*/ 0 h 163"/>
                  <a:gd name="T8" fmla="*/ 0 w 163"/>
                  <a:gd name="T9" fmla="*/ 0 h 163"/>
                  <a:gd name="T10" fmla="*/ 0 w 163"/>
                  <a:gd name="T11" fmla="*/ 0 h 163"/>
                  <a:gd name="T12" fmla="*/ 0 w 163"/>
                  <a:gd name="T13" fmla="*/ 0 h 163"/>
                  <a:gd name="T14" fmla="*/ 0 w 163"/>
                  <a:gd name="T15" fmla="*/ 0 h 163"/>
                  <a:gd name="T16" fmla="*/ 0 w 163"/>
                  <a:gd name="T17" fmla="*/ 0 h 163"/>
                  <a:gd name="T18" fmla="*/ 0 w 163"/>
                  <a:gd name="T19" fmla="*/ 0 h 163"/>
                  <a:gd name="T20" fmla="*/ 0 w 163"/>
                  <a:gd name="T21" fmla="*/ 0 h 163"/>
                  <a:gd name="T22" fmla="*/ 0 w 163"/>
                  <a:gd name="T23" fmla="*/ 0 h 163"/>
                  <a:gd name="T24" fmla="*/ 0 w 163"/>
                  <a:gd name="T25" fmla="*/ 0 h 163"/>
                  <a:gd name="T26" fmla="*/ 0 w 163"/>
                  <a:gd name="T27" fmla="*/ 0 h 163"/>
                  <a:gd name="T28" fmla="*/ 0 w 163"/>
                  <a:gd name="T29" fmla="*/ 0 h 163"/>
                  <a:gd name="T30" fmla="*/ 0 w 163"/>
                  <a:gd name="T31" fmla="*/ 0 h 163"/>
                  <a:gd name="T32" fmla="*/ 0 w 163"/>
                  <a:gd name="T33" fmla="*/ 0 h 163"/>
                  <a:gd name="T34" fmla="*/ 0 w 163"/>
                  <a:gd name="T35" fmla="*/ 0 h 163"/>
                  <a:gd name="T36" fmla="*/ 0 w 163"/>
                  <a:gd name="T37" fmla="*/ 0 h 163"/>
                  <a:gd name="T38" fmla="*/ 0 w 163"/>
                  <a:gd name="T39" fmla="*/ 0 h 163"/>
                  <a:gd name="T40" fmla="*/ 0 w 163"/>
                  <a:gd name="T41" fmla="*/ 0 h 163"/>
                  <a:gd name="T42" fmla="*/ 0 w 163"/>
                  <a:gd name="T43" fmla="*/ 0 h 163"/>
                  <a:gd name="T44" fmla="*/ 0 w 163"/>
                  <a:gd name="T45" fmla="*/ 0 h 1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3"/>
                  <a:gd name="T70" fmla="*/ 0 h 163"/>
                  <a:gd name="T71" fmla="*/ 163 w 163"/>
                  <a:gd name="T72" fmla="*/ 163 h 16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3" h="163">
                    <a:moveTo>
                      <a:pt x="7" y="138"/>
                    </a:moveTo>
                    <a:lnTo>
                      <a:pt x="38" y="107"/>
                    </a:lnTo>
                    <a:lnTo>
                      <a:pt x="63" y="95"/>
                    </a:lnTo>
                    <a:lnTo>
                      <a:pt x="88" y="70"/>
                    </a:lnTo>
                    <a:lnTo>
                      <a:pt x="113" y="38"/>
                    </a:lnTo>
                    <a:lnTo>
                      <a:pt x="126" y="20"/>
                    </a:lnTo>
                    <a:lnTo>
                      <a:pt x="131" y="7"/>
                    </a:lnTo>
                    <a:lnTo>
                      <a:pt x="131" y="0"/>
                    </a:lnTo>
                    <a:lnTo>
                      <a:pt x="144" y="7"/>
                    </a:lnTo>
                    <a:lnTo>
                      <a:pt x="156" y="13"/>
                    </a:lnTo>
                    <a:lnTo>
                      <a:pt x="163" y="20"/>
                    </a:lnTo>
                    <a:lnTo>
                      <a:pt x="163" y="32"/>
                    </a:lnTo>
                    <a:lnTo>
                      <a:pt x="163" y="45"/>
                    </a:lnTo>
                    <a:lnTo>
                      <a:pt x="113" y="113"/>
                    </a:lnTo>
                    <a:lnTo>
                      <a:pt x="88" y="151"/>
                    </a:lnTo>
                    <a:lnTo>
                      <a:pt x="75" y="158"/>
                    </a:lnTo>
                    <a:lnTo>
                      <a:pt x="63" y="163"/>
                    </a:lnTo>
                    <a:lnTo>
                      <a:pt x="38" y="158"/>
                    </a:lnTo>
                    <a:lnTo>
                      <a:pt x="25" y="158"/>
                    </a:lnTo>
                    <a:lnTo>
                      <a:pt x="13" y="158"/>
                    </a:lnTo>
                    <a:lnTo>
                      <a:pt x="7" y="158"/>
                    </a:lnTo>
                    <a:lnTo>
                      <a:pt x="0" y="151"/>
                    </a:lnTo>
                    <a:lnTo>
                      <a:pt x="7" y="138"/>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26" name="Freeform 261"/>
              <p:cNvSpPr>
                <a:spLocks/>
              </p:cNvSpPr>
              <p:nvPr/>
            </p:nvSpPr>
            <p:spPr bwMode="auto">
              <a:xfrm>
                <a:off x="12294" y="10884"/>
                <a:ext cx="16" cy="17"/>
              </a:xfrm>
              <a:custGeom>
                <a:avLst/>
                <a:gdLst>
                  <a:gd name="T0" fmla="*/ 0 w 113"/>
                  <a:gd name="T1" fmla="*/ 0 h 113"/>
                  <a:gd name="T2" fmla="*/ 0 w 113"/>
                  <a:gd name="T3" fmla="*/ 0 h 113"/>
                  <a:gd name="T4" fmla="*/ 0 w 113"/>
                  <a:gd name="T5" fmla="*/ 0 h 113"/>
                  <a:gd name="T6" fmla="*/ 0 w 113"/>
                  <a:gd name="T7" fmla="*/ 0 h 113"/>
                  <a:gd name="T8" fmla="*/ 0 w 113"/>
                  <a:gd name="T9" fmla="*/ 0 h 113"/>
                  <a:gd name="T10" fmla="*/ 0 w 113"/>
                  <a:gd name="T11" fmla="*/ 0 h 113"/>
                  <a:gd name="T12" fmla="*/ 0 w 113"/>
                  <a:gd name="T13" fmla="*/ 0 h 113"/>
                  <a:gd name="T14" fmla="*/ 0 w 113"/>
                  <a:gd name="T15" fmla="*/ 0 h 113"/>
                  <a:gd name="T16" fmla="*/ 0 w 113"/>
                  <a:gd name="T17" fmla="*/ 0 h 113"/>
                  <a:gd name="T18" fmla="*/ 0 w 113"/>
                  <a:gd name="T19" fmla="*/ 0 h 113"/>
                  <a:gd name="T20" fmla="*/ 0 w 113"/>
                  <a:gd name="T21" fmla="*/ 0 h 113"/>
                  <a:gd name="T22" fmla="*/ 0 w 113"/>
                  <a:gd name="T23" fmla="*/ 0 h 113"/>
                  <a:gd name="T24" fmla="*/ 0 w 113"/>
                  <a:gd name="T25" fmla="*/ 0 h 113"/>
                  <a:gd name="T26" fmla="*/ 0 w 113"/>
                  <a:gd name="T27" fmla="*/ 0 h 113"/>
                  <a:gd name="T28" fmla="*/ 0 w 113"/>
                  <a:gd name="T29" fmla="*/ 0 h 113"/>
                  <a:gd name="T30" fmla="*/ 0 w 113"/>
                  <a:gd name="T31" fmla="*/ 0 h 113"/>
                  <a:gd name="T32" fmla="*/ 0 w 113"/>
                  <a:gd name="T33" fmla="*/ 0 h 113"/>
                  <a:gd name="T34" fmla="*/ 0 w 113"/>
                  <a:gd name="T35" fmla="*/ 0 h 113"/>
                  <a:gd name="T36" fmla="*/ 0 w 113"/>
                  <a:gd name="T37" fmla="*/ 0 h 113"/>
                  <a:gd name="T38" fmla="*/ 0 w 113"/>
                  <a:gd name="T39" fmla="*/ 0 h 113"/>
                  <a:gd name="T40" fmla="*/ 0 w 113"/>
                  <a:gd name="T41" fmla="*/ 0 h 113"/>
                  <a:gd name="T42" fmla="*/ 0 w 113"/>
                  <a:gd name="T43" fmla="*/ 0 h 113"/>
                  <a:gd name="T44" fmla="*/ 0 w 113"/>
                  <a:gd name="T45" fmla="*/ 0 h 113"/>
                  <a:gd name="T46" fmla="*/ 0 w 113"/>
                  <a:gd name="T47" fmla="*/ 0 h 113"/>
                  <a:gd name="T48" fmla="*/ 0 w 113"/>
                  <a:gd name="T49" fmla="*/ 0 h 113"/>
                  <a:gd name="T50" fmla="*/ 0 w 113"/>
                  <a:gd name="T51" fmla="*/ 0 h 113"/>
                  <a:gd name="T52" fmla="*/ 0 w 113"/>
                  <a:gd name="T53" fmla="*/ 0 h 113"/>
                  <a:gd name="T54" fmla="*/ 0 w 113"/>
                  <a:gd name="T55" fmla="*/ 0 h 113"/>
                  <a:gd name="T56" fmla="*/ 0 w 113"/>
                  <a:gd name="T57" fmla="*/ 0 h 11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3"/>
                  <a:gd name="T88" fmla="*/ 0 h 113"/>
                  <a:gd name="T89" fmla="*/ 113 w 113"/>
                  <a:gd name="T90" fmla="*/ 113 h 11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3" h="113">
                    <a:moveTo>
                      <a:pt x="25" y="7"/>
                    </a:moveTo>
                    <a:lnTo>
                      <a:pt x="18" y="13"/>
                    </a:lnTo>
                    <a:lnTo>
                      <a:pt x="18" y="19"/>
                    </a:lnTo>
                    <a:lnTo>
                      <a:pt x="25" y="25"/>
                    </a:lnTo>
                    <a:lnTo>
                      <a:pt x="25" y="38"/>
                    </a:lnTo>
                    <a:lnTo>
                      <a:pt x="12" y="50"/>
                    </a:lnTo>
                    <a:lnTo>
                      <a:pt x="5" y="57"/>
                    </a:lnTo>
                    <a:lnTo>
                      <a:pt x="0" y="69"/>
                    </a:lnTo>
                    <a:lnTo>
                      <a:pt x="5" y="75"/>
                    </a:lnTo>
                    <a:lnTo>
                      <a:pt x="31" y="82"/>
                    </a:lnTo>
                    <a:lnTo>
                      <a:pt x="31" y="88"/>
                    </a:lnTo>
                    <a:lnTo>
                      <a:pt x="37" y="95"/>
                    </a:lnTo>
                    <a:lnTo>
                      <a:pt x="43" y="113"/>
                    </a:lnTo>
                    <a:lnTo>
                      <a:pt x="50" y="113"/>
                    </a:lnTo>
                    <a:lnTo>
                      <a:pt x="56" y="107"/>
                    </a:lnTo>
                    <a:lnTo>
                      <a:pt x="62" y="100"/>
                    </a:lnTo>
                    <a:lnTo>
                      <a:pt x="68" y="88"/>
                    </a:lnTo>
                    <a:lnTo>
                      <a:pt x="75" y="82"/>
                    </a:lnTo>
                    <a:lnTo>
                      <a:pt x="81" y="69"/>
                    </a:lnTo>
                    <a:lnTo>
                      <a:pt x="100" y="57"/>
                    </a:lnTo>
                    <a:lnTo>
                      <a:pt x="113" y="50"/>
                    </a:lnTo>
                    <a:lnTo>
                      <a:pt x="113" y="44"/>
                    </a:lnTo>
                    <a:lnTo>
                      <a:pt x="106" y="38"/>
                    </a:lnTo>
                    <a:lnTo>
                      <a:pt x="93" y="38"/>
                    </a:lnTo>
                    <a:lnTo>
                      <a:pt x="68" y="32"/>
                    </a:lnTo>
                    <a:lnTo>
                      <a:pt x="50" y="13"/>
                    </a:lnTo>
                    <a:lnTo>
                      <a:pt x="37" y="0"/>
                    </a:lnTo>
                    <a:lnTo>
                      <a:pt x="31" y="0"/>
                    </a:lnTo>
                    <a:lnTo>
                      <a:pt x="25" y="7"/>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27" name="Freeform 262"/>
              <p:cNvSpPr>
                <a:spLocks/>
              </p:cNvSpPr>
              <p:nvPr/>
            </p:nvSpPr>
            <p:spPr bwMode="auto">
              <a:xfrm>
                <a:off x="12292" y="10877"/>
                <a:ext cx="6" cy="6"/>
              </a:xfrm>
              <a:custGeom>
                <a:avLst/>
                <a:gdLst>
                  <a:gd name="T0" fmla="*/ 0 w 38"/>
                  <a:gd name="T1" fmla="*/ 0 h 38"/>
                  <a:gd name="T2" fmla="*/ 0 w 38"/>
                  <a:gd name="T3" fmla="*/ 0 h 38"/>
                  <a:gd name="T4" fmla="*/ 0 w 38"/>
                  <a:gd name="T5" fmla="*/ 0 h 38"/>
                  <a:gd name="T6" fmla="*/ 0 w 38"/>
                  <a:gd name="T7" fmla="*/ 0 h 38"/>
                  <a:gd name="T8" fmla="*/ 0 w 38"/>
                  <a:gd name="T9" fmla="*/ 0 h 38"/>
                  <a:gd name="T10" fmla="*/ 0 w 38"/>
                  <a:gd name="T11" fmla="*/ 0 h 38"/>
                  <a:gd name="T12" fmla="*/ 0 w 38"/>
                  <a:gd name="T13" fmla="*/ 0 h 38"/>
                  <a:gd name="T14" fmla="*/ 0 w 38"/>
                  <a:gd name="T15" fmla="*/ 0 h 38"/>
                  <a:gd name="T16" fmla="*/ 0 w 38"/>
                  <a:gd name="T17" fmla="*/ 0 h 38"/>
                  <a:gd name="T18" fmla="*/ 0 w 38"/>
                  <a:gd name="T19" fmla="*/ 0 h 38"/>
                  <a:gd name="T20" fmla="*/ 0 w 38"/>
                  <a:gd name="T21" fmla="*/ 0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38"/>
                  <a:gd name="T35" fmla="*/ 38 w 38"/>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38">
                    <a:moveTo>
                      <a:pt x="0" y="7"/>
                    </a:moveTo>
                    <a:lnTo>
                      <a:pt x="0" y="19"/>
                    </a:lnTo>
                    <a:lnTo>
                      <a:pt x="0" y="25"/>
                    </a:lnTo>
                    <a:lnTo>
                      <a:pt x="13" y="32"/>
                    </a:lnTo>
                    <a:lnTo>
                      <a:pt x="31" y="38"/>
                    </a:lnTo>
                    <a:lnTo>
                      <a:pt x="38" y="32"/>
                    </a:lnTo>
                    <a:lnTo>
                      <a:pt x="38" y="25"/>
                    </a:lnTo>
                    <a:lnTo>
                      <a:pt x="25" y="12"/>
                    </a:lnTo>
                    <a:lnTo>
                      <a:pt x="18" y="7"/>
                    </a:lnTo>
                    <a:lnTo>
                      <a:pt x="6" y="0"/>
                    </a:lnTo>
                    <a:lnTo>
                      <a:pt x="0" y="7"/>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28" name="Freeform 264"/>
              <p:cNvSpPr>
                <a:spLocks/>
              </p:cNvSpPr>
              <p:nvPr/>
            </p:nvSpPr>
            <p:spPr bwMode="auto">
              <a:xfrm>
                <a:off x="11735" y="10596"/>
                <a:ext cx="18" cy="19"/>
              </a:xfrm>
              <a:custGeom>
                <a:avLst/>
                <a:gdLst>
                  <a:gd name="T0" fmla="*/ 0 w 125"/>
                  <a:gd name="T1" fmla="*/ 0 h 138"/>
                  <a:gd name="T2" fmla="*/ 0 w 125"/>
                  <a:gd name="T3" fmla="*/ 0 h 138"/>
                  <a:gd name="T4" fmla="*/ 0 w 125"/>
                  <a:gd name="T5" fmla="*/ 0 h 138"/>
                  <a:gd name="T6" fmla="*/ 0 w 125"/>
                  <a:gd name="T7" fmla="*/ 0 h 138"/>
                  <a:gd name="T8" fmla="*/ 0 w 125"/>
                  <a:gd name="T9" fmla="*/ 0 h 138"/>
                  <a:gd name="T10" fmla="*/ 0 w 125"/>
                  <a:gd name="T11" fmla="*/ 0 h 138"/>
                  <a:gd name="T12" fmla="*/ 0 w 125"/>
                  <a:gd name="T13" fmla="*/ 0 h 138"/>
                  <a:gd name="T14" fmla="*/ 0 w 125"/>
                  <a:gd name="T15" fmla="*/ 0 h 138"/>
                  <a:gd name="T16" fmla="*/ 0 w 125"/>
                  <a:gd name="T17" fmla="*/ 0 h 138"/>
                  <a:gd name="T18" fmla="*/ 0 w 125"/>
                  <a:gd name="T19" fmla="*/ 0 h 138"/>
                  <a:gd name="T20" fmla="*/ 0 w 125"/>
                  <a:gd name="T21" fmla="*/ 0 h 138"/>
                  <a:gd name="T22" fmla="*/ 0 w 125"/>
                  <a:gd name="T23" fmla="*/ 0 h 138"/>
                  <a:gd name="T24" fmla="*/ 0 w 125"/>
                  <a:gd name="T25" fmla="*/ 0 h 138"/>
                  <a:gd name="T26" fmla="*/ 0 w 125"/>
                  <a:gd name="T27" fmla="*/ 0 h 138"/>
                  <a:gd name="T28" fmla="*/ 0 w 125"/>
                  <a:gd name="T29" fmla="*/ 0 h 138"/>
                  <a:gd name="T30" fmla="*/ 0 w 125"/>
                  <a:gd name="T31" fmla="*/ 0 h 138"/>
                  <a:gd name="T32" fmla="*/ 0 w 125"/>
                  <a:gd name="T33" fmla="*/ 0 h 138"/>
                  <a:gd name="T34" fmla="*/ 0 w 125"/>
                  <a:gd name="T35" fmla="*/ 0 h 138"/>
                  <a:gd name="T36" fmla="*/ 0 w 125"/>
                  <a:gd name="T37" fmla="*/ 0 h 138"/>
                  <a:gd name="T38" fmla="*/ 0 w 125"/>
                  <a:gd name="T39" fmla="*/ 0 h 138"/>
                  <a:gd name="T40" fmla="*/ 0 w 125"/>
                  <a:gd name="T41" fmla="*/ 0 h 138"/>
                  <a:gd name="T42" fmla="*/ 0 w 125"/>
                  <a:gd name="T43" fmla="*/ 0 h 138"/>
                  <a:gd name="T44" fmla="*/ 0 w 125"/>
                  <a:gd name="T45" fmla="*/ 0 h 138"/>
                  <a:gd name="T46" fmla="*/ 0 w 125"/>
                  <a:gd name="T47" fmla="*/ 0 h 138"/>
                  <a:gd name="T48" fmla="*/ 0 w 125"/>
                  <a:gd name="T49" fmla="*/ 0 h 138"/>
                  <a:gd name="T50" fmla="*/ 0 w 125"/>
                  <a:gd name="T51" fmla="*/ 0 h 138"/>
                  <a:gd name="T52" fmla="*/ 0 w 125"/>
                  <a:gd name="T53" fmla="*/ 0 h 138"/>
                  <a:gd name="T54" fmla="*/ 0 w 125"/>
                  <a:gd name="T55" fmla="*/ 0 h 138"/>
                  <a:gd name="T56" fmla="*/ 0 w 125"/>
                  <a:gd name="T57" fmla="*/ 0 h 138"/>
                  <a:gd name="T58" fmla="*/ 0 w 125"/>
                  <a:gd name="T59" fmla="*/ 0 h 138"/>
                  <a:gd name="T60" fmla="*/ 0 w 125"/>
                  <a:gd name="T61" fmla="*/ 0 h 138"/>
                  <a:gd name="T62" fmla="*/ 0 w 125"/>
                  <a:gd name="T63" fmla="*/ 0 h 138"/>
                  <a:gd name="T64" fmla="*/ 0 w 125"/>
                  <a:gd name="T65" fmla="*/ 0 h 138"/>
                  <a:gd name="T66" fmla="*/ 0 w 125"/>
                  <a:gd name="T67" fmla="*/ 0 h 138"/>
                  <a:gd name="T68" fmla="*/ 0 w 125"/>
                  <a:gd name="T69" fmla="*/ 0 h 138"/>
                  <a:gd name="T70" fmla="*/ 0 w 125"/>
                  <a:gd name="T71" fmla="*/ 0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38"/>
                  <a:gd name="T110" fmla="*/ 125 w 125"/>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38">
                    <a:moveTo>
                      <a:pt x="56" y="7"/>
                    </a:moveTo>
                    <a:lnTo>
                      <a:pt x="75" y="0"/>
                    </a:lnTo>
                    <a:lnTo>
                      <a:pt x="88" y="0"/>
                    </a:lnTo>
                    <a:lnTo>
                      <a:pt x="100" y="7"/>
                    </a:lnTo>
                    <a:lnTo>
                      <a:pt x="106" y="19"/>
                    </a:lnTo>
                    <a:lnTo>
                      <a:pt x="125" y="25"/>
                    </a:lnTo>
                    <a:lnTo>
                      <a:pt x="125" y="32"/>
                    </a:lnTo>
                    <a:lnTo>
                      <a:pt x="125" y="44"/>
                    </a:lnTo>
                    <a:lnTo>
                      <a:pt x="119" y="57"/>
                    </a:lnTo>
                    <a:lnTo>
                      <a:pt x="113" y="63"/>
                    </a:lnTo>
                    <a:lnTo>
                      <a:pt x="119" y="68"/>
                    </a:lnTo>
                    <a:lnTo>
                      <a:pt x="125" y="93"/>
                    </a:lnTo>
                    <a:lnTo>
                      <a:pt x="125" y="100"/>
                    </a:lnTo>
                    <a:lnTo>
                      <a:pt x="119" y="106"/>
                    </a:lnTo>
                    <a:lnTo>
                      <a:pt x="100" y="113"/>
                    </a:lnTo>
                    <a:lnTo>
                      <a:pt x="81" y="120"/>
                    </a:lnTo>
                    <a:lnTo>
                      <a:pt x="56" y="131"/>
                    </a:lnTo>
                    <a:lnTo>
                      <a:pt x="32" y="138"/>
                    </a:lnTo>
                    <a:lnTo>
                      <a:pt x="7" y="125"/>
                    </a:lnTo>
                    <a:lnTo>
                      <a:pt x="0" y="120"/>
                    </a:lnTo>
                    <a:lnTo>
                      <a:pt x="0" y="113"/>
                    </a:lnTo>
                    <a:lnTo>
                      <a:pt x="13" y="106"/>
                    </a:lnTo>
                    <a:lnTo>
                      <a:pt x="32" y="93"/>
                    </a:lnTo>
                    <a:lnTo>
                      <a:pt x="38" y="88"/>
                    </a:lnTo>
                    <a:lnTo>
                      <a:pt x="38" y="82"/>
                    </a:lnTo>
                    <a:lnTo>
                      <a:pt x="32" y="75"/>
                    </a:lnTo>
                    <a:lnTo>
                      <a:pt x="19" y="68"/>
                    </a:lnTo>
                    <a:lnTo>
                      <a:pt x="13" y="68"/>
                    </a:lnTo>
                    <a:lnTo>
                      <a:pt x="13" y="63"/>
                    </a:lnTo>
                    <a:lnTo>
                      <a:pt x="25" y="44"/>
                    </a:lnTo>
                    <a:lnTo>
                      <a:pt x="38" y="38"/>
                    </a:lnTo>
                    <a:lnTo>
                      <a:pt x="56" y="44"/>
                    </a:lnTo>
                    <a:lnTo>
                      <a:pt x="63" y="44"/>
                    </a:lnTo>
                    <a:lnTo>
                      <a:pt x="56" y="25"/>
                    </a:lnTo>
                    <a:lnTo>
                      <a:pt x="50" y="12"/>
                    </a:lnTo>
                    <a:lnTo>
                      <a:pt x="56" y="7"/>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29" name="Freeform 267"/>
              <p:cNvSpPr>
                <a:spLocks/>
              </p:cNvSpPr>
              <p:nvPr/>
            </p:nvSpPr>
            <p:spPr bwMode="auto">
              <a:xfrm>
                <a:off x="11947" y="10504"/>
                <a:ext cx="7" cy="6"/>
              </a:xfrm>
              <a:custGeom>
                <a:avLst/>
                <a:gdLst>
                  <a:gd name="T0" fmla="*/ 0 w 43"/>
                  <a:gd name="T1" fmla="*/ 0 h 37"/>
                  <a:gd name="T2" fmla="*/ 0 w 43"/>
                  <a:gd name="T3" fmla="*/ 0 h 37"/>
                  <a:gd name="T4" fmla="*/ 0 w 43"/>
                  <a:gd name="T5" fmla="*/ 0 h 37"/>
                  <a:gd name="T6" fmla="*/ 0 w 43"/>
                  <a:gd name="T7" fmla="*/ 0 h 37"/>
                  <a:gd name="T8" fmla="*/ 0 w 43"/>
                  <a:gd name="T9" fmla="*/ 0 h 37"/>
                  <a:gd name="T10" fmla="*/ 0 w 43"/>
                  <a:gd name="T11" fmla="*/ 0 h 37"/>
                  <a:gd name="T12" fmla="*/ 0 w 43"/>
                  <a:gd name="T13" fmla="*/ 0 h 37"/>
                  <a:gd name="T14" fmla="*/ 0 w 43"/>
                  <a:gd name="T15" fmla="*/ 0 h 37"/>
                  <a:gd name="T16" fmla="*/ 0 w 43"/>
                  <a:gd name="T17" fmla="*/ 0 h 37"/>
                  <a:gd name="T18" fmla="*/ 0 w 43"/>
                  <a:gd name="T19" fmla="*/ 0 h 37"/>
                  <a:gd name="T20" fmla="*/ 0 w 43"/>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37"/>
                  <a:gd name="T35" fmla="*/ 43 w 43"/>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37">
                    <a:moveTo>
                      <a:pt x="6" y="5"/>
                    </a:moveTo>
                    <a:lnTo>
                      <a:pt x="0" y="25"/>
                    </a:lnTo>
                    <a:lnTo>
                      <a:pt x="6" y="37"/>
                    </a:lnTo>
                    <a:lnTo>
                      <a:pt x="12" y="37"/>
                    </a:lnTo>
                    <a:lnTo>
                      <a:pt x="25" y="37"/>
                    </a:lnTo>
                    <a:lnTo>
                      <a:pt x="36" y="37"/>
                    </a:lnTo>
                    <a:lnTo>
                      <a:pt x="43" y="30"/>
                    </a:lnTo>
                    <a:lnTo>
                      <a:pt x="43" y="25"/>
                    </a:lnTo>
                    <a:lnTo>
                      <a:pt x="25" y="5"/>
                    </a:lnTo>
                    <a:lnTo>
                      <a:pt x="18" y="0"/>
                    </a:lnTo>
                    <a:lnTo>
                      <a:pt x="6" y="5"/>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30" name="Freeform 268"/>
              <p:cNvSpPr>
                <a:spLocks/>
              </p:cNvSpPr>
              <p:nvPr/>
            </p:nvSpPr>
            <p:spPr bwMode="auto">
              <a:xfrm>
                <a:off x="12186" y="10449"/>
                <a:ext cx="11" cy="15"/>
              </a:xfrm>
              <a:custGeom>
                <a:avLst/>
                <a:gdLst>
                  <a:gd name="T0" fmla="*/ 0 w 75"/>
                  <a:gd name="T1" fmla="*/ 0 h 107"/>
                  <a:gd name="T2" fmla="*/ 0 w 75"/>
                  <a:gd name="T3" fmla="*/ 0 h 107"/>
                  <a:gd name="T4" fmla="*/ 0 w 75"/>
                  <a:gd name="T5" fmla="*/ 0 h 107"/>
                  <a:gd name="T6" fmla="*/ 0 w 75"/>
                  <a:gd name="T7" fmla="*/ 0 h 107"/>
                  <a:gd name="T8" fmla="*/ 0 w 75"/>
                  <a:gd name="T9" fmla="*/ 0 h 107"/>
                  <a:gd name="T10" fmla="*/ 0 w 75"/>
                  <a:gd name="T11" fmla="*/ 0 h 107"/>
                  <a:gd name="T12" fmla="*/ 0 w 75"/>
                  <a:gd name="T13" fmla="*/ 0 h 107"/>
                  <a:gd name="T14" fmla="*/ 0 w 75"/>
                  <a:gd name="T15" fmla="*/ 0 h 107"/>
                  <a:gd name="T16" fmla="*/ 0 w 75"/>
                  <a:gd name="T17" fmla="*/ 0 h 107"/>
                  <a:gd name="T18" fmla="*/ 0 w 75"/>
                  <a:gd name="T19" fmla="*/ 0 h 107"/>
                  <a:gd name="T20" fmla="*/ 0 w 75"/>
                  <a:gd name="T21" fmla="*/ 0 h 107"/>
                  <a:gd name="T22" fmla="*/ 0 w 75"/>
                  <a:gd name="T23" fmla="*/ 0 h 107"/>
                  <a:gd name="T24" fmla="*/ 0 w 75"/>
                  <a:gd name="T25" fmla="*/ 0 h 107"/>
                  <a:gd name="T26" fmla="*/ 0 w 75"/>
                  <a:gd name="T27" fmla="*/ 0 h 107"/>
                  <a:gd name="T28" fmla="*/ 0 w 75"/>
                  <a:gd name="T29" fmla="*/ 0 h 107"/>
                  <a:gd name="T30" fmla="*/ 0 w 75"/>
                  <a:gd name="T31" fmla="*/ 0 h 1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5"/>
                  <a:gd name="T49" fmla="*/ 0 h 107"/>
                  <a:gd name="T50" fmla="*/ 75 w 75"/>
                  <a:gd name="T51" fmla="*/ 107 h 1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5" h="107">
                    <a:moveTo>
                      <a:pt x="25" y="7"/>
                    </a:moveTo>
                    <a:lnTo>
                      <a:pt x="7" y="25"/>
                    </a:lnTo>
                    <a:lnTo>
                      <a:pt x="0" y="38"/>
                    </a:lnTo>
                    <a:lnTo>
                      <a:pt x="0" y="50"/>
                    </a:lnTo>
                    <a:lnTo>
                      <a:pt x="19" y="88"/>
                    </a:lnTo>
                    <a:lnTo>
                      <a:pt x="32" y="100"/>
                    </a:lnTo>
                    <a:lnTo>
                      <a:pt x="44" y="107"/>
                    </a:lnTo>
                    <a:lnTo>
                      <a:pt x="57" y="100"/>
                    </a:lnTo>
                    <a:lnTo>
                      <a:pt x="62" y="88"/>
                    </a:lnTo>
                    <a:lnTo>
                      <a:pt x="75" y="57"/>
                    </a:lnTo>
                    <a:lnTo>
                      <a:pt x="75" y="44"/>
                    </a:lnTo>
                    <a:lnTo>
                      <a:pt x="68" y="38"/>
                    </a:lnTo>
                    <a:lnTo>
                      <a:pt x="57" y="25"/>
                    </a:lnTo>
                    <a:lnTo>
                      <a:pt x="44" y="7"/>
                    </a:lnTo>
                    <a:lnTo>
                      <a:pt x="32" y="0"/>
                    </a:lnTo>
                    <a:lnTo>
                      <a:pt x="25" y="7"/>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31" name="Freeform 269"/>
              <p:cNvSpPr>
                <a:spLocks/>
              </p:cNvSpPr>
              <p:nvPr/>
            </p:nvSpPr>
            <p:spPr bwMode="auto">
              <a:xfrm>
                <a:off x="12203" y="10452"/>
                <a:ext cx="7" cy="9"/>
              </a:xfrm>
              <a:custGeom>
                <a:avLst/>
                <a:gdLst>
                  <a:gd name="T0" fmla="*/ 0 w 51"/>
                  <a:gd name="T1" fmla="*/ 0 h 57"/>
                  <a:gd name="T2" fmla="*/ 0 w 51"/>
                  <a:gd name="T3" fmla="*/ 0 h 57"/>
                  <a:gd name="T4" fmla="*/ 0 w 51"/>
                  <a:gd name="T5" fmla="*/ 0 h 57"/>
                  <a:gd name="T6" fmla="*/ 0 w 51"/>
                  <a:gd name="T7" fmla="*/ 0 h 57"/>
                  <a:gd name="T8" fmla="*/ 0 w 51"/>
                  <a:gd name="T9" fmla="*/ 0 h 57"/>
                  <a:gd name="T10" fmla="*/ 0 w 51"/>
                  <a:gd name="T11" fmla="*/ 0 h 57"/>
                  <a:gd name="T12" fmla="*/ 0 w 51"/>
                  <a:gd name="T13" fmla="*/ 0 h 57"/>
                  <a:gd name="T14" fmla="*/ 0 w 51"/>
                  <a:gd name="T15" fmla="*/ 0 h 57"/>
                  <a:gd name="T16" fmla="*/ 0 w 51"/>
                  <a:gd name="T17" fmla="*/ 0 h 57"/>
                  <a:gd name="T18" fmla="*/ 0 w 51"/>
                  <a:gd name="T19" fmla="*/ 0 h 57"/>
                  <a:gd name="T20" fmla="*/ 0 w 51"/>
                  <a:gd name="T21" fmla="*/ 0 h 57"/>
                  <a:gd name="T22" fmla="*/ 0 w 51"/>
                  <a:gd name="T23" fmla="*/ 0 h 57"/>
                  <a:gd name="T24" fmla="*/ 0 w 51"/>
                  <a:gd name="T25" fmla="*/ 0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57"/>
                  <a:gd name="T41" fmla="*/ 51 w 51"/>
                  <a:gd name="T42" fmla="*/ 57 h 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57">
                    <a:moveTo>
                      <a:pt x="0" y="13"/>
                    </a:moveTo>
                    <a:lnTo>
                      <a:pt x="0" y="25"/>
                    </a:lnTo>
                    <a:lnTo>
                      <a:pt x="0" y="44"/>
                    </a:lnTo>
                    <a:lnTo>
                      <a:pt x="13" y="50"/>
                    </a:lnTo>
                    <a:lnTo>
                      <a:pt x="25" y="57"/>
                    </a:lnTo>
                    <a:lnTo>
                      <a:pt x="38" y="50"/>
                    </a:lnTo>
                    <a:lnTo>
                      <a:pt x="45" y="44"/>
                    </a:lnTo>
                    <a:lnTo>
                      <a:pt x="51" y="32"/>
                    </a:lnTo>
                    <a:lnTo>
                      <a:pt x="45" y="19"/>
                    </a:lnTo>
                    <a:lnTo>
                      <a:pt x="25" y="7"/>
                    </a:lnTo>
                    <a:lnTo>
                      <a:pt x="13" y="0"/>
                    </a:lnTo>
                    <a:lnTo>
                      <a:pt x="7" y="7"/>
                    </a:lnTo>
                    <a:lnTo>
                      <a:pt x="0" y="13"/>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32" name="Freeform 270"/>
              <p:cNvSpPr>
                <a:spLocks/>
              </p:cNvSpPr>
              <p:nvPr/>
            </p:nvSpPr>
            <p:spPr bwMode="auto">
              <a:xfrm>
                <a:off x="12213" y="10456"/>
                <a:ext cx="14" cy="9"/>
              </a:xfrm>
              <a:custGeom>
                <a:avLst/>
                <a:gdLst>
                  <a:gd name="T0" fmla="*/ 0 w 99"/>
                  <a:gd name="T1" fmla="*/ 0 h 63"/>
                  <a:gd name="T2" fmla="*/ 0 w 99"/>
                  <a:gd name="T3" fmla="*/ 0 h 63"/>
                  <a:gd name="T4" fmla="*/ 0 w 99"/>
                  <a:gd name="T5" fmla="*/ 0 h 63"/>
                  <a:gd name="T6" fmla="*/ 0 w 99"/>
                  <a:gd name="T7" fmla="*/ 0 h 63"/>
                  <a:gd name="T8" fmla="*/ 0 w 99"/>
                  <a:gd name="T9" fmla="*/ 0 h 63"/>
                  <a:gd name="T10" fmla="*/ 0 w 99"/>
                  <a:gd name="T11" fmla="*/ 0 h 63"/>
                  <a:gd name="T12" fmla="*/ 0 w 99"/>
                  <a:gd name="T13" fmla="*/ 0 h 63"/>
                  <a:gd name="T14" fmla="*/ 0 w 99"/>
                  <a:gd name="T15" fmla="*/ 0 h 63"/>
                  <a:gd name="T16" fmla="*/ 0 w 99"/>
                  <a:gd name="T17" fmla="*/ 0 h 63"/>
                  <a:gd name="T18" fmla="*/ 0 w 99"/>
                  <a:gd name="T19" fmla="*/ 0 h 63"/>
                  <a:gd name="T20" fmla="*/ 0 w 99"/>
                  <a:gd name="T21" fmla="*/ 0 h 63"/>
                  <a:gd name="T22" fmla="*/ 0 w 99"/>
                  <a:gd name="T23" fmla="*/ 0 h 63"/>
                  <a:gd name="T24" fmla="*/ 0 w 99"/>
                  <a:gd name="T25" fmla="*/ 0 h 63"/>
                  <a:gd name="T26" fmla="*/ 0 w 99"/>
                  <a:gd name="T27" fmla="*/ 0 h 63"/>
                  <a:gd name="T28" fmla="*/ 0 w 99"/>
                  <a:gd name="T29" fmla="*/ 0 h 63"/>
                  <a:gd name="T30" fmla="*/ 0 w 99"/>
                  <a:gd name="T31" fmla="*/ 0 h 63"/>
                  <a:gd name="T32" fmla="*/ 0 w 99"/>
                  <a:gd name="T33" fmla="*/ 0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
                  <a:gd name="T52" fmla="*/ 0 h 63"/>
                  <a:gd name="T53" fmla="*/ 99 w 99"/>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 h="63">
                    <a:moveTo>
                      <a:pt x="6" y="7"/>
                    </a:moveTo>
                    <a:lnTo>
                      <a:pt x="0" y="13"/>
                    </a:lnTo>
                    <a:lnTo>
                      <a:pt x="0" y="25"/>
                    </a:lnTo>
                    <a:lnTo>
                      <a:pt x="12" y="38"/>
                    </a:lnTo>
                    <a:lnTo>
                      <a:pt x="43" y="50"/>
                    </a:lnTo>
                    <a:lnTo>
                      <a:pt x="68" y="63"/>
                    </a:lnTo>
                    <a:lnTo>
                      <a:pt x="81" y="63"/>
                    </a:lnTo>
                    <a:lnTo>
                      <a:pt x="93" y="63"/>
                    </a:lnTo>
                    <a:lnTo>
                      <a:pt x="93" y="57"/>
                    </a:lnTo>
                    <a:lnTo>
                      <a:pt x="99" y="45"/>
                    </a:lnTo>
                    <a:lnTo>
                      <a:pt x="93" y="32"/>
                    </a:lnTo>
                    <a:lnTo>
                      <a:pt x="88" y="19"/>
                    </a:lnTo>
                    <a:lnTo>
                      <a:pt x="63" y="13"/>
                    </a:lnTo>
                    <a:lnTo>
                      <a:pt x="37" y="7"/>
                    </a:lnTo>
                    <a:lnTo>
                      <a:pt x="18" y="0"/>
                    </a:lnTo>
                    <a:lnTo>
                      <a:pt x="12" y="0"/>
                    </a:lnTo>
                    <a:lnTo>
                      <a:pt x="6" y="7"/>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33" name="Freeform 271"/>
              <p:cNvSpPr>
                <a:spLocks/>
              </p:cNvSpPr>
              <p:nvPr/>
            </p:nvSpPr>
            <p:spPr bwMode="auto">
              <a:xfrm>
                <a:off x="12194" y="10472"/>
                <a:ext cx="12" cy="7"/>
              </a:xfrm>
              <a:custGeom>
                <a:avLst/>
                <a:gdLst>
                  <a:gd name="T0" fmla="*/ 0 w 81"/>
                  <a:gd name="T1" fmla="*/ 0 h 50"/>
                  <a:gd name="T2" fmla="*/ 0 w 81"/>
                  <a:gd name="T3" fmla="*/ 0 h 50"/>
                  <a:gd name="T4" fmla="*/ 0 w 81"/>
                  <a:gd name="T5" fmla="*/ 0 h 50"/>
                  <a:gd name="T6" fmla="*/ 0 w 81"/>
                  <a:gd name="T7" fmla="*/ 0 h 50"/>
                  <a:gd name="T8" fmla="*/ 0 w 81"/>
                  <a:gd name="T9" fmla="*/ 0 h 50"/>
                  <a:gd name="T10" fmla="*/ 0 w 81"/>
                  <a:gd name="T11" fmla="*/ 0 h 50"/>
                  <a:gd name="T12" fmla="*/ 0 w 81"/>
                  <a:gd name="T13" fmla="*/ 0 h 50"/>
                  <a:gd name="T14" fmla="*/ 0 w 81"/>
                  <a:gd name="T15" fmla="*/ 0 h 50"/>
                  <a:gd name="T16" fmla="*/ 0 w 81"/>
                  <a:gd name="T17" fmla="*/ 0 h 50"/>
                  <a:gd name="T18" fmla="*/ 0 w 81"/>
                  <a:gd name="T19" fmla="*/ 0 h 50"/>
                  <a:gd name="T20" fmla="*/ 0 w 81"/>
                  <a:gd name="T21" fmla="*/ 0 h 50"/>
                  <a:gd name="T22" fmla="*/ 0 w 81"/>
                  <a:gd name="T23" fmla="*/ 0 h 50"/>
                  <a:gd name="T24" fmla="*/ 0 w 81"/>
                  <a:gd name="T25" fmla="*/ 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50"/>
                  <a:gd name="T41" fmla="*/ 81 w 81"/>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50">
                    <a:moveTo>
                      <a:pt x="5" y="32"/>
                    </a:moveTo>
                    <a:lnTo>
                      <a:pt x="31" y="13"/>
                    </a:lnTo>
                    <a:lnTo>
                      <a:pt x="43" y="0"/>
                    </a:lnTo>
                    <a:lnTo>
                      <a:pt x="56" y="7"/>
                    </a:lnTo>
                    <a:lnTo>
                      <a:pt x="74" y="19"/>
                    </a:lnTo>
                    <a:lnTo>
                      <a:pt x="81" y="25"/>
                    </a:lnTo>
                    <a:lnTo>
                      <a:pt x="81" y="32"/>
                    </a:lnTo>
                    <a:lnTo>
                      <a:pt x="56" y="38"/>
                    </a:lnTo>
                    <a:lnTo>
                      <a:pt x="24" y="50"/>
                    </a:lnTo>
                    <a:lnTo>
                      <a:pt x="11" y="50"/>
                    </a:lnTo>
                    <a:lnTo>
                      <a:pt x="5" y="43"/>
                    </a:lnTo>
                    <a:lnTo>
                      <a:pt x="0" y="38"/>
                    </a:lnTo>
                    <a:lnTo>
                      <a:pt x="5" y="32"/>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34" name="Freeform 272"/>
              <p:cNvSpPr>
                <a:spLocks/>
              </p:cNvSpPr>
              <p:nvPr/>
            </p:nvSpPr>
            <p:spPr bwMode="auto">
              <a:xfrm>
                <a:off x="12144" y="10474"/>
                <a:ext cx="10" cy="8"/>
              </a:xfrm>
              <a:custGeom>
                <a:avLst/>
                <a:gdLst>
                  <a:gd name="T0" fmla="*/ 0 w 69"/>
                  <a:gd name="T1" fmla="*/ 0 h 55"/>
                  <a:gd name="T2" fmla="*/ 0 w 69"/>
                  <a:gd name="T3" fmla="*/ 0 h 55"/>
                  <a:gd name="T4" fmla="*/ 0 w 69"/>
                  <a:gd name="T5" fmla="*/ 0 h 55"/>
                  <a:gd name="T6" fmla="*/ 0 w 69"/>
                  <a:gd name="T7" fmla="*/ 0 h 55"/>
                  <a:gd name="T8" fmla="*/ 0 w 69"/>
                  <a:gd name="T9" fmla="*/ 0 h 55"/>
                  <a:gd name="T10" fmla="*/ 0 w 69"/>
                  <a:gd name="T11" fmla="*/ 0 h 55"/>
                  <a:gd name="T12" fmla="*/ 0 w 69"/>
                  <a:gd name="T13" fmla="*/ 0 h 55"/>
                  <a:gd name="T14" fmla="*/ 0 w 69"/>
                  <a:gd name="T15" fmla="*/ 0 h 55"/>
                  <a:gd name="T16" fmla="*/ 0 w 69"/>
                  <a:gd name="T17" fmla="*/ 0 h 55"/>
                  <a:gd name="T18" fmla="*/ 0 w 69"/>
                  <a:gd name="T19" fmla="*/ 0 h 55"/>
                  <a:gd name="T20" fmla="*/ 0 w 69"/>
                  <a:gd name="T21" fmla="*/ 0 h 55"/>
                  <a:gd name="T22" fmla="*/ 0 w 69"/>
                  <a:gd name="T23" fmla="*/ 0 h 55"/>
                  <a:gd name="T24" fmla="*/ 0 w 69"/>
                  <a:gd name="T25" fmla="*/ 0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55"/>
                  <a:gd name="T41" fmla="*/ 69 w 69"/>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55">
                    <a:moveTo>
                      <a:pt x="0" y="12"/>
                    </a:moveTo>
                    <a:lnTo>
                      <a:pt x="6" y="37"/>
                    </a:lnTo>
                    <a:lnTo>
                      <a:pt x="12" y="44"/>
                    </a:lnTo>
                    <a:lnTo>
                      <a:pt x="25" y="55"/>
                    </a:lnTo>
                    <a:lnTo>
                      <a:pt x="44" y="55"/>
                    </a:lnTo>
                    <a:lnTo>
                      <a:pt x="57" y="50"/>
                    </a:lnTo>
                    <a:lnTo>
                      <a:pt x="69" y="37"/>
                    </a:lnTo>
                    <a:lnTo>
                      <a:pt x="62" y="25"/>
                    </a:lnTo>
                    <a:lnTo>
                      <a:pt x="50" y="6"/>
                    </a:lnTo>
                    <a:lnTo>
                      <a:pt x="37" y="0"/>
                    </a:lnTo>
                    <a:lnTo>
                      <a:pt x="19" y="0"/>
                    </a:lnTo>
                    <a:lnTo>
                      <a:pt x="6" y="6"/>
                    </a:lnTo>
                    <a:lnTo>
                      <a:pt x="0" y="12"/>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35" name="Freeform 273"/>
              <p:cNvSpPr>
                <a:spLocks/>
              </p:cNvSpPr>
              <p:nvPr/>
            </p:nvSpPr>
            <p:spPr bwMode="auto">
              <a:xfrm>
                <a:off x="12312" y="10494"/>
                <a:ext cx="12" cy="8"/>
              </a:xfrm>
              <a:custGeom>
                <a:avLst/>
                <a:gdLst>
                  <a:gd name="T0" fmla="*/ 0 w 87"/>
                  <a:gd name="T1" fmla="*/ 0 h 50"/>
                  <a:gd name="T2" fmla="*/ 0 w 87"/>
                  <a:gd name="T3" fmla="*/ 0 h 50"/>
                  <a:gd name="T4" fmla="*/ 0 w 87"/>
                  <a:gd name="T5" fmla="*/ 0 h 50"/>
                  <a:gd name="T6" fmla="*/ 0 w 87"/>
                  <a:gd name="T7" fmla="*/ 0 h 50"/>
                  <a:gd name="T8" fmla="*/ 0 w 87"/>
                  <a:gd name="T9" fmla="*/ 0 h 50"/>
                  <a:gd name="T10" fmla="*/ 0 w 87"/>
                  <a:gd name="T11" fmla="*/ 0 h 50"/>
                  <a:gd name="T12" fmla="*/ 0 w 87"/>
                  <a:gd name="T13" fmla="*/ 0 h 50"/>
                  <a:gd name="T14" fmla="*/ 0 w 87"/>
                  <a:gd name="T15" fmla="*/ 0 h 50"/>
                  <a:gd name="T16" fmla="*/ 0 w 87"/>
                  <a:gd name="T17" fmla="*/ 0 h 50"/>
                  <a:gd name="T18" fmla="*/ 0 w 87"/>
                  <a:gd name="T19" fmla="*/ 0 h 50"/>
                  <a:gd name="T20" fmla="*/ 0 w 87"/>
                  <a:gd name="T21" fmla="*/ 0 h 50"/>
                  <a:gd name="T22" fmla="*/ 0 w 87"/>
                  <a:gd name="T23" fmla="*/ 0 h 50"/>
                  <a:gd name="T24" fmla="*/ 0 w 87"/>
                  <a:gd name="T25" fmla="*/ 0 h 50"/>
                  <a:gd name="T26" fmla="*/ 0 w 87"/>
                  <a:gd name="T27" fmla="*/ 0 h 50"/>
                  <a:gd name="T28" fmla="*/ 0 w 87"/>
                  <a:gd name="T29" fmla="*/ 0 h 50"/>
                  <a:gd name="T30" fmla="*/ 0 w 87"/>
                  <a:gd name="T31" fmla="*/ 0 h 50"/>
                  <a:gd name="T32" fmla="*/ 0 w 87"/>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7"/>
                  <a:gd name="T52" fmla="*/ 0 h 50"/>
                  <a:gd name="T53" fmla="*/ 87 w 8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7" h="50">
                    <a:moveTo>
                      <a:pt x="6" y="19"/>
                    </a:moveTo>
                    <a:lnTo>
                      <a:pt x="0" y="38"/>
                    </a:lnTo>
                    <a:lnTo>
                      <a:pt x="0" y="45"/>
                    </a:lnTo>
                    <a:lnTo>
                      <a:pt x="6" y="50"/>
                    </a:lnTo>
                    <a:lnTo>
                      <a:pt x="13" y="50"/>
                    </a:lnTo>
                    <a:lnTo>
                      <a:pt x="18" y="50"/>
                    </a:lnTo>
                    <a:lnTo>
                      <a:pt x="24" y="45"/>
                    </a:lnTo>
                    <a:lnTo>
                      <a:pt x="43" y="45"/>
                    </a:lnTo>
                    <a:lnTo>
                      <a:pt x="74" y="38"/>
                    </a:lnTo>
                    <a:lnTo>
                      <a:pt x="87" y="38"/>
                    </a:lnTo>
                    <a:lnTo>
                      <a:pt x="87" y="32"/>
                    </a:lnTo>
                    <a:lnTo>
                      <a:pt x="87" y="19"/>
                    </a:lnTo>
                    <a:lnTo>
                      <a:pt x="74" y="13"/>
                    </a:lnTo>
                    <a:lnTo>
                      <a:pt x="62" y="7"/>
                    </a:lnTo>
                    <a:lnTo>
                      <a:pt x="49" y="0"/>
                    </a:lnTo>
                    <a:lnTo>
                      <a:pt x="18" y="13"/>
                    </a:lnTo>
                    <a:lnTo>
                      <a:pt x="6" y="19"/>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36" name="Freeform 275"/>
              <p:cNvSpPr>
                <a:spLocks/>
              </p:cNvSpPr>
              <p:nvPr/>
            </p:nvSpPr>
            <p:spPr bwMode="auto">
              <a:xfrm>
                <a:off x="12474" y="10618"/>
                <a:ext cx="12" cy="11"/>
              </a:xfrm>
              <a:custGeom>
                <a:avLst/>
                <a:gdLst>
                  <a:gd name="T0" fmla="*/ 0 w 81"/>
                  <a:gd name="T1" fmla="*/ 0 h 75"/>
                  <a:gd name="T2" fmla="*/ 0 w 81"/>
                  <a:gd name="T3" fmla="*/ 0 h 75"/>
                  <a:gd name="T4" fmla="*/ 0 w 81"/>
                  <a:gd name="T5" fmla="*/ 0 h 75"/>
                  <a:gd name="T6" fmla="*/ 0 w 81"/>
                  <a:gd name="T7" fmla="*/ 0 h 75"/>
                  <a:gd name="T8" fmla="*/ 0 w 81"/>
                  <a:gd name="T9" fmla="*/ 0 h 75"/>
                  <a:gd name="T10" fmla="*/ 0 w 81"/>
                  <a:gd name="T11" fmla="*/ 0 h 75"/>
                  <a:gd name="T12" fmla="*/ 0 w 81"/>
                  <a:gd name="T13" fmla="*/ 0 h 75"/>
                  <a:gd name="T14" fmla="*/ 0 w 81"/>
                  <a:gd name="T15" fmla="*/ 0 h 75"/>
                  <a:gd name="T16" fmla="*/ 0 w 81"/>
                  <a:gd name="T17" fmla="*/ 0 h 75"/>
                  <a:gd name="T18" fmla="*/ 0 w 81"/>
                  <a:gd name="T19" fmla="*/ 0 h 75"/>
                  <a:gd name="T20" fmla="*/ 0 w 81"/>
                  <a:gd name="T21" fmla="*/ 0 h 75"/>
                  <a:gd name="T22" fmla="*/ 0 w 81"/>
                  <a:gd name="T23" fmla="*/ 0 h 75"/>
                  <a:gd name="T24" fmla="*/ 0 w 81"/>
                  <a:gd name="T25" fmla="*/ 0 h 75"/>
                  <a:gd name="T26" fmla="*/ 0 w 81"/>
                  <a:gd name="T27" fmla="*/ 0 h 75"/>
                  <a:gd name="T28" fmla="*/ 0 w 81"/>
                  <a:gd name="T29" fmla="*/ 0 h 75"/>
                  <a:gd name="T30" fmla="*/ 0 w 81"/>
                  <a:gd name="T31" fmla="*/ 0 h 75"/>
                  <a:gd name="T32" fmla="*/ 0 w 81"/>
                  <a:gd name="T33" fmla="*/ 0 h 75"/>
                  <a:gd name="T34" fmla="*/ 0 w 81"/>
                  <a:gd name="T35" fmla="*/ 0 h 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1"/>
                  <a:gd name="T55" fmla="*/ 0 h 75"/>
                  <a:gd name="T56" fmla="*/ 81 w 81"/>
                  <a:gd name="T57" fmla="*/ 75 h 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1" h="75">
                    <a:moveTo>
                      <a:pt x="6" y="0"/>
                    </a:moveTo>
                    <a:lnTo>
                      <a:pt x="18" y="7"/>
                    </a:lnTo>
                    <a:lnTo>
                      <a:pt x="18" y="13"/>
                    </a:lnTo>
                    <a:lnTo>
                      <a:pt x="25" y="13"/>
                    </a:lnTo>
                    <a:lnTo>
                      <a:pt x="37" y="25"/>
                    </a:lnTo>
                    <a:lnTo>
                      <a:pt x="62" y="45"/>
                    </a:lnTo>
                    <a:lnTo>
                      <a:pt x="81" y="63"/>
                    </a:lnTo>
                    <a:lnTo>
                      <a:pt x="81" y="70"/>
                    </a:lnTo>
                    <a:lnTo>
                      <a:pt x="75" y="75"/>
                    </a:lnTo>
                    <a:lnTo>
                      <a:pt x="62" y="75"/>
                    </a:lnTo>
                    <a:lnTo>
                      <a:pt x="50" y="63"/>
                    </a:lnTo>
                    <a:lnTo>
                      <a:pt x="37" y="57"/>
                    </a:lnTo>
                    <a:lnTo>
                      <a:pt x="31" y="45"/>
                    </a:lnTo>
                    <a:lnTo>
                      <a:pt x="25" y="38"/>
                    </a:lnTo>
                    <a:lnTo>
                      <a:pt x="12" y="32"/>
                    </a:lnTo>
                    <a:lnTo>
                      <a:pt x="0" y="19"/>
                    </a:lnTo>
                    <a:lnTo>
                      <a:pt x="0" y="13"/>
                    </a:lnTo>
                    <a:lnTo>
                      <a:pt x="6"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37" name="Freeform 276"/>
              <p:cNvSpPr>
                <a:spLocks/>
              </p:cNvSpPr>
              <p:nvPr/>
            </p:nvSpPr>
            <p:spPr bwMode="auto">
              <a:xfrm>
                <a:off x="12456" y="10603"/>
                <a:ext cx="5" cy="5"/>
              </a:xfrm>
              <a:custGeom>
                <a:avLst/>
                <a:gdLst>
                  <a:gd name="T0" fmla="*/ 0 w 32"/>
                  <a:gd name="T1" fmla="*/ 0 h 38"/>
                  <a:gd name="T2" fmla="*/ 0 w 32"/>
                  <a:gd name="T3" fmla="*/ 0 h 38"/>
                  <a:gd name="T4" fmla="*/ 0 w 32"/>
                  <a:gd name="T5" fmla="*/ 0 h 38"/>
                  <a:gd name="T6" fmla="*/ 0 w 32"/>
                  <a:gd name="T7" fmla="*/ 0 h 38"/>
                  <a:gd name="T8" fmla="*/ 0 w 32"/>
                  <a:gd name="T9" fmla="*/ 0 h 38"/>
                  <a:gd name="T10" fmla="*/ 0 w 32"/>
                  <a:gd name="T11" fmla="*/ 0 h 38"/>
                  <a:gd name="T12" fmla="*/ 0 w 32"/>
                  <a:gd name="T13" fmla="*/ 0 h 38"/>
                  <a:gd name="T14" fmla="*/ 0 w 32"/>
                  <a:gd name="T15" fmla="*/ 0 h 38"/>
                  <a:gd name="T16" fmla="*/ 0 w 32"/>
                  <a:gd name="T17" fmla="*/ 0 h 38"/>
                  <a:gd name="T18" fmla="*/ 0 w 32"/>
                  <a:gd name="T19" fmla="*/ 0 h 38"/>
                  <a:gd name="T20" fmla="*/ 0 w 32"/>
                  <a:gd name="T21" fmla="*/ 0 h 38"/>
                  <a:gd name="T22" fmla="*/ 0 w 32"/>
                  <a:gd name="T23" fmla="*/ 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8"/>
                  <a:gd name="T38" fmla="*/ 32 w 32"/>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8">
                    <a:moveTo>
                      <a:pt x="7" y="0"/>
                    </a:moveTo>
                    <a:lnTo>
                      <a:pt x="13" y="7"/>
                    </a:lnTo>
                    <a:lnTo>
                      <a:pt x="20" y="13"/>
                    </a:lnTo>
                    <a:lnTo>
                      <a:pt x="25" y="25"/>
                    </a:lnTo>
                    <a:lnTo>
                      <a:pt x="32" y="38"/>
                    </a:lnTo>
                    <a:lnTo>
                      <a:pt x="25" y="38"/>
                    </a:lnTo>
                    <a:lnTo>
                      <a:pt x="7" y="38"/>
                    </a:lnTo>
                    <a:lnTo>
                      <a:pt x="0" y="32"/>
                    </a:lnTo>
                    <a:lnTo>
                      <a:pt x="0" y="18"/>
                    </a:lnTo>
                    <a:lnTo>
                      <a:pt x="0" y="7"/>
                    </a:lnTo>
                    <a:lnTo>
                      <a:pt x="0" y="0"/>
                    </a:lnTo>
                    <a:lnTo>
                      <a:pt x="7"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38" name="Freeform 277"/>
              <p:cNvSpPr>
                <a:spLocks/>
              </p:cNvSpPr>
              <p:nvPr/>
            </p:nvSpPr>
            <p:spPr bwMode="auto">
              <a:xfrm>
                <a:off x="12456" y="10595"/>
                <a:ext cx="7" cy="5"/>
              </a:xfrm>
              <a:custGeom>
                <a:avLst/>
                <a:gdLst>
                  <a:gd name="T0" fmla="*/ 0 w 45"/>
                  <a:gd name="T1" fmla="*/ 0 h 38"/>
                  <a:gd name="T2" fmla="*/ 0 w 45"/>
                  <a:gd name="T3" fmla="*/ 0 h 38"/>
                  <a:gd name="T4" fmla="*/ 0 w 45"/>
                  <a:gd name="T5" fmla="*/ 0 h 38"/>
                  <a:gd name="T6" fmla="*/ 0 w 45"/>
                  <a:gd name="T7" fmla="*/ 0 h 38"/>
                  <a:gd name="T8" fmla="*/ 0 w 45"/>
                  <a:gd name="T9" fmla="*/ 0 h 38"/>
                  <a:gd name="T10" fmla="*/ 0 w 45"/>
                  <a:gd name="T11" fmla="*/ 0 h 38"/>
                  <a:gd name="T12" fmla="*/ 0 w 45"/>
                  <a:gd name="T13" fmla="*/ 0 h 38"/>
                  <a:gd name="T14" fmla="*/ 0 w 45"/>
                  <a:gd name="T15" fmla="*/ 0 h 38"/>
                  <a:gd name="T16" fmla="*/ 0 w 45"/>
                  <a:gd name="T17" fmla="*/ 0 h 38"/>
                  <a:gd name="T18" fmla="*/ 0 w 45"/>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38"/>
                  <a:gd name="T32" fmla="*/ 45 w 45"/>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38">
                    <a:moveTo>
                      <a:pt x="7" y="6"/>
                    </a:moveTo>
                    <a:lnTo>
                      <a:pt x="0" y="25"/>
                    </a:lnTo>
                    <a:lnTo>
                      <a:pt x="7" y="31"/>
                    </a:lnTo>
                    <a:lnTo>
                      <a:pt x="13" y="38"/>
                    </a:lnTo>
                    <a:lnTo>
                      <a:pt x="38" y="38"/>
                    </a:lnTo>
                    <a:lnTo>
                      <a:pt x="45" y="31"/>
                    </a:lnTo>
                    <a:lnTo>
                      <a:pt x="45" y="25"/>
                    </a:lnTo>
                    <a:lnTo>
                      <a:pt x="25" y="6"/>
                    </a:lnTo>
                    <a:lnTo>
                      <a:pt x="13" y="0"/>
                    </a:lnTo>
                    <a:lnTo>
                      <a:pt x="7" y="6"/>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39" name="Freeform 278"/>
              <p:cNvSpPr>
                <a:spLocks/>
              </p:cNvSpPr>
              <p:nvPr/>
            </p:nvSpPr>
            <p:spPr bwMode="auto">
              <a:xfrm>
                <a:off x="12350" y="10601"/>
                <a:ext cx="10" cy="5"/>
              </a:xfrm>
              <a:custGeom>
                <a:avLst/>
                <a:gdLst>
                  <a:gd name="T0" fmla="*/ 0 w 69"/>
                  <a:gd name="T1" fmla="*/ 0 h 37"/>
                  <a:gd name="T2" fmla="*/ 0 w 69"/>
                  <a:gd name="T3" fmla="*/ 0 h 37"/>
                  <a:gd name="T4" fmla="*/ 0 w 69"/>
                  <a:gd name="T5" fmla="*/ 0 h 37"/>
                  <a:gd name="T6" fmla="*/ 0 w 69"/>
                  <a:gd name="T7" fmla="*/ 0 h 37"/>
                  <a:gd name="T8" fmla="*/ 0 w 69"/>
                  <a:gd name="T9" fmla="*/ 0 h 37"/>
                  <a:gd name="T10" fmla="*/ 0 w 69"/>
                  <a:gd name="T11" fmla="*/ 0 h 37"/>
                  <a:gd name="T12" fmla="*/ 0 w 69"/>
                  <a:gd name="T13" fmla="*/ 0 h 37"/>
                  <a:gd name="T14" fmla="*/ 0 w 69"/>
                  <a:gd name="T15" fmla="*/ 0 h 37"/>
                  <a:gd name="T16" fmla="*/ 0 w 69"/>
                  <a:gd name="T17" fmla="*/ 0 h 37"/>
                  <a:gd name="T18" fmla="*/ 0 w 69"/>
                  <a:gd name="T19" fmla="*/ 0 h 37"/>
                  <a:gd name="T20" fmla="*/ 0 w 69"/>
                  <a:gd name="T21" fmla="*/ 0 h 37"/>
                  <a:gd name="T22" fmla="*/ 0 w 69"/>
                  <a:gd name="T23" fmla="*/ 0 h 37"/>
                  <a:gd name="T24" fmla="*/ 0 w 69"/>
                  <a:gd name="T25" fmla="*/ 0 h 37"/>
                  <a:gd name="T26" fmla="*/ 0 w 69"/>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37"/>
                  <a:gd name="T44" fmla="*/ 69 w 69"/>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37">
                    <a:moveTo>
                      <a:pt x="19" y="19"/>
                    </a:moveTo>
                    <a:lnTo>
                      <a:pt x="50" y="6"/>
                    </a:lnTo>
                    <a:lnTo>
                      <a:pt x="57" y="0"/>
                    </a:lnTo>
                    <a:lnTo>
                      <a:pt x="63" y="0"/>
                    </a:lnTo>
                    <a:lnTo>
                      <a:pt x="69" y="0"/>
                    </a:lnTo>
                    <a:lnTo>
                      <a:pt x="63" y="12"/>
                    </a:lnTo>
                    <a:lnTo>
                      <a:pt x="38" y="25"/>
                    </a:lnTo>
                    <a:lnTo>
                      <a:pt x="19" y="30"/>
                    </a:lnTo>
                    <a:lnTo>
                      <a:pt x="13" y="30"/>
                    </a:lnTo>
                    <a:lnTo>
                      <a:pt x="7" y="37"/>
                    </a:lnTo>
                    <a:lnTo>
                      <a:pt x="0" y="37"/>
                    </a:lnTo>
                    <a:lnTo>
                      <a:pt x="0" y="30"/>
                    </a:lnTo>
                    <a:lnTo>
                      <a:pt x="13" y="25"/>
                    </a:lnTo>
                    <a:lnTo>
                      <a:pt x="19" y="19"/>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40" name="Freeform 279"/>
              <p:cNvSpPr>
                <a:spLocks/>
              </p:cNvSpPr>
              <p:nvPr/>
            </p:nvSpPr>
            <p:spPr bwMode="auto">
              <a:xfrm>
                <a:off x="12331" y="10609"/>
                <a:ext cx="15" cy="3"/>
              </a:xfrm>
              <a:custGeom>
                <a:avLst/>
                <a:gdLst>
                  <a:gd name="T0" fmla="*/ 0 w 100"/>
                  <a:gd name="T1" fmla="*/ 0 h 20"/>
                  <a:gd name="T2" fmla="*/ 0 w 100"/>
                  <a:gd name="T3" fmla="*/ 0 h 20"/>
                  <a:gd name="T4" fmla="*/ 0 w 100"/>
                  <a:gd name="T5" fmla="*/ 0 h 20"/>
                  <a:gd name="T6" fmla="*/ 0 w 100"/>
                  <a:gd name="T7" fmla="*/ 0 h 20"/>
                  <a:gd name="T8" fmla="*/ 0 w 100"/>
                  <a:gd name="T9" fmla="*/ 0 h 20"/>
                  <a:gd name="T10" fmla="*/ 0 w 100"/>
                  <a:gd name="T11" fmla="*/ 0 h 20"/>
                  <a:gd name="T12" fmla="*/ 0 w 100"/>
                  <a:gd name="T13" fmla="*/ 0 h 20"/>
                  <a:gd name="T14" fmla="*/ 0 w 100"/>
                  <a:gd name="T15" fmla="*/ 0 h 20"/>
                  <a:gd name="T16" fmla="*/ 0 w 100"/>
                  <a:gd name="T17" fmla="*/ 0 h 20"/>
                  <a:gd name="T18" fmla="*/ 0 w 100"/>
                  <a:gd name="T19" fmla="*/ 0 h 20"/>
                  <a:gd name="T20" fmla="*/ 0 w 100"/>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20"/>
                  <a:gd name="T35" fmla="*/ 100 w 10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20">
                    <a:moveTo>
                      <a:pt x="7" y="7"/>
                    </a:moveTo>
                    <a:lnTo>
                      <a:pt x="32" y="7"/>
                    </a:lnTo>
                    <a:lnTo>
                      <a:pt x="57" y="7"/>
                    </a:lnTo>
                    <a:lnTo>
                      <a:pt x="100" y="0"/>
                    </a:lnTo>
                    <a:lnTo>
                      <a:pt x="93" y="13"/>
                    </a:lnTo>
                    <a:lnTo>
                      <a:pt x="88" y="13"/>
                    </a:lnTo>
                    <a:lnTo>
                      <a:pt x="75" y="20"/>
                    </a:lnTo>
                    <a:lnTo>
                      <a:pt x="25" y="13"/>
                    </a:lnTo>
                    <a:lnTo>
                      <a:pt x="7" y="7"/>
                    </a:lnTo>
                    <a:lnTo>
                      <a:pt x="0" y="7"/>
                    </a:lnTo>
                    <a:lnTo>
                      <a:pt x="7" y="7"/>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41" name="Freeform 280"/>
              <p:cNvSpPr>
                <a:spLocks/>
              </p:cNvSpPr>
              <p:nvPr/>
            </p:nvSpPr>
            <p:spPr bwMode="auto">
              <a:xfrm>
                <a:off x="12322" y="10613"/>
                <a:ext cx="4" cy="0"/>
              </a:xfrm>
              <a:custGeom>
                <a:avLst/>
                <a:gdLst>
                  <a:gd name="T0" fmla="*/ 0 w 25"/>
                  <a:gd name="T1" fmla="*/ 0 h 5"/>
                  <a:gd name="T2" fmla="*/ 0 w 25"/>
                  <a:gd name="T3" fmla="*/ 0 h 5"/>
                  <a:gd name="T4" fmla="*/ 0 w 25"/>
                  <a:gd name="T5" fmla="*/ 0 h 5"/>
                  <a:gd name="T6" fmla="*/ 0 w 25"/>
                  <a:gd name="T7" fmla="*/ 0 h 5"/>
                  <a:gd name="T8" fmla="*/ 0 w 25"/>
                  <a:gd name="T9" fmla="*/ 0 h 5"/>
                  <a:gd name="T10" fmla="*/ 0 w 25"/>
                  <a:gd name="T11" fmla="*/ 0 h 5"/>
                  <a:gd name="T12" fmla="*/ 0 w 25"/>
                  <a:gd name="T13" fmla="*/ 0 h 5"/>
                  <a:gd name="T14" fmla="*/ 0 60000 65536"/>
                  <a:gd name="T15" fmla="*/ 0 60000 65536"/>
                  <a:gd name="T16" fmla="*/ 0 60000 65536"/>
                  <a:gd name="T17" fmla="*/ 0 60000 65536"/>
                  <a:gd name="T18" fmla="*/ 0 60000 65536"/>
                  <a:gd name="T19" fmla="*/ 0 60000 65536"/>
                  <a:gd name="T20" fmla="*/ 0 60000 65536"/>
                  <a:gd name="T21" fmla="*/ 0 w 25"/>
                  <a:gd name="T22" fmla="*/ 0 h 5"/>
                  <a:gd name="T23" fmla="*/ 25 w 25"/>
                  <a:gd name="T24" fmla="*/ 0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5">
                    <a:moveTo>
                      <a:pt x="7" y="0"/>
                    </a:moveTo>
                    <a:lnTo>
                      <a:pt x="25" y="0"/>
                    </a:lnTo>
                    <a:lnTo>
                      <a:pt x="25" y="5"/>
                    </a:lnTo>
                    <a:lnTo>
                      <a:pt x="20" y="5"/>
                    </a:lnTo>
                    <a:lnTo>
                      <a:pt x="13" y="5"/>
                    </a:lnTo>
                    <a:lnTo>
                      <a:pt x="0" y="5"/>
                    </a:lnTo>
                    <a:lnTo>
                      <a:pt x="7"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42" name="Freeform 281"/>
              <p:cNvSpPr>
                <a:spLocks/>
              </p:cNvSpPr>
              <p:nvPr/>
            </p:nvSpPr>
            <p:spPr bwMode="auto">
              <a:xfrm>
                <a:off x="12341" y="10550"/>
                <a:ext cx="9" cy="4"/>
              </a:xfrm>
              <a:custGeom>
                <a:avLst/>
                <a:gdLst>
                  <a:gd name="T0" fmla="*/ 0 w 62"/>
                  <a:gd name="T1" fmla="*/ 0 h 31"/>
                  <a:gd name="T2" fmla="*/ 0 w 62"/>
                  <a:gd name="T3" fmla="*/ 0 h 31"/>
                  <a:gd name="T4" fmla="*/ 0 w 62"/>
                  <a:gd name="T5" fmla="*/ 0 h 31"/>
                  <a:gd name="T6" fmla="*/ 0 w 62"/>
                  <a:gd name="T7" fmla="*/ 0 h 31"/>
                  <a:gd name="T8" fmla="*/ 0 w 62"/>
                  <a:gd name="T9" fmla="*/ 0 h 31"/>
                  <a:gd name="T10" fmla="*/ 0 w 62"/>
                  <a:gd name="T11" fmla="*/ 0 h 31"/>
                  <a:gd name="T12" fmla="*/ 0 w 62"/>
                  <a:gd name="T13" fmla="*/ 0 h 31"/>
                  <a:gd name="T14" fmla="*/ 0 w 62"/>
                  <a:gd name="T15" fmla="*/ 0 h 31"/>
                  <a:gd name="T16" fmla="*/ 0 w 62"/>
                  <a:gd name="T17" fmla="*/ 0 h 31"/>
                  <a:gd name="T18" fmla="*/ 0 w 62"/>
                  <a:gd name="T19" fmla="*/ 0 h 31"/>
                  <a:gd name="T20" fmla="*/ 0 w 62"/>
                  <a:gd name="T21" fmla="*/ 0 h 31"/>
                  <a:gd name="T22" fmla="*/ 0 w 62"/>
                  <a:gd name="T23" fmla="*/ 0 h 31"/>
                  <a:gd name="T24" fmla="*/ 0 w 62"/>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31"/>
                  <a:gd name="T41" fmla="*/ 62 w 62"/>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31">
                    <a:moveTo>
                      <a:pt x="0" y="12"/>
                    </a:moveTo>
                    <a:lnTo>
                      <a:pt x="0" y="18"/>
                    </a:lnTo>
                    <a:lnTo>
                      <a:pt x="6" y="25"/>
                    </a:lnTo>
                    <a:lnTo>
                      <a:pt x="31" y="25"/>
                    </a:lnTo>
                    <a:lnTo>
                      <a:pt x="50" y="31"/>
                    </a:lnTo>
                    <a:lnTo>
                      <a:pt x="62" y="31"/>
                    </a:lnTo>
                    <a:lnTo>
                      <a:pt x="62" y="25"/>
                    </a:lnTo>
                    <a:lnTo>
                      <a:pt x="62" y="18"/>
                    </a:lnTo>
                    <a:lnTo>
                      <a:pt x="50" y="6"/>
                    </a:lnTo>
                    <a:lnTo>
                      <a:pt x="37" y="6"/>
                    </a:lnTo>
                    <a:lnTo>
                      <a:pt x="13" y="0"/>
                    </a:lnTo>
                    <a:lnTo>
                      <a:pt x="0" y="6"/>
                    </a:lnTo>
                    <a:lnTo>
                      <a:pt x="0" y="12"/>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43" name="Freeform 282"/>
              <p:cNvSpPr>
                <a:spLocks/>
              </p:cNvSpPr>
              <p:nvPr/>
            </p:nvSpPr>
            <p:spPr bwMode="auto">
              <a:xfrm>
                <a:off x="12394" y="10585"/>
                <a:ext cx="7" cy="4"/>
              </a:xfrm>
              <a:custGeom>
                <a:avLst/>
                <a:gdLst>
                  <a:gd name="T0" fmla="*/ 0 w 50"/>
                  <a:gd name="T1" fmla="*/ 0 h 32"/>
                  <a:gd name="T2" fmla="*/ 0 w 50"/>
                  <a:gd name="T3" fmla="*/ 0 h 32"/>
                  <a:gd name="T4" fmla="*/ 0 w 50"/>
                  <a:gd name="T5" fmla="*/ 0 h 32"/>
                  <a:gd name="T6" fmla="*/ 0 w 50"/>
                  <a:gd name="T7" fmla="*/ 0 h 32"/>
                  <a:gd name="T8" fmla="*/ 0 w 50"/>
                  <a:gd name="T9" fmla="*/ 0 h 32"/>
                  <a:gd name="T10" fmla="*/ 0 w 50"/>
                  <a:gd name="T11" fmla="*/ 0 h 32"/>
                  <a:gd name="T12" fmla="*/ 0 w 50"/>
                  <a:gd name="T13" fmla="*/ 0 h 32"/>
                  <a:gd name="T14" fmla="*/ 0 w 50"/>
                  <a:gd name="T15" fmla="*/ 0 h 32"/>
                  <a:gd name="T16" fmla="*/ 0 w 50"/>
                  <a:gd name="T17" fmla="*/ 0 h 32"/>
                  <a:gd name="T18" fmla="*/ 0 w 50"/>
                  <a:gd name="T19" fmla="*/ 0 h 32"/>
                  <a:gd name="T20" fmla="*/ 0 w 50"/>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32"/>
                  <a:gd name="T35" fmla="*/ 50 w 50"/>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32">
                    <a:moveTo>
                      <a:pt x="0" y="32"/>
                    </a:moveTo>
                    <a:lnTo>
                      <a:pt x="0" y="25"/>
                    </a:lnTo>
                    <a:lnTo>
                      <a:pt x="6" y="12"/>
                    </a:lnTo>
                    <a:lnTo>
                      <a:pt x="19" y="7"/>
                    </a:lnTo>
                    <a:lnTo>
                      <a:pt x="32" y="0"/>
                    </a:lnTo>
                    <a:lnTo>
                      <a:pt x="50" y="0"/>
                    </a:lnTo>
                    <a:lnTo>
                      <a:pt x="50" y="7"/>
                    </a:lnTo>
                    <a:lnTo>
                      <a:pt x="50" y="12"/>
                    </a:lnTo>
                    <a:lnTo>
                      <a:pt x="25" y="25"/>
                    </a:lnTo>
                    <a:lnTo>
                      <a:pt x="12" y="32"/>
                    </a:lnTo>
                    <a:lnTo>
                      <a:pt x="0" y="32"/>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44" name="Freeform 283"/>
              <p:cNvSpPr>
                <a:spLocks/>
              </p:cNvSpPr>
              <p:nvPr/>
            </p:nvSpPr>
            <p:spPr bwMode="auto">
              <a:xfrm>
                <a:off x="12195" y="10604"/>
                <a:ext cx="18" cy="51"/>
              </a:xfrm>
              <a:custGeom>
                <a:avLst/>
                <a:gdLst>
                  <a:gd name="T0" fmla="*/ 0 w 126"/>
                  <a:gd name="T1" fmla="*/ 0 h 362"/>
                  <a:gd name="T2" fmla="*/ 0 w 126"/>
                  <a:gd name="T3" fmla="*/ 0 h 362"/>
                  <a:gd name="T4" fmla="*/ 0 w 126"/>
                  <a:gd name="T5" fmla="*/ 0 h 362"/>
                  <a:gd name="T6" fmla="*/ 0 w 126"/>
                  <a:gd name="T7" fmla="*/ 0 h 362"/>
                  <a:gd name="T8" fmla="*/ 0 w 126"/>
                  <a:gd name="T9" fmla="*/ 0 h 362"/>
                  <a:gd name="T10" fmla="*/ 0 w 126"/>
                  <a:gd name="T11" fmla="*/ 0 h 362"/>
                  <a:gd name="T12" fmla="*/ 0 w 126"/>
                  <a:gd name="T13" fmla="*/ 0 h 362"/>
                  <a:gd name="T14" fmla="*/ 0 w 126"/>
                  <a:gd name="T15" fmla="*/ 0 h 362"/>
                  <a:gd name="T16" fmla="*/ 0 w 126"/>
                  <a:gd name="T17" fmla="*/ 0 h 362"/>
                  <a:gd name="T18" fmla="*/ 0 w 126"/>
                  <a:gd name="T19" fmla="*/ 0 h 362"/>
                  <a:gd name="T20" fmla="*/ 0 w 126"/>
                  <a:gd name="T21" fmla="*/ 0 h 362"/>
                  <a:gd name="T22" fmla="*/ 0 w 126"/>
                  <a:gd name="T23" fmla="*/ 0 h 362"/>
                  <a:gd name="T24" fmla="*/ 0 w 126"/>
                  <a:gd name="T25" fmla="*/ 0 h 362"/>
                  <a:gd name="T26" fmla="*/ 0 w 126"/>
                  <a:gd name="T27" fmla="*/ 0 h 362"/>
                  <a:gd name="T28" fmla="*/ 0 w 126"/>
                  <a:gd name="T29" fmla="*/ 0 h 362"/>
                  <a:gd name="T30" fmla="*/ 0 w 126"/>
                  <a:gd name="T31" fmla="*/ 0 h 362"/>
                  <a:gd name="T32" fmla="*/ 0 w 126"/>
                  <a:gd name="T33" fmla="*/ 0 h 362"/>
                  <a:gd name="T34" fmla="*/ 0 w 126"/>
                  <a:gd name="T35" fmla="*/ 0 h 362"/>
                  <a:gd name="T36" fmla="*/ 0 w 126"/>
                  <a:gd name="T37" fmla="*/ 0 h 362"/>
                  <a:gd name="T38" fmla="*/ 0 w 126"/>
                  <a:gd name="T39" fmla="*/ 0 h 362"/>
                  <a:gd name="T40" fmla="*/ 0 w 126"/>
                  <a:gd name="T41" fmla="*/ 0 h 362"/>
                  <a:gd name="T42" fmla="*/ 0 w 126"/>
                  <a:gd name="T43" fmla="*/ 0 h 362"/>
                  <a:gd name="T44" fmla="*/ 0 w 126"/>
                  <a:gd name="T45" fmla="*/ 0 h 362"/>
                  <a:gd name="T46" fmla="*/ 0 w 126"/>
                  <a:gd name="T47" fmla="*/ 0 h 362"/>
                  <a:gd name="T48" fmla="*/ 0 w 126"/>
                  <a:gd name="T49" fmla="*/ 0 h 362"/>
                  <a:gd name="T50" fmla="*/ 0 w 126"/>
                  <a:gd name="T51" fmla="*/ 0 h 362"/>
                  <a:gd name="T52" fmla="*/ 0 w 126"/>
                  <a:gd name="T53" fmla="*/ 0 h 362"/>
                  <a:gd name="T54" fmla="*/ 0 w 126"/>
                  <a:gd name="T55" fmla="*/ 0 h 362"/>
                  <a:gd name="T56" fmla="*/ 0 w 126"/>
                  <a:gd name="T57" fmla="*/ 0 h 362"/>
                  <a:gd name="T58" fmla="*/ 0 w 126"/>
                  <a:gd name="T59" fmla="*/ 0 h 362"/>
                  <a:gd name="T60" fmla="*/ 0 w 126"/>
                  <a:gd name="T61" fmla="*/ 0 h 362"/>
                  <a:gd name="T62" fmla="*/ 0 w 126"/>
                  <a:gd name="T63" fmla="*/ 0 h 362"/>
                  <a:gd name="T64" fmla="*/ 0 w 126"/>
                  <a:gd name="T65" fmla="*/ 0 h 362"/>
                  <a:gd name="T66" fmla="*/ 0 w 126"/>
                  <a:gd name="T67" fmla="*/ 0 h 362"/>
                  <a:gd name="T68" fmla="*/ 0 w 126"/>
                  <a:gd name="T69" fmla="*/ 0 h 362"/>
                  <a:gd name="T70" fmla="*/ 0 w 126"/>
                  <a:gd name="T71" fmla="*/ 0 h 362"/>
                  <a:gd name="T72" fmla="*/ 0 w 126"/>
                  <a:gd name="T73" fmla="*/ 0 h 362"/>
                  <a:gd name="T74" fmla="*/ 0 w 126"/>
                  <a:gd name="T75" fmla="*/ 0 h 362"/>
                  <a:gd name="T76" fmla="*/ 0 w 126"/>
                  <a:gd name="T77" fmla="*/ 0 h 362"/>
                  <a:gd name="T78" fmla="*/ 0 w 126"/>
                  <a:gd name="T79" fmla="*/ 0 h 362"/>
                  <a:gd name="T80" fmla="*/ 0 w 126"/>
                  <a:gd name="T81" fmla="*/ 0 h 362"/>
                  <a:gd name="T82" fmla="*/ 0 w 126"/>
                  <a:gd name="T83" fmla="*/ 0 h 362"/>
                  <a:gd name="T84" fmla="*/ 0 w 126"/>
                  <a:gd name="T85" fmla="*/ 0 h 362"/>
                  <a:gd name="T86" fmla="*/ 0 w 126"/>
                  <a:gd name="T87" fmla="*/ 0 h 362"/>
                  <a:gd name="T88" fmla="*/ 0 w 126"/>
                  <a:gd name="T89" fmla="*/ 0 h 362"/>
                  <a:gd name="T90" fmla="*/ 0 w 126"/>
                  <a:gd name="T91" fmla="*/ 0 h 362"/>
                  <a:gd name="T92" fmla="*/ 0 w 126"/>
                  <a:gd name="T93" fmla="*/ 0 h 362"/>
                  <a:gd name="T94" fmla="*/ 0 w 126"/>
                  <a:gd name="T95" fmla="*/ 0 h 362"/>
                  <a:gd name="T96" fmla="*/ 0 w 126"/>
                  <a:gd name="T97" fmla="*/ 0 h 362"/>
                  <a:gd name="T98" fmla="*/ 0 w 126"/>
                  <a:gd name="T99" fmla="*/ 0 h 362"/>
                  <a:gd name="T100" fmla="*/ 0 w 126"/>
                  <a:gd name="T101" fmla="*/ 0 h 362"/>
                  <a:gd name="T102" fmla="*/ 0 w 126"/>
                  <a:gd name="T103" fmla="*/ 0 h 362"/>
                  <a:gd name="T104" fmla="*/ 0 w 126"/>
                  <a:gd name="T105" fmla="*/ 0 h 3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6"/>
                  <a:gd name="T160" fmla="*/ 0 h 362"/>
                  <a:gd name="T161" fmla="*/ 126 w 126"/>
                  <a:gd name="T162" fmla="*/ 362 h 3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6" h="362">
                    <a:moveTo>
                      <a:pt x="63" y="0"/>
                    </a:moveTo>
                    <a:lnTo>
                      <a:pt x="44" y="18"/>
                    </a:lnTo>
                    <a:lnTo>
                      <a:pt x="38" y="36"/>
                    </a:lnTo>
                    <a:lnTo>
                      <a:pt x="44" y="56"/>
                    </a:lnTo>
                    <a:lnTo>
                      <a:pt x="51" y="81"/>
                    </a:lnTo>
                    <a:lnTo>
                      <a:pt x="51" y="118"/>
                    </a:lnTo>
                    <a:lnTo>
                      <a:pt x="38" y="156"/>
                    </a:lnTo>
                    <a:lnTo>
                      <a:pt x="26" y="212"/>
                    </a:lnTo>
                    <a:lnTo>
                      <a:pt x="26" y="237"/>
                    </a:lnTo>
                    <a:lnTo>
                      <a:pt x="26" y="244"/>
                    </a:lnTo>
                    <a:lnTo>
                      <a:pt x="26" y="250"/>
                    </a:lnTo>
                    <a:lnTo>
                      <a:pt x="44" y="269"/>
                    </a:lnTo>
                    <a:lnTo>
                      <a:pt x="51" y="275"/>
                    </a:lnTo>
                    <a:lnTo>
                      <a:pt x="44" y="281"/>
                    </a:lnTo>
                    <a:lnTo>
                      <a:pt x="19" y="300"/>
                    </a:lnTo>
                    <a:lnTo>
                      <a:pt x="6" y="312"/>
                    </a:lnTo>
                    <a:lnTo>
                      <a:pt x="0" y="332"/>
                    </a:lnTo>
                    <a:lnTo>
                      <a:pt x="0" y="357"/>
                    </a:lnTo>
                    <a:lnTo>
                      <a:pt x="0" y="362"/>
                    </a:lnTo>
                    <a:lnTo>
                      <a:pt x="6" y="362"/>
                    </a:lnTo>
                    <a:lnTo>
                      <a:pt x="13" y="357"/>
                    </a:lnTo>
                    <a:lnTo>
                      <a:pt x="13" y="350"/>
                    </a:lnTo>
                    <a:lnTo>
                      <a:pt x="19" y="337"/>
                    </a:lnTo>
                    <a:lnTo>
                      <a:pt x="26" y="332"/>
                    </a:lnTo>
                    <a:lnTo>
                      <a:pt x="88" y="325"/>
                    </a:lnTo>
                    <a:lnTo>
                      <a:pt x="113" y="319"/>
                    </a:lnTo>
                    <a:lnTo>
                      <a:pt x="126" y="312"/>
                    </a:lnTo>
                    <a:lnTo>
                      <a:pt x="119" y="306"/>
                    </a:lnTo>
                    <a:lnTo>
                      <a:pt x="107" y="300"/>
                    </a:lnTo>
                    <a:lnTo>
                      <a:pt x="101" y="300"/>
                    </a:lnTo>
                    <a:lnTo>
                      <a:pt x="88" y="294"/>
                    </a:lnTo>
                    <a:lnTo>
                      <a:pt x="81" y="287"/>
                    </a:lnTo>
                    <a:lnTo>
                      <a:pt x="51" y="237"/>
                    </a:lnTo>
                    <a:lnTo>
                      <a:pt x="63" y="244"/>
                    </a:lnTo>
                    <a:lnTo>
                      <a:pt x="76" y="244"/>
                    </a:lnTo>
                    <a:lnTo>
                      <a:pt x="81" y="237"/>
                    </a:lnTo>
                    <a:lnTo>
                      <a:pt x="81" y="231"/>
                    </a:lnTo>
                    <a:lnTo>
                      <a:pt x="76" y="212"/>
                    </a:lnTo>
                    <a:lnTo>
                      <a:pt x="63" y="199"/>
                    </a:lnTo>
                    <a:lnTo>
                      <a:pt x="56" y="181"/>
                    </a:lnTo>
                    <a:lnTo>
                      <a:pt x="56" y="169"/>
                    </a:lnTo>
                    <a:lnTo>
                      <a:pt x="63" y="137"/>
                    </a:lnTo>
                    <a:lnTo>
                      <a:pt x="69" y="124"/>
                    </a:lnTo>
                    <a:lnTo>
                      <a:pt x="76" y="124"/>
                    </a:lnTo>
                    <a:lnTo>
                      <a:pt x="94" y="144"/>
                    </a:lnTo>
                    <a:lnTo>
                      <a:pt x="94" y="131"/>
                    </a:lnTo>
                    <a:lnTo>
                      <a:pt x="88" y="112"/>
                    </a:lnTo>
                    <a:lnTo>
                      <a:pt x="81" y="93"/>
                    </a:lnTo>
                    <a:lnTo>
                      <a:pt x="76" y="81"/>
                    </a:lnTo>
                    <a:lnTo>
                      <a:pt x="69" y="68"/>
                    </a:lnTo>
                    <a:lnTo>
                      <a:pt x="69" y="25"/>
                    </a:lnTo>
                    <a:lnTo>
                      <a:pt x="69" y="6"/>
                    </a:lnTo>
                    <a:lnTo>
                      <a:pt x="63"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45" name="Freeform 284"/>
              <p:cNvSpPr>
                <a:spLocks/>
              </p:cNvSpPr>
              <p:nvPr/>
            </p:nvSpPr>
            <p:spPr bwMode="auto">
              <a:xfrm>
                <a:off x="12165" y="10655"/>
                <a:ext cx="34" cy="28"/>
              </a:xfrm>
              <a:custGeom>
                <a:avLst/>
                <a:gdLst>
                  <a:gd name="T0" fmla="*/ 0 w 237"/>
                  <a:gd name="T1" fmla="*/ 0 h 194"/>
                  <a:gd name="T2" fmla="*/ 0 w 237"/>
                  <a:gd name="T3" fmla="*/ 0 h 194"/>
                  <a:gd name="T4" fmla="*/ 0 w 237"/>
                  <a:gd name="T5" fmla="*/ 0 h 194"/>
                  <a:gd name="T6" fmla="*/ 0 w 237"/>
                  <a:gd name="T7" fmla="*/ 0 h 194"/>
                  <a:gd name="T8" fmla="*/ 0 w 237"/>
                  <a:gd name="T9" fmla="*/ 0 h 194"/>
                  <a:gd name="T10" fmla="*/ 0 w 237"/>
                  <a:gd name="T11" fmla="*/ 0 h 194"/>
                  <a:gd name="T12" fmla="*/ 0 w 237"/>
                  <a:gd name="T13" fmla="*/ 0 h 194"/>
                  <a:gd name="T14" fmla="*/ 0 w 237"/>
                  <a:gd name="T15" fmla="*/ 0 h 194"/>
                  <a:gd name="T16" fmla="*/ 0 w 237"/>
                  <a:gd name="T17" fmla="*/ 0 h 194"/>
                  <a:gd name="T18" fmla="*/ 0 w 237"/>
                  <a:gd name="T19" fmla="*/ 0 h 194"/>
                  <a:gd name="T20" fmla="*/ 0 w 237"/>
                  <a:gd name="T21" fmla="*/ 0 h 194"/>
                  <a:gd name="T22" fmla="*/ 0 w 237"/>
                  <a:gd name="T23" fmla="*/ 0 h 194"/>
                  <a:gd name="T24" fmla="*/ 0 w 237"/>
                  <a:gd name="T25" fmla="*/ 0 h 194"/>
                  <a:gd name="T26" fmla="*/ 0 w 237"/>
                  <a:gd name="T27" fmla="*/ 0 h 194"/>
                  <a:gd name="T28" fmla="*/ 0 w 237"/>
                  <a:gd name="T29" fmla="*/ 0 h 194"/>
                  <a:gd name="T30" fmla="*/ 0 w 237"/>
                  <a:gd name="T31" fmla="*/ 0 h 194"/>
                  <a:gd name="T32" fmla="*/ 0 w 237"/>
                  <a:gd name="T33" fmla="*/ 0 h 194"/>
                  <a:gd name="T34" fmla="*/ 0 w 237"/>
                  <a:gd name="T35" fmla="*/ 0 h 194"/>
                  <a:gd name="T36" fmla="*/ 0 w 237"/>
                  <a:gd name="T37" fmla="*/ 0 h 194"/>
                  <a:gd name="T38" fmla="*/ 0 w 237"/>
                  <a:gd name="T39" fmla="*/ 0 h 194"/>
                  <a:gd name="T40" fmla="*/ 0 w 237"/>
                  <a:gd name="T41" fmla="*/ 0 h 194"/>
                  <a:gd name="T42" fmla="*/ 0 w 237"/>
                  <a:gd name="T43" fmla="*/ 0 h 194"/>
                  <a:gd name="T44" fmla="*/ 0 w 237"/>
                  <a:gd name="T45" fmla="*/ 0 h 194"/>
                  <a:gd name="T46" fmla="*/ 0 w 237"/>
                  <a:gd name="T47" fmla="*/ 0 h 194"/>
                  <a:gd name="T48" fmla="*/ 0 w 237"/>
                  <a:gd name="T49" fmla="*/ 0 h 194"/>
                  <a:gd name="T50" fmla="*/ 0 w 237"/>
                  <a:gd name="T51" fmla="*/ 0 h 194"/>
                  <a:gd name="T52" fmla="*/ 0 w 237"/>
                  <a:gd name="T53" fmla="*/ 0 h 194"/>
                  <a:gd name="T54" fmla="*/ 0 w 237"/>
                  <a:gd name="T55" fmla="*/ 0 h 194"/>
                  <a:gd name="T56" fmla="*/ 0 w 237"/>
                  <a:gd name="T57" fmla="*/ 0 h 194"/>
                  <a:gd name="T58" fmla="*/ 0 w 237"/>
                  <a:gd name="T59" fmla="*/ 0 h 194"/>
                  <a:gd name="T60" fmla="*/ 0 w 237"/>
                  <a:gd name="T61" fmla="*/ 0 h 194"/>
                  <a:gd name="T62" fmla="*/ 0 w 237"/>
                  <a:gd name="T63" fmla="*/ 0 h 194"/>
                  <a:gd name="T64" fmla="*/ 0 w 237"/>
                  <a:gd name="T65" fmla="*/ 0 h 194"/>
                  <a:gd name="T66" fmla="*/ 0 w 237"/>
                  <a:gd name="T67" fmla="*/ 0 h 194"/>
                  <a:gd name="T68" fmla="*/ 0 w 237"/>
                  <a:gd name="T69" fmla="*/ 0 h 194"/>
                  <a:gd name="T70" fmla="*/ 0 w 237"/>
                  <a:gd name="T71" fmla="*/ 0 h 194"/>
                  <a:gd name="T72" fmla="*/ 0 w 237"/>
                  <a:gd name="T73" fmla="*/ 0 h 194"/>
                  <a:gd name="T74" fmla="*/ 0 w 237"/>
                  <a:gd name="T75" fmla="*/ 0 h 1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7"/>
                  <a:gd name="T115" fmla="*/ 0 h 194"/>
                  <a:gd name="T116" fmla="*/ 237 w 237"/>
                  <a:gd name="T117" fmla="*/ 194 h 19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7" h="194">
                    <a:moveTo>
                      <a:pt x="219" y="13"/>
                    </a:moveTo>
                    <a:lnTo>
                      <a:pt x="206" y="63"/>
                    </a:lnTo>
                    <a:lnTo>
                      <a:pt x="206" y="82"/>
                    </a:lnTo>
                    <a:lnTo>
                      <a:pt x="194" y="88"/>
                    </a:lnTo>
                    <a:lnTo>
                      <a:pt x="169" y="106"/>
                    </a:lnTo>
                    <a:lnTo>
                      <a:pt x="144" y="120"/>
                    </a:lnTo>
                    <a:lnTo>
                      <a:pt x="138" y="126"/>
                    </a:lnTo>
                    <a:lnTo>
                      <a:pt x="119" y="133"/>
                    </a:lnTo>
                    <a:lnTo>
                      <a:pt x="69" y="138"/>
                    </a:lnTo>
                    <a:lnTo>
                      <a:pt x="50" y="138"/>
                    </a:lnTo>
                    <a:lnTo>
                      <a:pt x="38" y="144"/>
                    </a:lnTo>
                    <a:lnTo>
                      <a:pt x="6" y="169"/>
                    </a:lnTo>
                    <a:lnTo>
                      <a:pt x="0" y="176"/>
                    </a:lnTo>
                    <a:lnTo>
                      <a:pt x="13" y="176"/>
                    </a:lnTo>
                    <a:lnTo>
                      <a:pt x="63" y="157"/>
                    </a:lnTo>
                    <a:lnTo>
                      <a:pt x="81" y="151"/>
                    </a:lnTo>
                    <a:lnTo>
                      <a:pt x="94" y="144"/>
                    </a:lnTo>
                    <a:lnTo>
                      <a:pt x="119" y="151"/>
                    </a:lnTo>
                    <a:lnTo>
                      <a:pt x="125" y="157"/>
                    </a:lnTo>
                    <a:lnTo>
                      <a:pt x="125" y="169"/>
                    </a:lnTo>
                    <a:lnTo>
                      <a:pt x="119" y="188"/>
                    </a:lnTo>
                    <a:lnTo>
                      <a:pt x="125" y="194"/>
                    </a:lnTo>
                    <a:lnTo>
                      <a:pt x="131" y="188"/>
                    </a:lnTo>
                    <a:lnTo>
                      <a:pt x="144" y="176"/>
                    </a:lnTo>
                    <a:lnTo>
                      <a:pt x="151" y="163"/>
                    </a:lnTo>
                    <a:lnTo>
                      <a:pt x="163" y="157"/>
                    </a:lnTo>
                    <a:lnTo>
                      <a:pt x="169" y="151"/>
                    </a:lnTo>
                    <a:lnTo>
                      <a:pt x="194" y="151"/>
                    </a:lnTo>
                    <a:lnTo>
                      <a:pt x="219" y="151"/>
                    </a:lnTo>
                    <a:lnTo>
                      <a:pt x="225" y="138"/>
                    </a:lnTo>
                    <a:lnTo>
                      <a:pt x="232" y="126"/>
                    </a:lnTo>
                    <a:lnTo>
                      <a:pt x="232" y="106"/>
                    </a:lnTo>
                    <a:lnTo>
                      <a:pt x="232" y="70"/>
                    </a:lnTo>
                    <a:lnTo>
                      <a:pt x="237" y="38"/>
                    </a:lnTo>
                    <a:lnTo>
                      <a:pt x="237" y="13"/>
                    </a:lnTo>
                    <a:lnTo>
                      <a:pt x="232" y="7"/>
                    </a:lnTo>
                    <a:lnTo>
                      <a:pt x="225" y="0"/>
                    </a:lnTo>
                    <a:lnTo>
                      <a:pt x="219" y="13"/>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46" name="Freeform 285"/>
              <p:cNvSpPr>
                <a:spLocks/>
              </p:cNvSpPr>
              <p:nvPr/>
            </p:nvSpPr>
            <p:spPr bwMode="auto">
              <a:xfrm>
                <a:off x="12172" y="10680"/>
                <a:ext cx="7" cy="3"/>
              </a:xfrm>
              <a:custGeom>
                <a:avLst/>
                <a:gdLst>
                  <a:gd name="T0" fmla="*/ 0 w 50"/>
                  <a:gd name="T1" fmla="*/ 0 h 25"/>
                  <a:gd name="T2" fmla="*/ 0 w 50"/>
                  <a:gd name="T3" fmla="*/ 0 h 25"/>
                  <a:gd name="T4" fmla="*/ 0 w 50"/>
                  <a:gd name="T5" fmla="*/ 0 h 25"/>
                  <a:gd name="T6" fmla="*/ 0 w 50"/>
                  <a:gd name="T7" fmla="*/ 0 h 25"/>
                  <a:gd name="T8" fmla="*/ 0 w 50"/>
                  <a:gd name="T9" fmla="*/ 0 h 25"/>
                  <a:gd name="T10" fmla="*/ 0 w 50"/>
                  <a:gd name="T11" fmla="*/ 0 h 25"/>
                  <a:gd name="T12" fmla="*/ 0 w 50"/>
                  <a:gd name="T13" fmla="*/ 0 h 25"/>
                  <a:gd name="T14" fmla="*/ 0 w 50"/>
                  <a:gd name="T15" fmla="*/ 0 h 25"/>
                  <a:gd name="T16" fmla="*/ 0 w 50"/>
                  <a:gd name="T17" fmla="*/ 0 h 25"/>
                  <a:gd name="T18" fmla="*/ 0 w 50"/>
                  <a:gd name="T19" fmla="*/ 0 h 25"/>
                  <a:gd name="T20" fmla="*/ 0 w 50"/>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25"/>
                  <a:gd name="T35" fmla="*/ 50 w 50"/>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25">
                    <a:moveTo>
                      <a:pt x="6" y="13"/>
                    </a:moveTo>
                    <a:lnTo>
                      <a:pt x="31" y="0"/>
                    </a:lnTo>
                    <a:lnTo>
                      <a:pt x="44" y="0"/>
                    </a:lnTo>
                    <a:lnTo>
                      <a:pt x="50" y="7"/>
                    </a:lnTo>
                    <a:lnTo>
                      <a:pt x="44" y="13"/>
                    </a:lnTo>
                    <a:lnTo>
                      <a:pt x="37" y="25"/>
                    </a:lnTo>
                    <a:lnTo>
                      <a:pt x="31" y="25"/>
                    </a:lnTo>
                    <a:lnTo>
                      <a:pt x="19" y="25"/>
                    </a:lnTo>
                    <a:lnTo>
                      <a:pt x="6" y="19"/>
                    </a:lnTo>
                    <a:lnTo>
                      <a:pt x="0" y="13"/>
                    </a:lnTo>
                    <a:lnTo>
                      <a:pt x="6" y="13"/>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47" name="Freeform 286"/>
              <p:cNvSpPr>
                <a:spLocks/>
              </p:cNvSpPr>
              <p:nvPr/>
            </p:nvSpPr>
            <p:spPr bwMode="auto">
              <a:xfrm>
                <a:off x="12164" y="10681"/>
                <a:ext cx="6" cy="9"/>
              </a:xfrm>
              <a:custGeom>
                <a:avLst/>
                <a:gdLst>
                  <a:gd name="T0" fmla="*/ 0 w 38"/>
                  <a:gd name="T1" fmla="*/ 0 h 57"/>
                  <a:gd name="T2" fmla="*/ 0 w 38"/>
                  <a:gd name="T3" fmla="*/ 0 h 57"/>
                  <a:gd name="T4" fmla="*/ 0 w 38"/>
                  <a:gd name="T5" fmla="*/ 0 h 57"/>
                  <a:gd name="T6" fmla="*/ 0 w 38"/>
                  <a:gd name="T7" fmla="*/ 0 h 57"/>
                  <a:gd name="T8" fmla="*/ 0 w 38"/>
                  <a:gd name="T9" fmla="*/ 0 h 57"/>
                  <a:gd name="T10" fmla="*/ 0 w 38"/>
                  <a:gd name="T11" fmla="*/ 0 h 57"/>
                  <a:gd name="T12" fmla="*/ 0 w 38"/>
                  <a:gd name="T13" fmla="*/ 0 h 57"/>
                  <a:gd name="T14" fmla="*/ 0 w 38"/>
                  <a:gd name="T15" fmla="*/ 0 h 57"/>
                  <a:gd name="T16" fmla="*/ 0 w 38"/>
                  <a:gd name="T17" fmla="*/ 0 h 57"/>
                  <a:gd name="T18" fmla="*/ 0 w 38"/>
                  <a:gd name="T19" fmla="*/ 0 h 57"/>
                  <a:gd name="T20" fmla="*/ 0 w 38"/>
                  <a:gd name="T21" fmla="*/ 0 h 57"/>
                  <a:gd name="T22" fmla="*/ 0 w 38"/>
                  <a:gd name="T23" fmla="*/ 0 h 57"/>
                  <a:gd name="T24" fmla="*/ 0 w 38"/>
                  <a:gd name="T25" fmla="*/ 0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57"/>
                  <a:gd name="T41" fmla="*/ 38 w 38"/>
                  <a:gd name="T42" fmla="*/ 57 h 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57">
                    <a:moveTo>
                      <a:pt x="0" y="0"/>
                    </a:moveTo>
                    <a:lnTo>
                      <a:pt x="25" y="0"/>
                    </a:lnTo>
                    <a:lnTo>
                      <a:pt x="32" y="6"/>
                    </a:lnTo>
                    <a:lnTo>
                      <a:pt x="38" y="12"/>
                    </a:lnTo>
                    <a:lnTo>
                      <a:pt x="38" y="44"/>
                    </a:lnTo>
                    <a:lnTo>
                      <a:pt x="32" y="57"/>
                    </a:lnTo>
                    <a:lnTo>
                      <a:pt x="25" y="57"/>
                    </a:lnTo>
                    <a:lnTo>
                      <a:pt x="20" y="50"/>
                    </a:lnTo>
                    <a:lnTo>
                      <a:pt x="13" y="37"/>
                    </a:lnTo>
                    <a:lnTo>
                      <a:pt x="13" y="25"/>
                    </a:lnTo>
                    <a:lnTo>
                      <a:pt x="13" y="12"/>
                    </a:lnTo>
                    <a:lnTo>
                      <a:pt x="7" y="6"/>
                    </a:lnTo>
                    <a:lnTo>
                      <a:pt x="0"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48" name="Freeform 287"/>
              <p:cNvSpPr>
                <a:spLocks/>
              </p:cNvSpPr>
              <p:nvPr/>
            </p:nvSpPr>
            <p:spPr bwMode="auto">
              <a:xfrm>
                <a:off x="12135" y="10707"/>
                <a:ext cx="5" cy="7"/>
              </a:xfrm>
              <a:custGeom>
                <a:avLst/>
                <a:gdLst>
                  <a:gd name="T0" fmla="*/ 0 w 38"/>
                  <a:gd name="T1" fmla="*/ 0 h 43"/>
                  <a:gd name="T2" fmla="*/ 0 w 38"/>
                  <a:gd name="T3" fmla="*/ 0 h 43"/>
                  <a:gd name="T4" fmla="*/ 0 w 38"/>
                  <a:gd name="T5" fmla="*/ 0 h 43"/>
                  <a:gd name="T6" fmla="*/ 0 w 38"/>
                  <a:gd name="T7" fmla="*/ 0 h 43"/>
                  <a:gd name="T8" fmla="*/ 0 w 38"/>
                  <a:gd name="T9" fmla="*/ 0 h 43"/>
                  <a:gd name="T10" fmla="*/ 0 w 38"/>
                  <a:gd name="T11" fmla="*/ 0 h 43"/>
                  <a:gd name="T12" fmla="*/ 0 w 38"/>
                  <a:gd name="T13" fmla="*/ 0 h 43"/>
                  <a:gd name="T14" fmla="*/ 0 w 38"/>
                  <a:gd name="T15" fmla="*/ 0 h 43"/>
                  <a:gd name="T16" fmla="*/ 0 w 38"/>
                  <a:gd name="T17" fmla="*/ 0 h 43"/>
                  <a:gd name="T18" fmla="*/ 0 w 38"/>
                  <a:gd name="T19" fmla="*/ 0 h 43"/>
                  <a:gd name="T20" fmla="*/ 0 w 38"/>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43"/>
                  <a:gd name="T35" fmla="*/ 38 w 38"/>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43">
                    <a:moveTo>
                      <a:pt x="7" y="38"/>
                    </a:moveTo>
                    <a:lnTo>
                      <a:pt x="13" y="43"/>
                    </a:lnTo>
                    <a:lnTo>
                      <a:pt x="19" y="43"/>
                    </a:lnTo>
                    <a:lnTo>
                      <a:pt x="25" y="38"/>
                    </a:lnTo>
                    <a:lnTo>
                      <a:pt x="32" y="31"/>
                    </a:lnTo>
                    <a:lnTo>
                      <a:pt x="38" y="13"/>
                    </a:lnTo>
                    <a:lnTo>
                      <a:pt x="38" y="6"/>
                    </a:lnTo>
                    <a:lnTo>
                      <a:pt x="32" y="0"/>
                    </a:lnTo>
                    <a:lnTo>
                      <a:pt x="7" y="18"/>
                    </a:lnTo>
                    <a:lnTo>
                      <a:pt x="0" y="31"/>
                    </a:lnTo>
                    <a:lnTo>
                      <a:pt x="7" y="38"/>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49" name="Freeform 291"/>
              <p:cNvSpPr>
                <a:spLocks/>
              </p:cNvSpPr>
              <p:nvPr/>
            </p:nvSpPr>
            <p:spPr bwMode="auto">
              <a:xfrm>
                <a:off x="12573" y="10469"/>
                <a:ext cx="15" cy="19"/>
              </a:xfrm>
              <a:custGeom>
                <a:avLst/>
                <a:gdLst>
                  <a:gd name="T0" fmla="*/ 0 w 106"/>
                  <a:gd name="T1" fmla="*/ 0 h 138"/>
                  <a:gd name="T2" fmla="*/ 0 w 106"/>
                  <a:gd name="T3" fmla="*/ 0 h 138"/>
                  <a:gd name="T4" fmla="*/ 0 w 106"/>
                  <a:gd name="T5" fmla="*/ 0 h 138"/>
                  <a:gd name="T6" fmla="*/ 0 w 106"/>
                  <a:gd name="T7" fmla="*/ 0 h 138"/>
                  <a:gd name="T8" fmla="*/ 0 w 106"/>
                  <a:gd name="T9" fmla="*/ 0 h 138"/>
                  <a:gd name="T10" fmla="*/ 0 w 106"/>
                  <a:gd name="T11" fmla="*/ 0 h 138"/>
                  <a:gd name="T12" fmla="*/ 0 w 106"/>
                  <a:gd name="T13" fmla="*/ 0 h 138"/>
                  <a:gd name="T14" fmla="*/ 0 w 106"/>
                  <a:gd name="T15" fmla="*/ 0 h 138"/>
                  <a:gd name="T16" fmla="*/ 0 w 106"/>
                  <a:gd name="T17" fmla="*/ 0 h 138"/>
                  <a:gd name="T18" fmla="*/ 0 w 106"/>
                  <a:gd name="T19" fmla="*/ 0 h 138"/>
                  <a:gd name="T20" fmla="*/ 0 w 106"/>
                  <a:gd name="T21" fmla="*/ 0 h 138"/>
                  <a:gd name="T22" fmla="*/ 0 w 106"/>
                  <a:gd name="T23" fmla="*/ 0 h 138"/>
                  <a:gd name="T24" fmla="*/ 0 w 106"/>
                  <a:gd name="T25" fmla="*/ 0 h 138"/>
                  <a:gd name="T26" fmla="*/ 0 w 106"/>
                  <a:gd name="T27" fmla="*/ 0 h 138"/>
                  <a:gd name="T28" fmla="*/ 0 w 106"/>
                  <a:gd name="T29" fmla="*/ 0 h 138"/>
                  <a:gd name="T30" fmla="*/ 0 w 106"/>
                  <a:gd name="T31" fmla="*/ 0 h 138"/>
                  <a:gd name="T32" fmla="*/ 0 w 106"/>
                  <a:gd name="T33" fmla="*/ 0 h 138"/>
                  <a:gd name="T34" fmla="*/ 0 w 106"/>
                  <a:gd name="T35" fmla="*/ 0 h 138"/>
                  <a:gd name="T36" fmla="*/ 0 w 106"/>
                  <a:gd name="T37" fmla="*/ 0 h 138"/>
                  <a:gd name="T38" fmla="*/ 0 w 106"/>
                  <a:gd name="T39" fmla="*/ 0 h 138"/>
                  <a:gd name="T40" fmla="*/ 0 w 106"/>
                  <a:gd name="T41" fmla="*/ 0 h 138"/>
                  <a:gd name="T42" fmla="*/ 0 w 106"/>
                  <a:gd name="T43" fmla="*/ 0 h 138"/>
                  <a:gd name="T44" fmla="*/ 0 w 106"/>
                  <a:gd name="T45" fmla="*/ 0 h 138"/>
                  <a:gd name="T46" fmla="*/ 0 w 106"/>
                  <a:gd name="T47" fmla="*/ 0 h 1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138"/>
                  <a:gd name="T74" fmla="*/ 106 w 106"/>
                  <a:gd name="T75" fmla="*/ 138 h 1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138">
                    <a:moveTo>
                      <a:pt x="0" y="7"/>
                    </a:moveTo>
                    <a:lnTo>
                      <a:pt x="0" y="25"/>
                    </a:lnTo>
                    <a:lnTo>
                      <a:pt x="0" y="44"/>
                    </a:lnTo>
                    <a:lnTo>
                      <a:pt x="7" y="82"/>
                    </a:lnTo>
                    <a:lnTo>
                      <a:pt x="7" y="100"/>
                    </a:lnTo>
                    <a:lnTo>
                      <a:pt x="0" y="118"/>
                    </a:lnTo>
                    <a:lnTo>
                      <a:pt x="0" y="131"/>
                    </a:lnTo>
                    <a:lnTo>
                      <a:pt x="7" y="138"/>
                    </a:lnTo>
                    <a:lnTo>
                      <a:pt x="20" y="138"/>
                    </a:lnTo>
                    <a:lnTo>
                      <a:pt x="32" y="125"/>
                    </a:lnTo>
                    <a:lnTo>
                      <a:pt x="50" y="100"/>
                    </a:lnTo>
                    <a:lnTo>
                      <a:pt x="63" y="88"/>
                    </a:lnTo>
                    <a:lnTo>
                      <a:pt x="82" y="88"/>
                    </a:lnTo>
                    <a:lnTo>
                      <a:pt x="95" y="68"/>
                    </a:lnTo>
                    <a:lnTo>
                      <a:pt x="106" y="57"/>
                    </a:lnTo>
                    <a:lnTo>
                      <a:pt x="106" y="38"/>
                    </a:lnTo>
                    <a:lnTo>
                      <a:pt x="95" y="19"/>
                    </a:lnTo>
                    <a:lnTo>
                      <a:pt x="88" y="12"/>
                    </a:lnTo>
                    <a:lnTo>
                      <a:pt x="75" y="12"/>
                    </a:lnTo>
                    <a:lnTo>
                      <a:pt x="50" y="7"/>
                    </a:lnTo>
                    <a:lnTo>
                      <a:pt x="38" y="7"/>
                    </a:lnTo>
                    <a:lnTo>
                      <a:pt x="20" y="0"/>
                    </a:lnTo>
                    <a:lnTo>
                      <a:pt x="7" y="7"/>
                    </a:lnTo>
                    <a:lnTo>
                      <a:pt x="0" y="7"/>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50" name="Freeform 293"/>
              <p:cNvSpPr>
                <a:spLocks/>
              </p:cNvSpPr>
              <p:nvPr/>
            </p:nvSpPr>
            <p:spPr bwMode="auto">
              <a:xfrm>
                <a:off x="12615" y="10473"/>
                <a:ext cx="14" cy="10"/>
              </a:xfrm>
              <a:custGeom>
                <a:avLst/>
                <a:gdLst>
                  <a:gd name="T0" fmla="*/ 0 w 101"/>
                  <a:gd name="T1" fmla="*/ 0 h 68"/>
                  <a:gd name="T2" fmla="*/ 0 w 101"/>
                  <a:gd name="T3" fmla="*/ 0 h 68"/>
                  <a:gd name="T4" fmla="*/ 0 w 101"/>
                  <a:gd name="T5" fmla="*/ 0 h 68"/>
                  <a:gd name="T6" fmla="*/ 0 w 101"/>
                  <a:gd name="T7" fmla="*/ 0 h 68"/>
                  <a:gd name="T8" fmla="*/ 0 w 101"/>
                  <a:gd name="T9" fmla="*/ 0 h 68"/>
                  <a:gd name="T10" fmla="*/ 0 w 101"/>
                  <a:gd name="T11" fmla="*/ 0 h 68"/>
                  <a:gd name="T12" fmla="*/ 0 w 101"/>
                  <a:gd name="T13" fmla="*/ 0 h 68"/>
                  <a:gd name="T14" fmla="*/ 0 w 101"/>
                  <a:gd name="T15" fmla="*/ 0 h 68"/>
                  <a:gd name="T16" fmla="*/ 0 w 101"/>
                  <a:gd name="T17" fmla="*/ 0 h 68"/>
                  <a:gd name="T18" fmla="*/ 0 w 101"/>
                  <a:gd name="T19" fmla="*/ 0 h 68"/>
                  <a:gd name="T20" fmla="*/ 0 w 101"/>
                  <a:gd name="T21" fmla="*/ 0 h 68"/>
                  <a:gd name="T22" fmla="*/ 0 w 101"/>
                  <a:gd name="T23" fmla="*/ 0 h 68"/>
                  <a:gd name="T24" fmla="*/ 0 w 101"/>
                  <a:gd name="T25" fmla="*/ 0 h 68"/>
                  <a:gd name="T26" fmla="*/ 0 w 101"/>
                  <a:gd name="T27" fmla="*/ 0 h 68"/>
                  <a:gd name="T28" fmla="*/ 0 w 101"/>
                  <a:gd name="T29" fmla="*/ 0 h 68"/>
                  <a:gd name="T30" fmla="*/ 0 w 101"/>
                  <a:gd name="T31" fmla="*/ 0 h 68"/>
                  <a:gd name="T32" fmla="*/ 0 w 101"/>
                  <a:gd name="T33" fmla="*/ 0 h 68"/>
                  <a:gd name="T34" fmla="*/ 0 w 101"/>
                  <a:gd name="T35" fmla="*/ 0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68"/>
                  <a:gd name="T56" fmla="*/ 101 w 101"/>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68">
                    <a:moveTo>
                      <a:pt x="25" y="6"/>
                    </a:moveTo>
                    <a:lnTo>
                      <a:pt x="7" y="36"/>
                    </a:lnTo>
                    <a:lnTo>
                      <a:pt x="0" y="50"/>
                    </a:lnTo>
                    <a:lnTo>
                      <a:pt x="13" y="56"/>
                    </a:lnTo>
                    <a:lnTo>
                      <a:pt x="38" y="68"/>
                    </a:lnTo>
                    <a:lnTo>
                      <a:pt x="50" y="68"/>
                    </a:lnTo>
                    <a:lnTo>
                      <a:pt x="56" y="61"/>
                    </a:lnTo>
                    <a:lnTo>
                      <a:pt x="69" y="61"/>
                    </a:lnTo>
                    <a:lnTo>
                      <a:pt x="81" y="56"/>
                    </a:lnTo>
                    <a:lnTo>
                      <a:pt x="94" y="56"/>
                    </a:lnTo>
                    <a:lnTo>
                      <a:pt x="101" y="56"/>
                    </a:lnTo>
                    <a:lnTo>
                      <a:pt x="101" y="43"/>
                    </a:lnTo>
                    <a:lnTo>
                      <a:pt x="94" y="31"/>
                    </a:lnTo>
                    <a:lnTo>
                      <a:pt x="81" y="18"/>
                    </a:lnTo>
                    <a:lnTo>
                      <a:pt x="69" y="12"/>
                    </a:lnTo>
                    <a:lnTo>
                      <a:pt x="44" y="6"/>
                    </a:lnTo>
                    <a:lnTo>
                      <a:pt x="31" y="0"/>
                    </a:lnTo>
                    <a:lnTo>
                      <a:pt x="25" y="6"/>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51" name="Freeform 294"/>
              <p:cNvSpPr>
                <a:spLocks/>
              </p:cNvSpPr>
              <p:nvPr/>
            </p:nvSpPr>
            <p:spPr bwMode="auto">
              <a:xfrm>
                <a:off x="12598" y="10540"/>
                <a:ext cx="20" cy="14"/>
              </a:xfrm>
              <a:custGeom>
                <a:avLst/>
                <a:gdLst>
                  <a:gd name="T0" fmla="*/ 0 w 143"/>
                  <a:gd name="T1" fmla="*/ 0 h 94"/>
                  <a:gd name="T2" fmla="*/ 0 w 143"/>
                  <a:gd name="T3" fmla="*/ 0 h 94"/>
                  <a:gd name="T4" fmla="*/ 0 w 143"/>
                  <a:gd name="T5" fmla="*/ 0 h 94"/>
                  <a:gd name="T6" fmla="*/ 0 w 143"/>
                  <a:gd name="T7" fmla="*/ 0 h 94"/>
                  <a:gd name="T8" fmla="*/ 0 w 143"/>
                  <a:gd name="T9" fmla="*/ 0 h 94"/>
                  <a:gd name="T10" fmla="*/ 0 w 143"/>
                  <a:gd name="T11" fmla="*/ 0 h 94"/>
                  <a:gd name="T12" fmla="*/ 0 w 143"/>
                  <a:gd name="T13" fmla="*/ 0 h 94"/>
                  <a:gd name="T14" fmla="*/ 0 w 143"/>
                  <a:gd name="T15" fmla="*/ 0 h 94"/>
                  <a:gd name="T16" fmla="*/ 0 w 143"/>
                  <a:gd name="T17" fmla="*/ 0 h 94"/>
                  <a:gd name="T18" fmla="*/ 0 w 143"/>
                  <a:gd name="T19" fmla="*/ 0 h 94"/>
                  <a:gd name="T20" fmla="*/ 0 w 143"/>
                  <a:gd name="T21" fmla="*/ 0 h 94"/>
                  <a:gd name="T22" fmla="*/ 0 w 143"/>
                  <a:gd name="T23" fmla="*/ 0 h 94"/>
                  <a:gd name="T24" fmla="*/ 0 w 143"/>
                  <a:gd name="T25" fmla="*/ 0 h 94"/>
                  <a:gd name="T26" fmla="*/ 0 w 143"/>
                  <a:gd name="T27" fmla="*/ 0 h 94"/>
                  <a:gd name="T28" fmla="*/ 0 w 143"/>
                  <a:gd name="T29" fmla="*/ 0 h 94"/>
                  <a:gd name="T30" fmla="*/ 0 w 143"/>
                  <a:gd name="T31" fmla="*/ 0 h 94"/>
                  <a:gd name="T32" fmla="*/ 0 w 143"/>
                  <a:gd name="T33" fmla="*/ 0 h 94"/>
                  <a:gd name="T34" fmla="*/ 0 w 143"/>
                  <a:gd name="T35" fmla="*/ 0 h 94"/>
                  <a:gd name="T36" fmla="*/ 0 w 143"/>
                  <a:gd name="T37" fmla="*/ 0 h 94"/>
                  <a:gd name="T38" fmla="*/ 0 w 143"/>
                  <a:gd name="T39" fmla="*/ 0 h 94"/>
                  <a:gd name="T40" fmla="*/ 0 w 143"/>
                  <a:gd name="T41" fmla="*/ 0 h 94"/>
                  <a:gd name="T42" fmla="*/ 0 w 143"/>
                  <a:gd name="T43" fmla="*/ 0 h 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3"/>
                  <a:gd name="T67" fmla="*/ 0 h 94"/>
                  <a:gd name="T68" fmla="*/ 143 w 143"/>
                  <a:gd name="T69" fmla="*/ 94 h 9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3" h="94">
                    <a:moveTo>
                      <a:pt x="0" y="75"/>
                    </a:moveTo>
                    <a:lnTo>
                      <a:pt x="5" y="44"/>
                    </a:lnTo>
                    <a:lnTo>
                      <a:pt x="18" y="19"/>
                    </a:lnTo>
                    <a:lnTo>
                      <a:pt x="31" y="0"/>
                    </a:lnTo>
                    <a:lnTo>
                      <a:pt x="43" y="0"/>
                    </a:lnTo>
                    <a:lnTo>
                      <a:pt x="100" y="31"/>
                    </a:lnTo>
                    <a:lnTo>
                      <a:pt x="131" y="56"/>
                    </a:lnTo>
                    <a:lnTo>
                      <a:pt x="143" y="69"/>
                    </a:lnTo>
                    <a:lnTo>
                      <a:pt x="138" y="75"/>
                    </a:lnTo>
                    <a:lnTo>
                      <a:pt x="131" y="75"/>
                    </a:lnTo>
                    <a:lnTo>
                      <a:pt x="125" y="75"/>
                    </a:lnTo>
                    <a:lnTo>
                      <a:pt x="106" y="69"/>
                    </a:lnTo>
                    <a:lnTo>
                      <a:pt x="88" y="56"/>
                    </a:lnTo>
                    <a:lnTo>
                      <a:pt x="81" y="56"/>
                    </a:lnTo>
                    <a:lnTo>
                      <a:pt x="75" y="56"/>
                    </a:lnTo>
                    <a:lnTo>
                      <a:pt x="68" y="69"/>
                    </a:lnTo>
                    <a:lnTo>
                      <a:pt x="68" y="81"/>
                    </a:lnTo>
                    <a:lnTo>
                      <a:pt x="62" y="87"/>
                    </a:lnTo>
                    <a:lnTo>
                      <a:pt x="50" y="94"/>
                    </a:lnTo>
                    <a:lnTo>
                      <a:pt x="18" y="87"/>
                    </a:lnTo>
                    <a:lnTo>
                      <a:pt x="0" y="81"/>
                    </a:lnTo>
                    <a:lnTo>
                      <a:pt x="0" y="75"/>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52" name="Freeform 295"/>
              <p:cNvSpPr>
                <a:spLocks/>
              </p:cNvSpPr>
              <p:nvPr/>
            </p:nvSpPr>
            <p:spPr bwMode="auto">
              <a:xfrm>
                <a:off x="12605" y="10711"/>
                <a:ext cx="30" cy="12"/>
              </a:xfrm>
              <a:custGeom>
                <a:avLst/>
                <a:gdLst>
                  <a:gd name="T0" fmla="*/ 0 w 212"/>
                  <a:gd name="T1" fmla="*/ 0 h 81"/>
                  <a:gd name="T2" fmla="*/ 0 w 212"/>
                  <a:gd name="T3" fmla="*/ 0 h 81"/>
                  <a:gd name="T4" fmla="*/ 0 w 212"/>
                  <a:gd name="T5" fmla="*/ 0 h 81"/>
                  <a:gd name="T6" fmla="*/ 0 w 212"/>
                  <a:gd name="T7" fmla="*/ 0 h 81"/>
                  <a:gd name="T8" fmla="*/ 0 w 212"/>
                  <a:gd name="T9" fmla="*/ 0 h 81"/>
                  <a:gd name="T10" fmla="*/ 0 w 212"/>
                  <a:gd name="T11" fmla="*/ 0 h 81"/>
                  <a:gd name="T12" fmla="*/ 0 w 212"/>
                  <a:gd name="T13" fmla="*/ 0 h 81"/>
                  <a:gd name="T14" fmla="*/ 0 w 212"/>
                  <a:gd name="T15" fmla="*/ 0 h 81"/>
                  <a:gd name="T16" fmla="*/ 0 w 212"/>
                  <a:gd name="T17" fmla="*/ 0 h 81"/>
                  <a:gd name="T18" fmla="*/ 0 w 212"/>
                  <a:gd name="T19" fmla="*/ 0 h 81"/>
                  <a:gd name="T20" fmla="*/ 0 w 212"/>
                  <a:gd name="T21" fmla="*/ 0 h 81"/>
                  <a:gd name="T22" fmla="*/ 0 w 212"/>
                  <a:gd name="T23" fmla="*/ 0 h 81"/>
                  <a:gd name="T24" fmla="*/ 0 w 212"/>
                  <a:gd name="T25" fmla="*/ 0 h 81"/>
                  <a:gd name="T26" fmla="*/ 0 w 212"/>
                  <a:gd name="T27" fmla="*/ 0 h 81"/>
                  <a:gd name="T28" fmla="*/ 0 w 212"/>
                  <a:gd name="T29" fmla="*/ 0 h 81"/>
                  <a:gd name="T30" fmla="*/ 0 w 212"/>
                  <a:gd name="T31" fmla="*/ 0 h 81"/>
                  <a:gd name="T32" fmla="*/ 0 w 212"/>
                  <a:gd name="T33" fmla="*/ 0 h 81"/>
                  <a:gd name="T34" fmla="*/ 0 w 212"/>
                  <a:gd name="T35" fmla="*/ 0 h 81"/>
                  <a:gd name="T36" fmla="*/ 0 w 212"/>
                  <a:gd name="T37" fmla="*/ 0 h 81"/>
                  <a:gd name="T38" fmla="*/ 0 w 212"/>
                  <a:gd name="T39" fmla="*/ 0 h 81"/>
                  <a:gd name="T40" fmla="*/ 0 w 212"/>
                  <a:gd name="T41" fmla="*/ 0 h 81"/>
                  <a:gd name="T42" fmla="*/ 0 w 212"/>
                  <a:gd name="T43" fmla="*/ 0 h 81"/>
                  <a:gd name="T44" fmla="*/ 0 w 212"/>
                  <a:gd name="T45" fmla="*/ 0 h 81"/>
                  <a:gd name="T46" fmla="*/ 0 w 212"/>
                  <a:gd name="T47" fmla="*/ 0 h 81"/>
                  <a:gd name="T48" fmla="*/ 0 w 212"/>
                  <a:gd name="T49" fmla="*/ 0 h 81"/>
                  <a:gd name="T50" fmla="*/ 0 w 212"/>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81"/>
                  <a:gd name="T80" fmla="*/ 212 w 212"/>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81">
                    <a:moveTo>
                      <a:pt x="0" y="25"/>
                    </a:moveTo>
                    <a:lnTo>
                      <a:pt x="0" y="31"/>
                    </a:lnTo>
                    <a:lnTo>
                      <a:pt x="12" y="31"/>
                    </a:lnTo>
                    <a:lnTo>
                      <a:pt x="38" y="25"/>
                    </a:lnTo>
                    <a:lnTo>
                      <a:pt x="56" y="25"/>
                    </a:lnTo>
                    <a:lnTo>
                      <a:pt x="75" y="25"/>
                    </a:lnTo>
                    <a:lnTo>
                      <a:pt x="88" y="38"/>
                    </a:lnTo>
                    <a:lnTo>
                      <a:pt x="118" y="56"/>
                    </a:lnTo>
                    <a:lnTo>
                      <a:pt x="156" y="69"/>
                    </a:lnTo>
                    <a:lnTo>
                      <a:pt x="194" y="81"/>
                    </a:lnTo>
                    <a:lnTo>
                      <a:pt x="206" y="81"/>
                    </a:lnTo>
                    <a:lnTo>
                      <a:pt x="212" y="75"/>
                    </a:lnTo>
                    <a:lnTo>
                      <a:pt x="212" y="69"/>
                    </a:lnTo>
                    <a:lnTo>
                      <a:pt x="212" y="56"/>
                    </a:lnTo>
                    <a:lnTo>
                      <a:pt x="199" y="43"/>
                    </a:lnTo>
                    <a:lnTo>
                      <a:pt x="187" y="38"/>
                    </a:lnTo>
                    <a:lnTo>
                      <a:pt x="162" y="38"/>
                    </a:lnTo>
                    <a:lnTo>
                      <a:pt x="144" y="31"/>
                    </a:lnTo>
                    <a:lnTo>
                      <a:pt x="124" y="31"/>
                    </a:lnTo>
                    <a:lnTo>
                      <a:pt x="93" y="13"/>
                    </a:lnTo>
                    <a:lnTo>
                      <a:pt x="68" y="0"/>
                    </a:lnTo>
                    <a:lnTo>
                      <a:pt x="63" y="0"/>
                    </a:lnTo>
                    <a:lnTo>
                      <a:pt x="50" y="0"/>
                    </a:lnTo>
                    <a:lnTo>
                      <a:pt x="12" y="13"/>
                    </a:lnTo>
                    <a:lnTo>
                      <a:pt x="0" y="18"/>
                    </a:lnTo>
                    <a:lnTo>
                      <a:pt x="0" y="25"/>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53" name="Freeform 296"/>
              <p:cNvSpPr>
                <a:spLocks/>
              </p:cNvSpPr>
              <p:nvPr/>
            </p:nvSpPr>
            <p:spPr bwMode="auto">
              <a:xfrm>
                <a:off x="12624" y="10724"/>
                <a:ext cx="5" cy="5"/>
              </a:xfrm>
              <a:custGeom>
                <a:avLst/>
                <a:gdLst>
                  <a:gd name="T0" fmla="*/ 0 w 38"/>
                  <a:gd name="T1" fmla="*/ 0 h 31"/>
                  <a:gd name="T2" fmla="*/ 0 w 38"/>
                  <a:gd name="T3" fmla="*/ 0 h 31"/>
                  <a:gd name="T4" fmla="*/ 0 w 38"/>
                  <a:gd name="T5" fmla="*/ 0 h 31"/>
                  <a:gd name="T6" fmla="*/ 0 w 38"/>
                  <a:gd name="T7" fmla="*/ 0 h 31"/>
                  <a:gd name="T8" fmla="*/ 0 w 38"/>
                  <a:gd name="T9" fmla="*/ 0 h 31"/>
                  <a:gd name="T10" fmla="*/ 0 w 38"/>
                  <a:gd name="T11" fmla="*/ 0 h 31"/>
                  <a:gd name="T12" fmla="*/ 0 w 38"/>
                  <a:gd name="T13" fmla="*/ 0 h 31"/>
                  <a:gd name="T14" fmla="*/ 0 w 38"/>
                  <a:gd name="T15" fmla="*/ 0 h 31"/>
                  <a:gd name="T16" fmla="*/ 0 w 38"/>
                  <a:gd name="T17" fmla="*/ 0 h 31"/>
                  <a:gd name="T18" fmla="*/ 0 w 38"/>
                  <a:gd name="T19" fmla="*/ 0 h 31"/>
                  <a:gd name="T20" fmla="*/ 0 w 38"/>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31"/>
                  <a:gd name="T35" fmla="*/ 38 w 38"/>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31">
                    <a:moveTo>
                      <a:pt x="6" y="6"/>
                    </a:moveTo>
                    <a:lnTo>
                      <a:pt x="31" y="0"/>
                    </a:lnTo>
                    <a:lnTo>
                      <a:pt x="38" y="6"/>
                    </a:lnTo>
                    <a:lnTo>
                      <a:pt x="38" y="12"/>
                    </a:lnTo>
                    <a:lnTo>
                      <a:pt x="31" y="25"/>
                    </a:lnTo>
                    <a:lnTo>
                      <a:pt x="25" y="31"/>
                    </a:lnTo>
                    <a:lnTo>
                      <a:pt x="18" y="31"/>
                    </a:lnTo>
                    <a:lnTo>
                      <a:pt x="13" y="31"/>
                    </a:lnTo>
                    <a:lnTo>
                      <a:pt x="0" y="19"/>
                    </a:lnTo>
                    <a:lnTo>
                      <a:pt x="0" y="6"/>
                    </a:lnTo>
                    <a:lnTo>
                      <a:pt x="6" y="6"/>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54" name="Freeform 297"/>
              <p:cNvSpPr>
                <a:spLocks/>
              </p:cNvSpPr>
              <p:nvPr/>
            </p:nvSpPr>
            <p:spPr bwMode="auto">
              <a:xfrm>
                <a:off x="12633" y="10720"/>
                <a:ext cx="21" cy="8"/>
              </a:xfrm>
              <a:custGeom>
                <a:avLst/>
                <a:gdLst>
                  <a:gd name="T0" fmla="*/ 0 w 149"/>
                  <a:gd name="T1" fmla="*/ 0 h 56"/>
                  <a:gd name="T2" fmla="*/ 0 w 149"/>
                  <a:gd name="T3" fmla="*/ 0 h 56"/>
                  <a:gd name="T4" fmla="*/ 0 w 149"/>
                  <a:gd name="T5" fmla="*/ 0 h 56"/>
                  <a:gd name="T6" fmla="*/ 0 w 149"/>
                  <a:gd name="T7" fmla="*/ 0 h 56"/>
                  <a:gd name="T8" fmla="*/ 0 w 149"/>
                  <a:gd name="T9" fmla="*/ 0 h 56"/>
                  <a:gd name="T10" fmla="*/ 0 w 149"/>
                  <a:gd name="T11" fmla="*/ 0 h 56"/>
                  <a:gd name="T12" fmla="*/ 0 w 149"/>
                  <a:gd name="T13" fmla="*/ 0 h 56"/>
                  <a:gd name="T14" fmla="*/ 0 w 149"/>
                  <a:gd name="T15" fmla="*/ 0 h 56"/>
                  <a:gd name="T16" fmla="*/ 0 w 149"/>
                  <a:gd name="T17" fmla="*/ 0 h 56"/>
                  <a:gd name="T18" fmla="*/ 0 w 149"/>
                  <a:gd name="T19" fmla="*/ 0 h 56"/>
                  <a:gd name="T20" fmla="*/ 0 w 149"/>
                  <a:gd name="T21" fmla="*/ 0 h 56"/>
                  <a:gd name="T22" fmla="*/ 0 w 149"/>
                  <a:gd name="T23" fmla="*/ 0 h 56"/>
                  <a:gd name="T24" fmla="*/ 0 w 149"/>
                  <a:gd name="T25" fmla="*/ 0 h 56"/>
                  <a:gd name="T26" fmla="*/ 0 w 149"/>
                  <a:gd name="T27" fmla="*/ 0 h 56"/>
                  <a:gd name="T28" fmla="*/ 0 w 149"/>
                  <a:gd name="T29" fmla="*/ 0 h 56"/>
                  <a:gd name="T30" fmla="*/ 0 w 149"/>
                  <a:gd name="T31" fmla="*/ 0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9"/>
                  <a:gd name="T49" fmla="*/ 0 h 56"/>
                  <a:gd name="T50" fmla="*/ 149 w 149"/>
                  <a:gd name="T51" fmla="*/ 56 h 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9" h="56">
                    <a:moveTo>
                      <a:pt x="50" y="0"/>
                    </a:moveTo>
                    <a:lnTo>
                      <a:pt x="18" y="31"/>
                    </a:lnTo>
                    <a:lnTo>
                      <a:pt x="0" y="50"/>
                    </a:lnTo>
                    <a:lnTo>
                      <a:pt x="0" y="56"/>
                    </a:lnTo>
                    <a:lnTo>
                      <a:pt x="12" y="56"/>
                    </a:lnTo>
                    <a:lnTo>
                      <a:pt x="43" y="56"/>
                    </a:lnTo>
                    <a:lnTo>
                      <a:pt x="75" y="50"/>
                    </a:lnTo>
                    <a:lnTo>
                      <a:pt x="124" y="43"/>
                    </a:lnTo>
                    <a:lnTo>
                      <a:pt x="143" y="43"/>
                    </a:lnTo>
                    <a:lnTo>
                      <a:pt x="149" y="43"/>
                    </a:lnTo>
                    <a:lnTo>
                      <a:pt x="143" y="37"/>
                    </a:lnTo>
                    <a:lnTo>
                      <a:pt x="137" y="25"/>
                    </a:lnTo>
                    <a:lnTo>
                      <a:pt x="118" y="25"/>
                    </a:lnTo>
                    <a:lnTo>
                      <a:pt x="81" y="12"/>
                    </a:lnTo>
                    <a:lnTo>
                      <a:pt x="62" y="6"/>
                    </a:lnTo>
                    <a:lnTo>
                      <a:pt x="50"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55" name="Freeform 298"/>
              <p:cNvSpPr>
                <a:spLocks/>
              </p:cNvSpPr>
              <p:nvPr/>
            </p:nvSpPr>
            <p:spPr bwMode="auto">
              <a:xfrm>
                <a:off x="12656" y="10724"/>
                <a:ext cx="4" cy="3"/>
              </a:xfrm>
              <a:custGeom>
                <a:avLst/>
                <a:gdLst>
                  <a:gd name="T0" fmla="*/ 0 w 31"/>
                  <a:gd name="T1" fmla="*/ 0 h 25"/>
                  <a:gd name="T2" fmla="*/ 0 w 31"/>
                  <a:gd name="T3" fmla="*/ 0 h 25"/>
                  <a:gd name="T4" fmla="*/ 0 w 31"/>
                  <a:gd name="T5" fmla="*/ 0 h 25"/>
                  <a:gd name="T6" fmla="*/ 0 w 31"/>
                  <a:gd name="T7" fmla="*/ 0 h 25"/>
                  <a:gd name="T8" fmla="*/ 0 w 31"/>
                  <a:gd name="T9" fmla="*/ 0 h 25"/>
                  <a:gd name="T10" fmla="*/ 0 w 31"/>
                  <a:gd name="T11" fmla="*/ 0 h 25"/>
                  <a:gd name="T12" fmla="*/ 0 w 31"/>
                  <a:gd name="T13" fmla="*/ 0 h 25"/>
                  <a:gd name="T14" fmla="*/ 0 w 31"/>
                  <a:gd name="T15" fmla="*/ 0 h 25"/>
                  <a:gd name="T16" fmla="*/ 0 w 31"/>
                  <a:gd name="T17" fmla="*/ 0 h 25"/>
                  <a:gd name="T18" fmla="*/ 0 w 31"/>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25"/>
                  <a:gd name="T32" fmla="*/ 31 w 3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25">
                    <a:moveTo>
                      <a:pt x="6" y="0"/>
                    </a:moveTo>
                    <a:lnTo>
                      <a:pt x="0" y="12"/>
                    </a:lnTo>
                    <a:lnTo>
                      <a:pt x="0" y="18"/>
                    </a:lnTo>
                    <a:lnTo>
                      <a:pt x="6" y="18"/>
                    </a:lnTo>
                    <a:lnTo>
                      <a:pt x="25" y="25"/>
                    </a:lnTo>
                    <a:lnTo>
                      <a:pt x="31" y="25"/>
                    </a:lnTo>
                    <a:lnTo>
                      <a:pt x="31" y="18"/>
                    </a:lnTo>
                    <a:lnTo>
                      <a:pt x="19" y="6"/>
                    </a:lnTo>
                    <a:lnTo>
                      <a:pt x="12" y="0"/>
                    </a:lnTo>
                    <a:lnTo>
                      <a:pt x="6" y="0"/>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56" name="Freeform 300"/>
              <p:cNvSpPr>
                <a:spLocks/>
              </p:cNvSpPr>
              <p:nvPr/>
            </p:nvSpPr>
            <p:spPr bwMode="auto">
              <a:xfrm>
                <a:off x="12673" y="10941"/>
                <a:ext cx="9" cy="3"/>
              </a:xfrm>
              <a:custGeom>
                <a:avLst/>
                <a:gdLst>
                  <a:gd name="T0" fmla="*/ 0 w 62"/>
                  <a:gd name="T1" fmla="*/ 0 h 25"/>
                  <a:gd name="T2" fmla="*/ 0 w 62"/>
                  <a:gd name="T3" fmla="*/ 0 h 25"/>
                  <a:gd name="T4" fmla="*/ 0 w 62"/>
                  <a:gd name="T5" fmla="*/ 0 h 25"/>
                  <a:gd name="T6" fmla="*/ 0 w 62"/>
                  <a:gd name="T7" fmla="*/ 0 h 25"/>
                  <a:gd name="T8" fmla="*/ 0 w 62"/>
                  <a:gd name="T9" fmla="*/ 0 h 25"/>
                  <a:gd name="T10" fmla="*/ 0 w 62"/>
                  <a:gd name="T11" fmla="*/ 0 h 25"/>
                  <a:gd name="T12" fmla="*/ 0 w 62"/>
                  <a:gd name="T13" fmla="*/ 0 h 25"/>
                  <a:gd name="T14" fmla="*/ 0 w 62"/>
                  <a:gd name="T15" fmla="*/ 0 h 25"/>
                  <a:gd name="T16" fmla="*/ 0 w 62"/>
                  <a:gd name="T17" fmla="*/ 0 h 25"/>
                  <a:gd name="T18" fmla="*/ 0 w 62"/>
                  <a:gd name="T19" fmla="*/ 0 h 25"/>
                  <a:gd name="T20" fmla="*/ 0 w 62"/>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25"/>
                  <a:gd name="T35" fmla="*/ 62 w 62"/>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25">
                    <a:moveTo>
                      <a:pt x="62" y="13"/>
                    </a:moveTo>
                    <a:lnTo>
                      <a:pt x="56" y="7"/>
                    </a:lnTo>
                    <a:lnTo>
                      <a:pt x="49" y="0"/>
                    </a:lnTo>
                    <a:lnTo>
                      <a:pt x="44" y="0"/>
                    </a:lnTo>
                    <a:lnTo>
                      <a:pt x="31" y="0"/>
                    </a:lnTo>
                    <a:lnTo>
                      <a:pt x="6" y="13"/>
                    </a:lnTo>
                    <a:lnTo>
                      <a:pt x="0" y="20"/>
                    </a:lnTo>
                    <a:lnTo>
                      <a:pt x="6" y="25"/>
                    </a:lnTo>
                    <a:lnTo>
                      <a:pt x="24" y="25"/>
                    </a:lnTo>
                    <a:lnTo>
                      <a:pt x="44" y="20"/>
                    </a:lnTo>
                    <a:lnTo>
                      <a:pt x="62" y="13"/>
                    </a:lnTo>
                    <a:close/>
                  </a:path>
                </a:pathLst>
              </a:custGeom>
              <a:solidFill>
                <a:srgbClr val="92C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57" name="Freeform 301"/>
              <p:cNvSpPr>
                <a:spLocks/>
              </p:cNvSpPr>
              <p:nvPr/>
            </p:nvSpPr>
            <p:spPr bwMode="auto">
              <a:xfrm>
                <a:off x="11546" y="10335"/>
                <a:ext cx="20" cy="693"/>
              </a:xfrm>
              <a:custGeom>
                <a:avLst/>
                <a:gdLst>
                  <a:gd name="T0" fmla="*/ 0 w 137"/>
                  <a:gd name="T1" fmla="*/ 0 h 4846"/>
                  <a:gd name="T2" fmla="*/ 0 w 137"/>
                  <a:gd name="T3" fmla="*/ 0 h 4846"/>
                  <a:gd name="T4" fmla="*/ 0 w 137"/>
                  <a:gd name="T5" fmla="*/ 0 h 4846"/>
                  <a:gd name="T6" fmla="*/ 0 w 137"/>
                  <a:gd name="T7" fmla="*/ 0 h 4846"/>
                  <a:gd name="T8" fmla="*/ 0 w 137"/>
                  <a:gd name="T9" fmla="*/ 0 h 4846"/>
                  <a:gd name="T10" fmla="*/ 0 60000 65536"/>
                  <a:gd name="T11" fmla="*/ 0 60000 65536"/>
                  <a:gd name="T12" fmla="*/ 0 60000 65536"/>
                  <a:gd name="T13" fmla="*/ 0 60000 65536"/>
                  <a:gd name="T14" fmla="*/ 0 60000 65536"/>
                  <a:gd name="T15" fmla="*/ 0 w 137"/>
                  <a:gd name="T16" fmla="*/ 0 h 4846"/>
                  <a:gd name="T17" fmla="*/ 137 w 137"/>
                  <a:gd name="T18" fmla="*/ 4846 h 4846"/>
                </a:gdLst>
                <a:ahLst/>
                <a:cxnLst>
                  <a:cxn ang="T10">
                    <a:pos x="T0" y="T1"/>
                  </a:cxn>
                  <a:cxn ang="T11">
                    <a:pos x="T2" y="T3"/>
                  </a:cxn>
                  <a:cxn ang="T12">
                    <a:pos x="T4" y="T5"/>
                  </a:cxn>
                  <a:cxn ang="T13">
                    <a:pos x="T6" y="T7"/>
                  </a:cxn>
                  <a:cxn ang="T14">
                    <a:pos x="T8" y="T9"/>
                  </a:cxn>
                </a:cxnLst>
                <a:rect l="T15" t="T16" r="T17" b="T18"/>
                <a:pathLst>
                  <a:path w="137" h="4846">
                    <a:moveTo>
                      <a:pt x="137" y="157"/>
                    </a:moveTo>
                    <a:lnTo>
                      <a:pt x="0" y="0"/>
                    </a:lnTo>
                    <a:lnTo>
                      <a:pt x="0" y="4846"/>
                    </a:lnTo>
                    <a:lnTo>
                      <a:pt x="137" y="4696"/>
                    </a:lnTo>
                    <a:lnTo>
                      <a:pt x="137" y="157"/>
                    </a:lnTo>
                    <a:close/>
                  </a:path>
                </a:pathLst>
              </a:custGeom>
              <a:solidFill>
                <a:srgbClr val="8085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58" name="Freeform 302"/>
              <p:cNvSpPr>
                <a:spLocks/>
              </p:cNvSpPr>
              <p:nvPr/>
            </p:nvSpPr>
            <p:spPr bwMode="auto">
              <a:xfrm>
                <a:off x="11483" y="10291"/>
                <a:ext cx="686" cy="511"/>
              </a:xfrm>
              <a:custGeom>
                <a:avLst/>
                <a:gdLst>
                  <a:gd name="T0" fmla="*/ 0 w 4802"/>
                  <a:gd name="T1" fmla="*/ 0 h 3581"/>
                  <a:gd name="T2" fmla="*/ 0 w 4802"/>
                  <a:gd name="T3" fmla="*/ 0 h 3581"/>
                  <a:gd name="T4" fmla="*/ 0 w 4802"/>
                  <a:gd name="T5" fmla="*/ 0 h 3581"/>
                  <a:gd name="T6" fmla="*/ 0 w 4802"/>
                  <a:gd name="T7" fmla="*/ 0 h 3581"/>
                  <a:gd name="T8" fmla="*/ 0 w 4802"/>
                  <a:gd name="T9" fmla="*/ 0 h 3581"/>
                  <a:gd name="T10" fmla="*/ 0 w 4802"/>
                  <a:gd name="T11" fmla="*/ 0 h 3581"/>
                  <a:gd name="T12" fmla="*/ 0 w 4802"/>
                  <a:gd name="T13" fmla="*/ 0 h 3581"/>
                  <a:gd name="T14" fmla="*/ 0 w 4802"/>
                  <a:gd name="T15" fmla="*/ 0 h 3581"/>
                  <a:gd name="T16" fmla="*/ 0 w 4802"/>
                  <a:gd name="T17" fmla="*/ 0 h 3581"/>
                  <a:gd name="T18" fmla="*/ 0 w 4802"/>
                  <a:gd name="T19" fmla="*/ 0 h 3581"/>
                  <a:gd name="T20" fmla="*/ 0 w 4802"/>
                  <a:gd name="T21" fmla="*/ 0 h 3581"/>
                  <a:gd name="T22" fmla="*/ 0 w 4802"/>
                  <a:gd name="T23" fmla="*/ 0 h 3581"/>
                  <a:gd name="T24" fmla="*/ 0 w 4802"/>
                  <a:gd name="T25" fmla="*/ 0 h 3581"/>
                  <a:gd name="T26" fmla="*/ 0 w 4802"/>
                  <a:gd name="T27" fmla="*/ 0 h 3581"/>
                  <a:gd name="T28" fmla="*/ 0 w 4802"/>
                  <a:gd name="T29" fmla="*/ 0 h 3581"/>
                  <a:gd name="T30" fmla="*/ 0 w 4802"/>
                  <a:gd name="T31" fmla="*/ 0 h 3581"/>
                  <a:gd name="T32" fmla="*/ 0 w 4802"/>
                  <a:gd name="T33" fmla="*/ 0 h 3581"/>
                  <a:gd name="T34" fmla="*/ 0 w 4802"/>
                  <a:gd name="T35" fmla="*/ 0 h 3581"/>
                  <a:gd name="T36" fmla="*/ 0 w 4802"/>
                  <a:gd name="T37" fmla="*/ 0 h 3581"/>
                  <a:gd name="T38" fmla="*/ 0 w 4802"/>
                  <a:gd name="T39" fmla="*/ 0 h 3581"/>
                  <a:gd name="T40" fmla="*/ 0 w 4802"/>
                  <a:gd name="T41" fmla="*/ 0 h 3581"/>
                  <a:gd name="T42" fmla="*/ 0 w 4802"/>
                  <a:gd name="T43" fmla="*/ 0 h 3581"/>
                  <a:gd name="T44" fmla="*/ 0 w 4802"/>
                  <a:gd name="T45" fmla="*/ 0 h 3581"/>
                  <a:gd name="T46" fmla="*/ 0 w 4802"/>
                  <a:gd name="T47" fmla="*/ 0 h 3581"/>
                  <a:gd name="T48" fmla="*/ 0 w 4802"/>
                  <a:gd name="T49" fmla="*/ 0 h 3581"/>
                  <a:gd name="T50" fmla="*/ 0 w 4802"/>
                  <a:gd name="T51" fmla="*/ 0 h 3581"/>
                  <a:gd name="T52" fmla="*/ 0 w 4802"/>
                  <a:gd name="T53" fmla="*/ 0 h 3581"/>
                  <a:gd name="T54" fmla="*/ 0 w 4802"/>
                  <a:gd name="T55" fmla="*/ 0 h 3581"/>
                  <a:gd name="T56" fmla="*/ 0 w 4802"/>
                  <a:gd name="T57" fmla="*/ 0 h 3581"/>
                  <a:gd name="T58" fmla="*/ 0 w 4802"/>
                  <a:gd name="T59" fmla="*/ 0 h 3581"/>
                  <a:gd name="T60" fmla="*/ 0 w 4802"/>
                  <a:gd name="T61" fmla="*/ 0 h 3581"/>
                  <a:gd name="T62" fmla="*/ 0 w 4802"/>
                  <a:gd name="T63" fmla="*/ 0 h 35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02"/>
                  <a:gd name="T97" fmla="*/ 0 h 3581"/>
                  <a:gd name="T98" fmla="*/ 4802 w 4802"/>
                  <a:gd name="T99" fmla="*/ 3581 h 35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02" h="3581">
                    <a:moveTo>
                      <a:pt x="0" y="369"/>
                    </a:moveTo>
                    <a:lnTo>
                      <a:pt x="0" y="319"/>
                    </a:lnTo>
                    <a:lnTo>
                      <a:pt x="6" y="263"/>
                    </a:lnTo>
                    <a:lnTo>
                      <a:pt x="25" y="194"/>
                    </a:lnTo>
                    <a:lnTo>
                      <a:pt x="37" y="163"/>
                    </a:lnTo>
                    <a:lnTo>
                      <a:pt x="56" y="131"/>
                    </a:lnTo>
                    <a:lnTo>
                      <a:pt x="81" y="100"/>
                    </a:lnTo>
                    <a:lnTo>
                      <a:pt x="112" y="69"/>
                    </a:lnTo>
                    <a:lnTo>
                      <a:pt x="150" y="43"/>
                    </a:lnTo>
                    <a:lnTo>
                      <a:pt x="193" y="25"/>
                    </a:lnTo>
                    <a:lnTo>
                      <a:pt x="250" y="13"/>
                    </a:lnTo>
                    <a:lnTo>
                      <a:pt x="306" y="6"/>
                    </a:lnTo>
                    <a:lnTo>
                      <a:pt x="619" y="0"/>
                    </a:lnTo>
                    <a:lnTo>
                      <a:pt x="1182" y="0"/>
                    </a:lnTo>
                    <a:lnTo>
                      <a:pt x="2707" y="6"/>
                    </a:lnTo>
                    <a:lnTo>
                      <a:pt x="4802" y="25"/>
                    </a:lnTo>
                    <a:lnTo>
                      <a:pt x="324" y="119"/>
                    </a:lnTo>
                    <a:lnTo>
                      <a:pt x="294" y="125"/>
                    </a:lnTo>
                    <a:lnTo>
                      <a:pt x="256" y="131"/>
                    </a:lnTo>
                    <a:lnTo>
                      <a:pt x="213" y="151"/>
                    </a:lnTo>
                    <a:lnTo>
                      <a:pt x="175" y="181"/>
                    </a:lnTo>
                    <a:lnTo>
                      <a:pt x="156" y="201"/>
                    </a:lnTo>
                    <a:lnTo>
                      <a:pt x="137" y="226"/>
                    </a:lnTo>
                    <a:lnTo>
                      <a:pt x="125" y="257"/>
                    </a:lnTo>
                    <a:lnTo>
                      <a:pt x="118" y="288"/>
                    </a:lnTo>
                    <a:lnTo>
                      <a:pt x="112" y="326"/>
                    </a:lnTo>
                    <a:lnTo>
                      <a:pt x="112" y="369"/>
                    </a:lnTo>
                    <a:lnTo>
                      <a:pt x="118" y="582"/>
                    </a:lnTo>
                    <a:lnTo>
                      <a:pt x="107" y="977"/>
                    </a:lnTo>
                    <a:lnTo>
                      <a:pt x="62" y="2072"/>
                    </a:lnTo>
                    <a:lnTo>
                      <a:pt x="0" y="3581"/>
                    </a:lnTo>
                    <a:lnTo>
                      <a:pt x="0" y="369"/>
                    </a:lnTo>
                    <a:close/>
                  </a:path>
                </a:pathLst>
              </a:custGeom>
              <a:solidFill>
                <a:srgbClr val="E2E3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59" name="Freeform 303"/>
              <p:cNvSpPr>
                <a:spLocks/>
              </p:cNvSpPr>
              <p:nvPr/>
            </p:nvSpPr>
            <p:spPr bwMode="auto">
              <a:xfrm>
                <a:off x="13212" y="11120"/>
                <a:ext cx="312" cy="336"/>
              </a:xfrm>
              <a:custGeom>
                <a:avLst/>
                <a:gdLst>
                  <a:gd name="T0" fmla="*/ 0 w 2182"/>
                  <a:gd name="T1" fmla="*/ 0 h 2354"/>
                  <a:gd name="T2" fmla="*/ 0 w 2182"/>
                  <a:gd name="T3" fmla="*/ 0 h 2354"/>
                  <a:gd name="T4" fmla="*/ 0 w 2182"/>
                  <a:gd name="T5" fmla="*/ 0 h 2354"/>
                  <a:gd name="T6" fmla="*/ 0 w 2182"/>
                  <a:gd name="T7" fmla="*/ 0 h 2354"/>
                  <a:gd name="T8" fmla="*/ 0 w 2182"/>
                  <a:gd name="T9" fmla="*/ 0 h 2354"/>
                  <a:gd name="T10" fmla="*/ 0 w 2182"/>
                  <a:gd name="T11" fmla="*/ 0 h 2354"/>
                  <a:gd name="T12" fmla="*/ 0 w 2182"/>
                  <a:gd name="T13" fmla="*/ 0 h 2354"/>
                  <a:gd name="T14" fmla="*/ 0 w 2182"/>
                  <a:gd name="T15" fmla="*/ 0 h 2354"/>
                  <a:gd name="T16" fmla="*/ 0 w 2182"/>
                  <a:gd name="T17" fmla="*/ 0 h 2354"/>
                  <a:gd name="T18" fmla="*/ 0 w 2182"/>
                  <a:gd name="T19" fmla="*/ 0 h 2354"/>
                  <a:gd name="T20" fmla="*/ 0 w 2182"/>
                  <a:gd name="T21" fmla="*/ 0 h 2354"/>
                  <a:gd name="T22" fmla="*/ 0 w 2182"/>
                  <a:gd name="T23" fmla="*/ 0 h 2354"/>
                  <a:gd name="T24" fmla="*/ 0 w 2182"/>
                  <a:gd name="T25" fmla="*/ 0 h 2354"/>
                  <a:gd name="T26" fmla="*/ 0 w 2182"/>
                  <a:gd name="T27" fmla="*/ 0 h 2354"/>
                  <a:gd name="T28" fmla="*/ 0 w 2182"/>
                  <a:gd name="T29" fmla="*/ 0 h 2354"/>
                  <a:gd name="T30" fmla="*/ 0 w 2182"/>
                  <a:gd name="T31" fmla="*/ 0 h 2354"/>
                  <a:gd name="T32" fmla="*/ 0 w 2182"/>
                  <a:gd name="T33" fmla="*/ 0 h 2354"/>
                  <a:gd name="T34" fmla="*/ 0 w 2182"/>
                  <a:gd name="T35" fmla="*/ 0 h 2354"/>
                  <a:gd name="T36" fmla="*/ 0 w 2182"/>
                  <a:gd name="T37" fmla="*/ 0 h 2354"/>
                  <a:gd name="T38" fmla="*/ 0 w 2182"/>
                  <a:gd name="T39" fmla="*/ 0 h 2354"/>
                  <a:gd name="T40" fmla="*/ 0 w 2182"/>
                  <a:gd name="T41" fmla="*/ 0 h 2354"/>
                  <a:gd name="T42" fmla="*/ 0 w 2182"/>
                  <a:gd name="T43" fmla="*/ 0 h 2354"/>
                  <a:gd name="T44" fmla="*/ 0 w 2182"/>
                  <a:gd name="T45" fmla="*/ 0 h 2354"/>
                  <a:gd name="T46" fmla="*/ 0 w 2182"/>
                  <a:gd name="T47" fmla="*/ 0 h 2354"/>
                  <a:gd name="T48" fmla="*/ 0 w 2182"/>
                  <a:gd name="T49" fmla="*/ 0 h 2354"/>
                  <a:gd name="T50" fmla="*/ 0 w 2182"/>
                  <a:gd name="T51" fmla="*/ 0 h 2354"/>
                  <a:gd name="T52" fmla="*/ 0 w 2182"/>
                  <a:gd name="T53" fmla="*/ 0 h 2354"/>
                  <a:gd name="T54" fmla="*/ 0 w 2182"/>
                  <a:gd name="T55" fmla="*/ 0 h 2354"/>
                  <a:gd name="T56" fmla="*/ 0 w 2182"/>
                  <a:gd name="T57" fmla="*/ 0 h 2354"/>
                  <a:gd name="T58" fmla="*/ 0 w 2182"/>
                  <a:gd name="T59" fmla="*/ 0 h 2354"/>
                  <a:gd name="T60" fmla="*/ 0 w 2182"/>
                  <a:gd name="T61" fmla="*/ 0 h 2354"/>
                  <a:gd name="T62" fmla="*/ 0 w 2182"/>
                  <a:gd name="T63" fmla="*/ 0 h 23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82"/>
                  <a:gd name="T97" fmla="*/ 0 h 2354"/>
                  <a:gd name="T98" fmla="*/ 2182 w 2182"/>
                  <a:gd name="T99" fmla="*/ 2354 h 23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82" h="2354">
                    <a:moveTo>
                      <a:pt x="1088" y="201"/>
                    </a:moveTo>
                    <a:lnTo>
                      <a:pt x="1100" y="163"/>
                    </a:lnTo>
                    <a:lnTo>
                      <a:pt x="1118" y="125"/>
                    </a:lnTo>
                    <a:lnTo>
                      <a:pt x="1156" y="81"/>
                    </a:lnTo>
                    <a:lnTo>
                      <a:pt x="1181" y="63"/>
                    </a:lnTo>
                    <a:lnTo>
                      <a:pt x="1213" y="43"/>
                    </a:lnTo>
                    <a:lnTo>
                      <a:pt x="1251" y="32"/>
                    </a:lnTo>
                    <a:lnTo>
                      <a:pt x="1294" y="13"/>
                    </a:lnTo>
                    <a:lnTo>
                      <a:pt x="1337" y="7"/>
                    </a:lnTo>
                    <a:lnTo>
                      <a:pt x="1394" y="0"/>
                    </a:lnTo>
                    <a:lnTo>
                      <a:pt x="1457" y="0"/>
                    </a:lnTo>
                    <a:lnTo>
                      <a:pt x="1525" y="13"/>
                    </a:lnTo>
                    <a:lnTo>
                      <a:pt x="1676" y="32"/>
                    </a:lnTo>
                    <a:lnTo>
                      <a:pt x="1813" y="56"/>
                    </a:lnTo>
                    <a:lnTo>
                      <a:pt x="1932" y="94"/>
                    </a:lnTo>
                    <a:lnTo>
                      <a:pt x="1988" y="113"/>
                    </a:lnTo>
                    <a:lnTo>
                      <a:pt x="2038" y="131"/>
                    </a:lnTo>
                    <a:lnTo>
                      <a:pt x="2082" y="156"/>
                    </a:lnTo>
                    <a:lnTo>
                      <a:pt x="2114" y="188"/>
                    </a:lnTo>
                    <a:lnTo>
                      <a:pt x="2144" y="219"/>
                    </a:lnTo>
                    <a:lnTo>
                      <a:pt x="2164" y="257"/>
                    </a:lnTo>
                    <a:lnTo>
                      <a:pt x="2182" y="294"/>
                    </a:lnTo>
                    <a:lnTo>
                      <a:pt x="2182" y="344"/>
                    </a:lnTo>
                    <a:lnTo>
                      <a:pt x="2175" y="394"/>
                    </a:lnTo>
                    <a:lnTo>
                      <a:pt x="2157" y="450"/>
                    </a:lnTo>
                    <a:lnTo>
                      <a:pt x="2114" y="588"/>
                    </a:lnTo>
                    <a:lnTo>
                      <a:pt x="2076" y="758"/>
                    </a:lnTo>
                    <a:lnTo>
                      <a:pt x="2032" y="939"/>
                    </a:lnTo>
                    <a:lnTo>
                      <a:pt x="2001" y="1127"/>
                    </a:lnTo>
                    <a:lnTo>
                      <a:pt x="1970" y="1309"/>
                    </a:lnTo>
                    <a:lnTo>
                      <a:pt x="1945" y="1472"/>
                    </a:lnTo>
                    <a:lnTo>
                      <a:pt x="1932" y="1615"/>
                    </a:lnTo>
                    <a:lnTo>
                      <a:pt x="1926" y="1715"/>
                    </a:lnTo>
                    <a:lnTo>
                      <a:pt x="1920" y="1741"/>
                    </a:lnTo>
                    <a:lnTo>
                      <a:pt x="1920" y="1760"/>
                    </a:lnTo>
                    <a:lnTo>
                      <a:pt x="1895" y="1810"/>
                    </a:lnTo>
                    <a:lnTo>
                      <a:pt x="1857" y="1853"/>
                    </a:lnTo>
                    <a:lnTo>
                      <a:pt x="1807" y="1904"/>
                    </a:lnTo>
                    <a:lnTo>
                      <a:pt x="1744" y="1959"/>
                    </a:lnTo>
                    <a:lnTo>
                      <a:pt x="1676" y="2010"/>
                    </a:lnTo>
                    <a:lnTo>
                      <a:pt x="1601" y="2060"/>
                    </a:lnTo>
                    <a:lnTo>
                      <a:pt x="1520" y="2104"/>
                    </a:lnTo>
                    <a:lnTo>
                      <a:pt x="1432" y="2154"/>
                    </a:lnTo>
                    <a:lnTo>
                      <a:pt x="1337" y="2198"/>
                    </a:lnTo>
                    <a:lnTo>
                      <a:pt x="1244" y="2235"/>
                    </a:lnTo>
                    <a:lnTo>
                      <a:pt x="1156" y="2273"/>
                    </a:lnTo>
                    <a:lnTo>
                      <a:pt x="1063" y="2298"/>
                    </a:lnTo>
                    <a:lnTo>
                      <a:pt x="982" y="2323"/>
                    </a:lnTo>
                    <a:lnTo>
                      <a:pt x="901" y="2341"/>
                    </a:lnTo>
                    <a:lnTo>
                      <a:pt x="819" y="2354"/>
                    </a:lnTo>
                    <a:lnTo>
                      <a:pt x="788" y="2354"/>
                    </a:lnTo>
                    <a:lnTo>
                      <a:pt x="750" y="2348"/>
                    </a:lnTo>
                    <a:lnTo>
                      <a:pt x="675" y="2329"/>
                    </a:lnTo>
                    <a:lnTo>
                      <a:pt x="607" y="2291"/>
                    </a:lnTo>
                    <a:lnTo>
                      <a:pt x="531" y="2248"/>
                    </a:lnTo>
                    <a:lnTo>
                      <a:pt x="463" y="2192"/>
                    </a:lnTo>
                    <a:lnTo>
                      <a:pt x="393" y="2129"/>
                    </a:lnTo>
                    <a:lnTo>
                      <a:pt x="331" y="2066"/>
                    </a:lnTo>
                    <a:lnTo>
                      <a:pt x="269" y="1997"/>
                    </a:lnTo>
                    <a:lnTo>
                      <a:pt x="156" y="1853"/>
                    </a:lnTo>
                    <a:lnTo>
                      <a:pt x="74" y="1735"/>
                    </a:lnTo>
                    <a:lnTo>
                      <a:pt x="0" y="1615"/>
                    </a:lnTo>
                    <a:lnTo>
                      <a:pt x="1025" y="877"/>
                    </a:lnTo>
                    <a:lnTo>
                      <a:pt x="1088" y="201"/>
                    </a:lnTo>
                    <a:close/>
                  </a:path>
                </a:pathLst>
              </a:custGeom>
              <a:solidFill>
                <a:srgbClr val="7235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60" name="Freeform 304"/>
              <p:cNvSpPr>
                <a:spLocks/>
              </p:cNvSpPr>
              <p:nvPr/>
            </p:nvSpPr>
            <p:spPr bwMode="auto">
              <a:xfrm>
                <a:off x="13368" y="11129"/>
                <a:ext cx="140" cy="196"/>
              </a:xfrm>
              <a:custGeom>
                <a:avLst/>
                <a:gdLst>
                  <a:gd name="T0" fmla="*/ 0 w 981"/>
                  <a:gd name="T1" fmla="*/ 0 h 1377"/>
                  <a:gd name="T2" fmla="*/ 0 w 981"/>
                  <a:gd name="T3" fmla="*/ 0 h 1377"/>
                  <a:gd name="T4" fmla="*/ 0 w 981"/>
                  <a:gd name="T5" fmla="*/ 0 h 1377"/>
                  <a:gd name="T6" fmla="*/ 0 w 981"/>
                  <a:gd name="T7" fmla="*/ 0 h 1377"/>
                  <a:gd name="T8" fmla="*/ 0 w 981"/>
                  <a:gd name="T9" fmla="*/ 0 h 1377"/>
                  <a:gd name="T10" fmla="*/ 0 w 981"/>
                  <a:gd name="T11" fmla="*/ 0 h 1377"/>
                  <a:gd name="T12" fmla="*/ 0 w 981"/>
                  <a:gd name="T13" fmla="*/ 0 h 1377"/>
                  <a:gd name="T14" fmla="*/ 0 w 981"/>
                  <a:gd name="T15" fmla="*/ 0 h 1377"/>
                  <a:gd name="T16" fmla="*/ 0 w 981"/>
                  <a:gd name="T17" fmla="*/ 0 h 1377"/>
                  <a:gd name="T18" fmla="*/ 0 w 981"/>
                  <a:gd name="T19" fmla="*/ 0 h 1377"/>
                  <a:gd name="T20" fmla="*/ 0 w 981"/>
                  <a:gd name="T21" fmla="*/ 0 h 1377"/>
                  <a:gd name="T22" fmla="*/ 0 w 981"/>
                  <a:gd name="T23" fmla="*/ 0 h 1377"/>
                  <a:gd name="T24" fmla="*/ 0 w 981"/>
                  <a:gd name="T25" fmla="*/ 0 h 1377"/>
                  <a:gd name="T26" fmla="*/ 0 w 981"/>
                  <a:gd name="T27" fmla="*/ 0 h 1377"/>
                  <a:gd name="T28" fmla="*/ 0 w 981"/>
                  <a:gd name="T29" fmla="*/ 0 h 1377"/>
                  <a:gd name="T30" fmla="*/ 0 w 981"/>
                  <a:gd name="T31" fmla="*/ 0 h 1377"/>
                  <a:gd name="T32" fmla="*/ 0 w 981"/>
                  <a:gd name="T33" fmla="*/ 0 h 1377"/>
                  <a:gd name="T34" fmla="*/ 0 w 981"/>
                  <a:gd name="T35" fmla="*/ 0 h 1377"/>
                  <a:gd name="T36" fmla="*/ 0 w 981"/>
                  <a:gd name="T37" fmla="*/ 0 h 1377"/>
                  <a:gd name="T38" fmla="*/ 0 w 981"/>
                  <a:gd name="T39" fmla="*/ 0 h 1377"/>
                  <a:gd name="T40" fmla="*/ 0 w 981"/>
                  <a:gd name="T41" fmla="*/ 0 h 1377"/>
                  <a:gd name="T42" fmla="*/ 0 w 981"/>
                  <a:gd name="T43" fmla="*/ 0 h 1377"/>
                  <a:gd name="T44" fmla="*/ 0 w 981"/>
                  <a:gd name="T45" fmla="*/ 0 h 1377"/>
                  <a:gd name="T46" fmla="*/ 0 w 981"/>
                  <a:gd name="T47" fmla="*/ 0 h 1377"/>
                  <a:gd name="T48" fmla="*/ 0 w 981"/>
                  <a:gd name="T49" fmla="*/ 0 h 1377"/>
                  <a:gd name="T50" fmla="*/ 0 w 981"/>
                  <a:gd name="T51" fmla="*/ 0 h 1377"/>
                  <a:gd name="T52" fmla="*/ 0 w 981"/>
                  <a:gd name="T53" fmla="*/ 0 h 1377"/>
                  <a:gd name="T54" fmla="*/ 0 w 981"/>
                  <a:gd name="T55" fmla="*/ 0 h 1377"/>
                  <a:gd name="T56" fmla="*/ 0 w 981"/>
                  <a:gd name="T57" fmla="*/ 0 h 1377"/>
                  <a:gd name="T58" fmla="*/ 0 w 981"/>
                  <a:gd name="T59" fmla="*/ 0 h 1377"/>
                  <a:gd name="T60" fmla="*/ 0 w 981"/>
                  <a:gd name="T61" fmla="*/ 0 h 1377"/>
                  <a:gd name="T62" fmla="*/ 0 w 981"/>
                  <a:gd name="T63" fmla="*/ 0 h 1377"/>
                  <a:gd name="T64" fmla="*/ 0 w 981"/>
                  <a:gd name="T65" fmla="*/ 0 h 1377"/>
                  <a:gd name="T66" fmla="*/ 0 w 981"/>
                  <a:gd name="T67" fmla="*/ 0 h 1377"/>
                  <a:gd name="T68" fmla="*/ 0 w 981"/>
                  <a:gd name="T69" fmla="*/ 0 h 1377"/>
                  <a:gd name="T70" fmla="*/ 0 w 981"/>
                  <a:gd name="T71" fmla="*/ 0 h 1377"/>
                  <a:gd name="T72" fmla="*/ 0 w 981"/>
                  <a:gd name="T73" fmla="*/ 0 h 1377"/>
                  <a:gd name="T74" fmla="*/ 0 w 981"/>
                  <a:gd name="T75" fmla="*/ 0 h 1377"/>
                  <a:gd name="T76" fmla="*/ 0 w 981"/>
                  <a:gd name="T77" fmla="*/ 0 h 1377"/>
                  <a:gd name="T78" fmla="*/ 0 w 981"/>
                  <a:gd name="T79" fmla="*/ 0 h 1377"/>
                  <a:gd name="T80" fmla="*/ 0 w 981"/>
                  <a:gd name="T81" fmla="*/ 0 h 1377"/>
                  <a:gd name="T82" fmla="*/ 0 w 981"/>
                  <a:gd name="T83" fmla="*/ 0 h 1377"/>
                  <a:gd name="T84" fmla="*/ 0 w 981"/>
                  <a:gd name="T85" fmla="*/ 0 h 1377"/>
                  <a:gd name="T86" fmla="*/ 0 w 981"/>
                  <a:gd name="T87" fmla="*/ 0 h 1377"/>
                  <a:gd name="T88" fmla="*/ 0 w 981"/>
                  <a:gd name="T89" fmla="*/ 0 h 1377"/>
                  <a:gd name="T90" fmla="*/ 0 w 981"/>
                  <a:gd name="T91" fmla="*/ 0 h 1377"/>
                  <a:gd name="T92" fmla="*/ 0 w 981"/>
                  <a:gd name="T93" fmla="*/ 0 h 1377"/>
                  <a:gd name="T94" fmla="*/ 0 w 981"/>
                  <a:gd name="T95" fmla="*/ 0 h 1377"/>
                  <a:gd name="T96" fmla="*/ 0 w 981"/>
                  <a:gd name="T97" fmla="*/ 0 h 1377"/>
                  <a:gd name="T98" fmla="*/ 0 w 981"/>
                  <a:gd name="T99" fmla="*/ 0 h 1377"/>
                  <a:gd name="T100" fmla="*/ 0 w 981"/>
                  <a:gd name="T101" fmla="*/ 0 h 1377"/>
                  <a:gd name="T102" fmla="*/ 0 w 981"/>
                  <a:gd name="T103" fmla="*/ 0 h 1377"/>
                  <a:gd name="T104" fmla="*/ 0 w 981"/>
                  <a:gd name="T105" fmla="*/ 0 h 1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81"/>
                  <a:gd name="T160" fmla="*/ 0 h 1377"/>
                  <a:gd name="T161" fmla="*/ 981 w 981"/>
                  <a:gd name="T162" fmla="*/ 1377 h 1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81" h="1377">
                    <a:moveTo>
                      <a:pt x="218" y="0"/>
                    </a:moveTo>
                    <a:lnTo>
                      <a:pt x="287" y="0"/>
                    </a:lnTo>
                    <a:lnTo>
                      <a:pt x="362" y="5"/>
                    </a:lnTo>
                    <a:lnTo>
                      <a:pt x="450" y="18"/>
                    </a:lnTo>
                    <a:lnTo>
                      <a:pt x="543" y="31"/>
                    </a:lnTo>
                    <a:lnTo>
                      <a:pt x="712" y="68"/>
                    </a:lnTo>
                    <a:lnTo>
                      <a:pt x="787" y="93"/>
                    </a:lnTo>
                    <a:lnTo>
                      <a:pt x="838" y="113"/>
                    </a:lnTo>
                    <a:lnTo>
                      <a:pt x="875" y="131"/>
                    </a:lnTo>
                    <a:lnTo>
                      <a:pt x="900" y="150"/>
                    </a:lnTo>
                    <a:lnTo>
                      <a:pt x="919" y="175"/>
                    </a:lnTo>
                    <a:lnTo>
                      <a:pt x="938" y="200"/>
                    </a:lnTo>
                    <a:lnTo>
                      <a:pt x="956" y="225"/>
                    </a:lnTo>
                    <a:lnTo>
                      <a:pt x="963" y="250"/>
                    </a:lnTo>
                    <a:lnTo>
                      <a:pt x="975" y="313"/>
                    </a:lnTo>
                    <a:lnTo>
                      <a:pt x="981" y="376"/>
                    </a:lnTo>
                    <a:lnTo>
                      <a:pt x="975" y="437"/>
                    </a:lnTo>
                    <a:lnTo>
                      <a:pt x="956" y="500"/>
                    </a:lnTo>
                    <a:lnTo>
                      <a:pt x="944" y="563"/>
                    </a:lnTo>
                    <a:lnTo>
                      <a:pt x="913" y="663"/>
                    </a:lnTo>
                    <a:lnTo>
                      <a:pt x="875" y="763"/>
                    </a:lnTo>
                    <a:lnTo>
                      <a:pt x="807" y="964"/>
                    </a:lnTo>
                    <a:lnTo>
                      <a:pt x="782" y="1057"/>
                    </a:lnTo>
                    <a:lnTo>
                      <a:pt x="762" y="1165"/>
                    </a:lnTo>
                    <a:lnTo>
                      <a:pt x="750" y="1265"/>
                    </a:lnTo>
                    <a:lnTo>
                      <a:pt x="750" y="1377"/>
                    </a:lnTo>
                    <a:lnTo>
                      <a:pt x="725" y="1240"/>
                    </a:lnTo>
                    <a:lnTo>
                      <a:pt x="712" y="1095"/>
                    </a:lnTo>
                    <a:lnTo>
                      <a:pt x="706" y="951"/>
                    </a:lnTo>
                    <a:lnTo>
                      <a:pt x="719" y="814"/>
                    </a:lnTo>
                    <a:lnTo>
                      <a:pt x="725" y="751"/>
                    </a:lnTo>
                    <a:lnTo>
                      <a:pt x="737" y="695"/>
                    </a:lnTo>
                    <a:lnTo>
                      <a:pt x="762" y="570"/>
                    </a:lnTo>
                    <a:lnTo>
                      <a:pt x="775" y="507"/>
                    </a:lnTo>
                    <a:lnTo>
                      <a:pt x="782" y="444"/>
                    </a:lnTo>
                    <a:lnTo>
                      <a:pt x="787" y="382"/>
                    </a:lnTo>
                    <a:lnTo>
                      <a:pt x="775" y="326"/>
                    </a:lnTo>
                    <a:lnTo>
                      <a:pt x="769" y="301"/>
                    </a:lnTo>
                    <a:lnTo>
                      <a:pt x="762" y="275"/>
                    </a:lnTo>
                    <a:lnTo>
                      <a:pt x="731" y="244"/>
                    </a:lnTo>
                    <a:lnTo>
                      <a:pt x="700" y="219"/>
                    </a:lnTo>
                    <a:lnTo>
                      <a:pt x="656" y="200"/>
                    </a:lnTo>
                    <a:lnTo>
                      <a:pt x="613" y="194"/>
                    </a:lnTo>
                    <a:lnTo>
                      <a:pt x="563" y="188"/>
                    </a:lnTo>
                    <a:lnTo>
                      <a:pt x="481" y="175"/>
                    </a:lnTo>
                    <a:lnTo>
                      <a:pt x="218" y="131"/>
                    </a:lnTo>
                    <a:lnTo>
                      <a:pt x="56" y="100"/>
                    </a:lnTo>
                    <a:lnTo>
                      <a:pt x="6" y="87"/>
                    </a:lnTo>
                    <a:lnTo>
                      <a:pt x="0" y="81"/>
                    </a:lnTo>
                    <a:lnTo>
                      <a:pt x="43" y="50"/>
                    </a:lnTo>
                    <a:lnTo>
                      <a:pt x="100" y="25"/>
                    </a:lnTo>
                    <a:lnTo>
                      <a:pt x="156" y="12"/>
                    </a:lnTo>
                    <a:lnTo>
                      <a:pt x="218" y="0"/>
                    </a:lnTo>
                    <a:close/>
                  </a:path>
                </a:pathLst>
              </a:custGeom>
              <a:solidFill>
                <a:srgbClr val="8D50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61" name="Freeform 305"/>
              <p:cNvSpPr>
                <a:spLocks/>
              </p:cNvSpPr>
              <p:nvPr/>
            </p:nvSpPr>
            <p:spPr bwMode="auto">
              <a:xfrm>
                <a:off x="13205" y="11303"/>
                <a:ext cx="223" cy="132"/>
              </a:xfrm>
              <a:custGeom>
                <a:avLst/>
                <a:gdLst>
                  <a:gd name="T0" fmla="*/ 0 w 1563"/>
                  <a:gd name="T1" fmla="*/ 0 h 921"/>
                  <a:gd name="T2" fmla="*/ 0 w 1563"/>
                  <a:gd name="T3" fmla="*/ 0 h 921"/>
                  <a:gd name="T4" fmla="*/ 0 w 1563"/>
                  <a:gd name="T5" fmla="*/ 0 h 921"/>
                  <a:gd name="T6" fmla="*/ 0 w 1563"/>
                  <a:gd name="T7" fmla="*/ 0 h 921"/>
                  <a:gd name="T8" fmla="*/ 0 w 1563"/>
                  <a:gd name="T9" fmla="*/ 0 h 921"/>
                  <a:gd name="T10" fmla="*/ 0 w 1563"/>
                  <a:gd name="T11" fmla="*/ 0 h 921"/>
                  <a:gd name="T12" fmla="*/ 0 w 1563"/>
                  <a:gd name="T13" fmla="*/ 0 h 921"/>
                  <a:gd name="T14" fmla="*/ 0 w 1563"/>
                  <a:gd name="T15" fmla="*/ 0 h 921"/>
                  <a:gd name="T16" fmla="*/ 0 w 1563"/>
                  <a:gd name="T17" fmla="*/ 0 h 921"/>
                  <a:gd name="T18" fmla="*/ 0 w 1563"/>
                  <a:gd name="T19" fmla="*/ 0 h 921"/>
                  <a:gd name="T20" fmla="*/ 0 w 1563"/>
                  <a:gd name="T21" fmla="*/ 0 h 921"/>
                  <a:gd name="T22" fmla="*/ 0 w 1563"/>
                  <a:gd name="T23" fmla="*/ 0 h 921"/>
                  <a:gd name="T24" fmla="*/ 0 w 1563"/>
                  <a:gd name="T25" fmla="*/ 0 h 921"/>
                  <a:gd name="T26" fmla="*/ 0 w 1563"/>
                  <a:gd name="T27" fmla="*/ 0 h 921"/>
                  <a:gd name="T28" fmla="*/ 0 w 1563"/>
                  <a:gd name="T29" fmla="*/ 0 h 921"/>
                  <a:gd name="T30" fmla="*/ 0 w 1563"/>
                  <a:gd name="T31" fmla="*/ 0 h 921"/>
                  <a:gd name="T32" fmla="*/ 0 w 1563"/>
                  <a:gd name="T33" fmla="*/ 0 h 921"/>
                  <a:gd name="T34" fmla="*/ 0 w 1563"/>
                  <a:gd name="T35" fmla="*/ 0 h 921"/>
                  <a:gd name="T36" fmla="*/ 0 w 1563"/>
                  <a:gd name="T37" fmla="*/ 0 h 921"/>
                  <a:gd name="T38" fmla="*/ 0 w 1563"/>
                  <a:gd name="T39" fmla="*/ 0 h 921"/>
                  <a:gd name="T40" fmla="*/ 0 w 1563"/>
                  <a:gd name="T41" fmla="*/ 0 h 921"/>
                  <a:gd name="T42" fmla="*/ 0 w 1563"/>
                  <a:gd name="T43" fmla="*/ 0 h 921"/>
                  <a:gd name="T44" fmla="*/ 0 w 1563"/>
                  <a:gd name="T45" fmla="*/ 0 h 921"/>
                  <a:gd name="T46" fmla="*/ 0 w 1563"/>
                  <a:gd name="T47" fmla="*/ 0 h 921"/>
                  <a:gd name="T48" fmla="*/ 0 w 1563"/>
                  <a:gd name="T49" fmla="*/ 0 h 921"/>
                  <a:gd name="T50" fmla="*/ 0 w 1563"/>
                  <a:gd name="T51" fmla="*/ 0 h 921"/>
                  <a:gd name="T52" fmla="*/ 0 w 1563"/>
                  <a:gd name="T53" fmla="*/ 0 h 921"/>
                  <a:gd name="T54" fmla="*/ 0 w 1563"/>
                  <a:gd name="T55" fmla="*/ 0 h 921"/>
                  <a:gd name="T56" fmla="*/ 0 w 1563"/>
                  <a:gd name="T57" fmla="*/ 0 h 921"/>
                  <a:gd name="T58" fmla="*/ 0 w 1563"/>
                  <a:gd name="T59" fmla="*/ 0 h 921"/>
                  <a:gd name="T60" fmla="*/ 0 w 1563"/>
                  <a:gd name="T61" fmla="*/ 0 h 921"/>
                  <a:gd name="T62" fmla="*/ 0 w 1563"/>
                  <a:gd name="T63" fmla="*/ 0 h 921"/>
                  <a:gd name="T64" fmla="*/ 0 w 1563"/>
                  <a:gd name="T65" fmla="*/ 0 h 921"/>
                  <a:gd name="T66" fmla="*/ 0 w 1563"/>
                  <a:gd name="T67" fmla="*/ 0 h 921"/>
                  <a:gd name="T68" fmla="*/ 0 w 1563"/>
                  <a:gd name="T69" fmla="*/ 0 h 921"/>
                  <a:gd name="T70" fmla="*/ 0 w 1563"/>
                  <a:gd name="T71" fmla="*/ 0 h 921"/>
                  <a:gd name="T72" fmla="*/ 0 w 1563"/>
                  <a:gd name="T73" fmla="*/ 0 h 921"/>
                  <a:gd name="T74" fmla="*/ 0 w 1563"/>
                  <a:gd name="T75" fmla="*/ 0 h 921"/>
                  <a:gd name="T76" fmla="*/ 0 w 1563"/>
                  <a:gd name="T77" fmla="*/ 0 h 921"/>
                  <a:gd name="T78" fmla="*/ 0 w 1563"/>
                  <a:gd name="T79" fmla="*/ 0 h 921"/>
                  <a:gd name="T80" fmla="*/ 0 w 1563"/>
                  <a:gd name="T81" fmla="*/ 0 h 921"/>
                  <a:gd name="T82" fmla="*/ 0 w 1563"/>
                  <a:gd name="T83" fmla="*/ 0 h 921"/>
                  <a:gd name="T84" fmla="*/ 0 w 1563"/>
                  <a:gd name="T85" fmla="*/ 0 h 921"/>
                  <a:gd name="T86" fmla="*/ 0 w 1563"/>
                  <a:gd name="T87" fmla="*/ 0 h 921"/>
                  <a:gd name="T88" fmla="*/ 0 w 1563"/>
                  <a:gd name="T89" fmla="*/ 0 h 921"/>
                  <a:gd name="T90" fmla="*/ 0 w 1563"/>
                  <a:gd name="T91" fmla="*/ 0 h 921"/>
                  <a:gd name="T92" fmla="*/ 0 w 1563"/>
                  <a:gd name="T93" fmla="*/ 0 h 921"/>
                  <a:gd name="T94" fmla="*/ 0 w 1563"/>
                  <a:gd name="T95" fmla="*/ 0 h 921"/>
                  <a:gd name="T96" fmla="*/ 0 w 1563"/>
                  <a:gd name="T97" fmla="*/ 0 h 921"/>
                  <a:gd name="T98" fmla="*/ 0 w 1563"/>
                  <a:gd name="T99" fmla="*/ 0 h 921"/>
                  <a:gd name="T100" fmla="*/ 0 w 1563"/>
                  <a:gd name="T101" fmla="*/ 0 h 921"/>
                  <a:gd name="T102" fmla="*/ 0 w 1563"/>
                  <a:gd name="T103" fmla="*/ 0 h 921"/>
                  <a:gd name="T104" fmla="*/ 0 w 1563"/>
                  <a:gd name="T105" fmla="*/ 0 h 9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63"/>
                  <a:gd name="T160" fmla="*/ 0 h 921"/>
                  <a:gd name="T161" fmla="*/ 1563 w 1563"/>
                  <a:gd name="T162" fmla="*/ 921 h 9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63" h="921">
                    <a:moveTo>
                      <a:pt x="844" y="809"/>
                    </a:moveTo>
                    <a:lnTo>
                      <a:pt x="732" y="852"/>
                    </a:lnTo>
                    <a:lnTo>
                      <a:pt x="657" y="877"/>
                    </a:lnTo>
                    <a:lnTo>
                      <a:pt x="575" y="896"/>
                    </a:lnTo>
                    <a:lnTo>
                      <a:pt x="494" y="915"/>
                    </a:lnTo>
                    <a:lnTo>
                      <a:pt x="418" y="921"/>
                    </a:lnTo>
                    <a:lnTo>
                      <a:pt x="388" y="921"/>
                    </a:lnTo>
                    <a:lnTo>
                      <a:pt x="356" y="915"/>
                    </a:lnTo>
                    <a:lnTo>
                      <a:pt x="332" y="909"/>
                    </a:lnTo>
                    <a:lnTo>
                      <a:pt x="312" y="896"/>
                    </a:lnTo>
                    <a:lnTo>
                      <a:pt x="281" y="871"/>
                    </a:lnTo>
                    <a:lnTo>
                      <a:pt x="250" y="834"/>
                    </a:lnTo>
                    <a:lnTo>
                      <a:pt x="187" y="733"/>
                    </a:lnTo>
                    <a:lnTo>
                      <a:pt x="124" y="626"/>
                    </a:lnTo>
                    <a:lnTo>
                      <a:pt x="75" y="540"/>
                    </a:lnTo>
                    <a:lnTo>
                      <a:pt x="50" y="508"/>
                    </a:lnTo>
                    <a:lnTo>
                      <a:pt x="25" y="483"/>
                    </a:lnTo>
                    <a:lnTo>
                      <a:pt x="6" y="452"/>
                    </a:lnTo>
                    <a:lnTo>
                      <a:pt x="0" y="432"/>
                    </a:lnTo>
                    <a:lnTo>
                      <a:pt x="0" y="414"/>
                    </a:lnTo>
                    <a:lnTo>
                      <a:pt x="6" y="389"/>
                    </a:lnTo>
                    <a:lnTo>
                      <a:pt x="25" y="370"/>
                    </a:lnTo>
                    <a:lnTo>
                      <a:pt x="50" y="351"/>
                    </a:lnTo>
                    <a:lnTo>
                      <a:pt x="88" y="332"/>
                    </a:lnTo>
                    <a:lnTo>
                      <a:pt x="174" y="301"/>
                    </a:lnTo>
                    <a:lnTo>
                      <a:pt x="275" y="270"/>
                    </a:lnTo>
                    <a:lnTo>
                      <a:pt x="468" y="219"/>
                    </a:lnTo>
                    <a:lnTo>
                      <a:pt x="594" y="194"/>
                    </a:lnTo>
                    <a:lnTo>
                      <a:pt x="850" y="113"/>
                    </a:lnTo>
                    <a:lnTo>
                      <a:pt x="1107" y="32"/>
                    </a:lnTo>
                    <a:lnTo>
                      <a:pt x="1213" y="7"/>
                    </a:lnTo>
                    <a:lnTo>
                      <a:pt x="1269" y="0"/>
                    </a:lnTo>
                    <a:lnTo>
                      <a:pt x="1319" y="0"/>
                    </a:lnTo>
                    <a:lnTo>
                      <a:pt x="1369" y="0"/>
                    </a:lnTo>
                    <a:lnTo>
                      <a:pt x="1412" y="7"/>
                    </a:lnTo>
                    <a:lnTo>
                      <a:pt x="1450" y="20"/>
                    </a:lnTo>
                    <a:lnTo>
                      <a:pt x="1488" y="32"/>
                    </a:lnTo>
                    <a:lnTo>
                      <a:pt x="1519" y="57"/>
                    </a:lnTo>
                    <a:lnTo>
                      <a:pt x="1538" y="81"/>
                    </a:lnTo>
                    <a:lnTo>
                      <a:pt x="1557" y="113"/>
                    </a:lnTo>
                    <a:lnTo>
                      <a:pt x="1563" y="151"/>
                    </a:lnTo>
                    <a:lnTo>
                      <a:pt x="1563" y="194"/>
                    </a:lnTo>
                    <a:lnTo>
                      <a:pt x="1550" y="239"/>
                    </a:lnTo>
                    <a:lnTo>
                      <a:pt x="1525" y="295"/>
                    </a:lnTo>
                    <a:lnTo>
                      <a:pt x="1494" y="357"/>
                    </a:lnTo>
                    <a:lnTo>
                      <a:pt x="1438" y="439"/>
                    </a:lnTo>
                    <a:lnTo>
                      <a:pt x="1369" y="513"/>
                    </a:lnTo>
                    <a:lnTo>
                      <a:pt x="1288" y="576"/>
                    </a:lnTo>
                    <a:lnTo>
                      <a:pt x="1206" y="633"/>
                    </a:lnTo>
                    <a:lnTo>
                      <a:pt x="1119" y="683"/>
                    </a:lnTo>
                    <a:lnTo>
                      <a:pt x="1025" y="733"/>
                    </a:lnTo>
                    <a:lnTo>
                      <a:pt x="931" y="771"/>
                    </a:lnTo>
                    <a:lnTo>
                      <a:pt x="844" y="809"/>
                    </a:lnTo>
                    <a:close/>
                  </a:path>
                </a:pathLst>
              </a:custGeom>
              <a:solidFill>
                <a:srgbClr val="2C3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62" name="Freeform 306"/>
              <p:cNvSpPr>
                <a:spLocks/>
              </p:cNvSpPr>
              <p:nvPr/>
            </p:nvSpPr>
            <p:spPr bwMode="auto">
              <a:xfrm>
                <a:off x="13243" y="11303"/>
                <a:ext cx="185" cy="132"/>
              </a:xfrm>
              <a:custGeom>
                <a:avLst/>
                <a:gdLst>
                  <a:gd name="T0" fmla="*/ 0 w 1301"/>
                  <a:gd name="T1" fmla="*/ 0 h 921"/>
                  <a:gd name="T2" fmla="*/ 0 w 1301"/>
                  <a:gd name="T3" fmla="*/ 0 h 921"/>
                  <a:gd name="T4" fmla="*/ 0 w 1301"/>
                  <a:gd name="T5" fmla="*/ 0 h 921"/>
                  <a:gd name="T6" fmla="*/ 0 w 1301"/>
                  <a:gd name="T7" fmla="*/ 0 h 921"/>
                  <a:gd name="T8" fmla="*/ 0 w 1301"/>
                  <a:gd name="T9" fmla="*/ 0 h 921"/>
                  <a:gd name="T10" fmla="*/ 0 w 1301"/>
                  <a:gd name="T11" fmla="*/ 0 h 921"/>
                  <a:gd name="T12" fmla="*/ 0 w 1301"/>
                  <a:gd name="T13" fmla="*/ 0 h 921"/>
                  <a:gd name="T14" fmla="*/ 0 w 1301"/>
                  <a:gd name="T15" fmla="*/ 0 h 921"/>
                  <a:gd name="T16" fmla="*/ 0 w 1301"/>
                  <a:gd name="T17" fmla="*/ 0 h 921"/>
                  <a:gd name="T18" fmla="*/ 0 w 1301"/>
                  <a:gd name="T19" fmla="*/ 0 h 921"/>
                  <a:gd name="T20" fmla="*/ 0 w 1301"/>
                  <a:gd name="T21" fmla="*/ 0 h 921"/>
                  <a:gd name="T22" fmla="*/ 0 w 1301"/>
                  <a:gd name="T23" fmla="*/ 0 h 921"/>
                  <a:gd name="T24" fmla="*/ 0 w 1301"/>
                  <a:gd name="T25" fmla="*/ 0 h 921"/>
                  <a:gd name="T26" fmla="*/ 0 w 1301"/>
                  <a:gd name="T27" fmla="*/ 0 h 921"/>
                  <a:gd name="T28" fmla="*/ 0 w 1301"/>
                  <a:gd name="T29" fmla="*/ 0 h 921"/>
                  <a:gd name="T30" fmla="*/ 0 w 1301"/>
                  <a:gd name="T31" fmla="*/ 0 h 921"/>
                  <a:gd name="T32" fmla="*/ 0 w 1301"/>
                  <a:gd name="T33" fmla="*/ 0 h 921"/>
                  <a:gd name="T34" fmla="*/ 0 w 1301"/>
                  <a:gd name="T35" fmla="*/ 0 h 921"/>
                  <a:gd name="T36" fmla="*/ 0 w 1301"/>
                  <a:gd name="T37" fmla="*/ 0 h 921"/>
                  <a:gd name="T38" fmla="*/ 0 w 1301"/>
                  <a:gd name="T39" fmla="*/ 0 h 921"/>
                  <a:gd name="T40" fmla="*/ 0 w 1301"/>
                  <a:gd name="T41" fmla="*/ 0 h 921"/>
                  <a:gd name="T42" fmla="*/ 0 w 1301"/>
                  <a:gd name="T43" fmla="*/ 0 h 921"/>
                  <a:gd name="T44" fmla="*/ 0 w 1301"/>
                  <a:gd name="T45" fmla="*/ 0 h 921"/>
                  <a:gd name="T46" fmla="*/ 0 w 1301"/>
                  <a:gd name="T47" fmla="*/ 0 h 921"/>
                  <a:gd name="T48" fmla="*/ 0 w 1301"/>
                  <a:gd name="T49" fmla="*/ 0 h 921"/>
                  <a:gd name="T50" fmla="*/ 0 w 1301"/>
                  <a:gd name="T51" fmla="*/ 0 h 921"/>
                  <a:gd name="T52" fmla="*/ 0 w 1301"/>
                  <a:gd name="T53" fmla="*/ 0 h 921"/>
                  <a:gd name="T54" fmla="*/ 0 w 1301"/>
                  <a:gd name="T55" fmla="*/ 0 h 921"/>
                  <a:gd name="T56" fmla="*/ 0 w 1301"/>
                  <a:gd name="T57" fmla="*/ 0 h 921"/>
                  <a:gd name="T58" fmla="*/ 0 w 1301"/>
                  <a:gd name="T59" fmla="*/ 0 h 921"/>
                  <a:gd name="T60" fmla="*/ 0 w 1301"/>
                  <a:gd name="T61" fmla="*/ 0 h 921"/>
                  <a:gd name="T62" fmla="*/ 0 w 1301"/>
                  <a:gd name="T63" fmla="*/ 0 h 921"/>
                  <a:gd name="T64" fmla="*/ 0 w 1301"/>
                  <a:gd name="T65" fmla="*/ 0 h 921"/>
                  <a:gd name="T66" fmla="*/ 0 w 1301"/>
                  <a:gd name="T67" fmla="*/ 0 h 921"/>
                  <a:gd name="T68" fmla="*/ 0 w 1301"/>
                  <a:gd name="T69" fmla="*/ 0 h 921"/>
                  <a:gd name="T70" fmla="*/ 0 w 1301"/>
                  <a:gd name="T71" fmla="*/ 0 h 921"/>
                  <a:gd name="T72" fmla="*/ 0 w 1301"/>
                  <a:gd name="T73" fmla="*/ 0 h 921"/>
                  <a:gd name="T74" fmla="*/ 0 w 1301"/>
                  <a:gd name="T75" fmla="*/ 0 h 921"/>
                  <a:gd name="T76" fmla="*/ 0 w 1301"/>
                  <a:gd name="T77" fmla="*/ 0 h 921"/>
                  <a:gd name="T78" fmla="*/ 0 w 1301"/>
                  <a:gd name="T79" fmla="*/ 0 h 921"/>
                  <a:gd name="T80" fmla="*/ 0 w 1301"/>
                  <a:gd name="T81" fmla="*/ 0 h 921"/>
                  <a:gd name="T82" fmla="*/ 0 w 1301"/>
                  <a:gd name="T83" fmla="*/ 0 h 921"/>
                  <a:gd name="T84" fmla="*/ 0 w 1301"/>
                  <a:gd name="T85" fmla="*/ 0 h 921"/>
                  <a:gd name="T86" fmla="*/ 0 w 1301"/>
                  <a:gd name="T87" fmla="*/ 0 h 921"/>
                  <a:gd name="T88" fmla="*/ 0 w 1301"/>
                  <a:gd name="T89" fmla="*/ 0 h 921"/>
                  <a:gd name="T90" fmla="*/ 0 w 1301"/>
                  <a:gd name="T91" fmla="*/ 0 h 921"/>
                  <a:gd name="T92" fmla="*/ 0 w 1301"/>
                  <a:gd name="T93" fmla="*/ 0 h 921"/>
                  <a:gd name="T94" fmla="*/ 0 w 1301"/>
                  <a:gd name="T95" fmla="*/ 0 h 921"/>
                  <a:gd name="T96" fmla="*/ 0 w 1301"/>
                  <a:gd name="T97" fmla="*/ 0 h 921"/>
                  <a:gd name="T98" fmla="*/ 0 w 1301"/>
                  <a:gd name="T99" fmla="*/ 0 h 921"/>
                  <a:gd name="T100" fmla="*/ 0 w 1301"/>
                  <a:gd name="T101" fmla="*/ 0 h 921"/>
                  <a:gd name="T102" fmla="*/ 0 w 1301"/>
                  <a:gd name="T103" fmla="*/ 0 h 921"/>
                  <a:gd name="T104" fmla="*/ 0 w 1301"/>
                  <a:gd name="T105" fmla="*/ 0 h 921"/>
                  <a:gd name="T106" fmla="*/ 0 w 1301"/>
                  <a:gd name="T107" fmla="*/ 0 h 921"/>
                  <a:gd name="T108" fmla="*/ 0 w 1301"/>
                  <a:gd name="T109" fmla="*/ 0 h 921"/>
                  <a:gd name="T110" fmla="*/ 0 w 1301"/>
                  <a:gd name="T111" fmla="*/ 0 h 921"/>
                  <a:gd name="T112" fmla="*/ 0 w 1301"/>
                  <a:gd name="T113" fmla="*/ 0 h 9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1"/>
                  <a:gd name="T172" fmla="*/ 0 h 921"/>
                  <a:gd name="T173" fmla="*/ 1301 w 1301"/>
                  <a:gd name="T174" fmla="*/ 921 h 92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1" h="921">
                    <a:moveTo>
                      <a:pt x="845" y="32"/>
                    </a:moveTo>
                    <a:lnTo>
                      <a:pt x="689" y="81"/>
                    </a:lnTo>
                    <a:lnTo>
                      <a:pt x="531" y="132"/>
                    </a:lnTo>
                    <a:lnTo>
                      <a:pt x="513" y="151"/>
                    </a:lnTo>
                    <a:lnTo>
                      <a:pt x="501" y="169"/>
                    </a:lnTo>
                    <a:lnTo>
                      <a:pt x="495" y="182"/>
                    </a:lnTo>
                    <a:lnTo>
                      <a:pt x="501" y="201"/>
                    </a:lnTo>
                    <a:lnTo>
                      <a:pt x="513" y="214"/>
                    </a:lnTo>
                    <a:lnTo>
                      <a:pt x="526" y="226"/>
                    </a:lnTo>
                    <a:lnTo>
                      <a:pt x="576" y="251"/>
                    </a:lnTo>
                    <a:lnTo>
                      <a:pt x="632" y="270"/>
                    </a:lnTo>
                    <a:lnTo>
                      <a:pt x="700" y="289"/>
                    </a:lnTo>
                    <a:lnTo>
                      <a:pt x="825" y="314"/>
                    </a:lnTo>
                    <a:lnTo>
                      <a:pt x="951" y="320"/>
                    </a:lnTo>
                    <a:lnTo>
                      <a:pt x="1082" y="332"/>
                    </a:lnTo>
                    <a:lnTo>
                      <a:pt x="963" y="445"/>
                    </a:lnTo>
                    <a:lnTo>
                      <a:pt x="838" y="540"/>
                    </a:lnTo>
                    <a:lnTo>
                      <a:pt x="707" y="621"/>
                    </a:lnTo>
                    <a:lnTo>
                      <a:pt x="576" y="689"/>
                    </a:lnTo>
                    <a:lnTo>
                      <a:pt x="438" y="739"/>
                    </a:lnTo>
                    <a:lnTo>
                      <a:pt x="294" y="783"/>
                    </a:lnTo>
                    <a:lnTo>
                      <a:pt x="151" y="821"/>
                    </a:lnTo>
                    <a:lnTo>
                      <a:pt x="0" y="846"/>
                    </a:lnTo>
                    <a:lnTo>
                      <a:pt x="25" y="877"/>
                    </a:lnTo>
                    <a:lnTo>
                      <a:pt x="50" y="896"/>
                    </a:lnTo>
                    <a:lnTo>
                      <a:pt x="70" y="909"/>
                    </a:lnTo>
                    <a:lnTo>
                      <a:pt x="94" y="915"/>
                    </a:lnTo>
                    <a:lnTo>
                      <a:pt x="126" y="921"/>
                    </a:lnTo>
                    <a:lnTo>
                      <a:pt x="156" y="921"/>
                    </a:lnTo>
                    <a:lnTo>
                      <a:pt x="232" y="915"/>
                    </a:lnTo>
                    <a:lnTo>
                      <a:pt x="313" y="896"/>
                    </a:lnTo>
                    <a:lnTo>
                      <a:pt x="395" y="877"/>
                    </a:lnTo>
                    <a:lnTo>
                      <a:pt x="470" y="852"/>
                    </a:lnTo>
                    <a:lnTo>
                      <a:pt x="582" y="809"/>
                    </a:lnTo>
                    <a:lnTo>
                      <a:pt x="669" y="771"/>
                    </a:lnTo>
                    <a:lnTo>
                      <a:pt x="763" y="733"/>
                    </a:lnTo>
                    <a:lnTo>
                      <a:pt x="857" y="683"/>
                    </a:lnTo>
                    <a:lnTo>
                      <a:pt x="944" y="633"/>
                    </a:lnTo>
                    <a:lnTo>
                      <a:pt x="1026" y="576"/>
                    </a:lnTo>
                    <a:lnTo>
                      <a:pt x="1107" y="513"/>
                    </a:lnTo>
                    <a:lnTo>
                      <a:pt x="1176" y="439"/>
                    </a:lnTo>
                    <a:lnTo>
                      <a:pt x="1232" y="357"/>
                    </a:lnTo>
                    <a:lnTo>
                      <a:pt x="1263" y="295"/>
                    </a:lnTo>
                    <a:lnTo>
                      <a:pt x="1288" y="239"/>
                    </a:lnTo>
                    <a:lnTo>
                      <a:pt x="1301" y="194"/>
                    </a:lnTo>
                    <a:lnTo>
                      <a:pt x="1301" y="151"/>
                    </a:lnTo>
                    <a:lnTo>
                      <a:pt x="1295" y="113"/>
                    </a:lnTo>
                    <a:lnTo>
                      <a:pt x="1276" y="81"/>
                    </a:lnTo>
                    <a:lnTo>
                      <a:pt x="1257" y="57"/>
                    </a:lnTo>
                    <a:lnTo>
                      <a:pt x="1226" y="32"/>
                    </a:lnTo>
                    <a:lnTo>
                      <a:pt x="1188" y="20"/>
                    </a:lnTo>
                    <a:lnTo>
                      <a:pt x="1150" y="7"/>
                    </a:lnTo>
                    <a:lnTo>
                      <a:pt x="1107" y="0"/>
                    </a:lnTo>
                    <a:lnTo>
                      <a:pt x="1057" y="0"/>
                    </a:lnTo>
                    <a:lnTo>
                      <a:pt x="1007" y="0"/>
                    </a:lnTo>
                    <a:lnTo>
                      <a:pt x="951" y="7"/>
                    </a:lnTo>
                    <a:lnTo>
                      <a:pt x="845" y="32"/>
                    </a:lnTo>
                    <a:close/>
                  </a:path>
                </a:pathLst>
              </a:custGeom>
              <a:solidFill>
                <a:srgbClr val="2427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63" name="Freeform 307"/>
              <p:cNvSpPr>
                <a:spLocks/>
              </p:cNvSpPr>
              <p:nvPr/>
            </p:nvSpPr>
            <p:spPr bwMode="auto">
              <a:xfrm>
                <a:off x="13289" y="11101"/>
                <a:ext cx="152" cy="235"/>
              </a:xfrm>
              <a:custGeom>
                <a:avLst/>
                <a:gdLst>
                  <a:gd name="T0" fmla="*/ 0 w 1064"/>
                  <a:gd name="T1" fmla="*/ 0 h 1646"/>
                  <a:gd name="T2" fmla="*/ 0 w 1064"/>
                  <a:gd name="T3" fmla="*/ 0 h 1646"/>
                  <a:gd name="T4" fmla="*/ 0 w 1064"/>
                  <a:gd name="T5" fmla="*/ 0 h 1646"/>
                  <a:gd name="T6" fmla="*/ 0 w 1064"/>
                  <a:gd name="T7" fmla="*/ 0 h 1646"/>
                  <a:gd name="T8" fmla="*/ 0 w 1064"/>
                  <a:gd name="T9" fmla="*/ 0 h 1646"/>
                  <a:gd name="T10" fmla="*/ 0 w 1064"/>
                  <a:gd name="T11" fmla="*/ 0 h 1646"/>
                  <a:gd name="T12" fmla="*/ 0 w 1064"/>
                  <a:gd name="T13" fmla="*/ 0 h 1646"/>
                  <a:gd name="T14" fmla="*/ 0 w 1064"/>
                  <a:gd name="T15" fmla="*/ 0 h 1646"/>
                  <a:gd name="T16" fmla="*/ 0 w 1064"/>
                  <a:gd name="T17" fmla="*/ 0 h 1646"/>
                  <a:gd name="T18" fmla="*/ 0 w 1064"/>
                  <a:gd name="T19" fmla="*/ 0 h 1646"/>
                  <a:gd name="T20" fmla="*/ 0 w 1064"/>
                  <a:gd name="T21" fmla="*/ 0 h 1646"/>
                  <a:gd name="T22" fmla="*/ 0 w 1064"/>
                  <a:gd name="T23" fmla="*/ 0 h 1646"/>
                  <a:gd name="T24" fmla="*/ 0 w 1064"/>
                  <a:gd name="T25" fmla="*/ 0 h 1646"/>
                  <a:gd name="T26" fmla="*/ 0 w 1064"/>
                  <a:gd name="T27" fmla="*/ 0 h 1646"/>
                  <a:gd name="T28" fmla="*/ 0 w 1064"/>
                  <a:gd name="T29" fmla="*/ 0 h 1646"/>
                  <a:gd name="T30" fmla="*/ 0 w 1064"/>
                  <a:gd name="T31" fmla="*/ 0 h 1646"/>
                  <a:gd name="T32" fmla="*/ 0 w 1064"/>
                  <a:gd name="T33" fmla="*/ 0 h 1646"/>
                  <a:gd name="T34" fmla="*/ 0 w 1064"/>
                  <a:gd name="T35" fmla="*/ 0 h 1646"/>
                  <a:gd name="T36" fmla="*/ 0 w 1064"/>
                  <a:gd name="T37" fmla="*/ 0 h 1646"/>
                  <a:gd name="T38" fmla="*/ 0 w 1064"/>
                  <a:gd name="T39" fmla="*/ 0 h 1646"/>
                  <a:gd name="T40" fmla="*/ 0 w 1064"/>
                  <a:gd name="T41" fmla="*/ 0 h 1646"/>
                  <a:gd name="T42" fmla="*/ 0 w 1064"/>
                  <a:gd name="T43" fmla="*/ 0 h 1646"/>
                  <a:gd name="T44" fmla="*/ 0 w 1064"/>
                  <a:gd name="T45" fmla="*/ 0 h 1646"/>
                  <a:gd name="T46" fmla="*/ 0 w 1064"/>
                  <a:gd name="T47" fmla="*/ 0 h 1646"/>
                  <a:gd name="T48" fmla="*/ 0 w 1064"/>
                  <a:gd name="T49" fmla="*/ 0 h 1646"/>
                  <a:gd name="T50" fmla="*/ 0 w 1064"/>
                  <a:gd name="T51" fmla="*/ 0 h 1646"/>
                  <a:gd name="T52" fmla="*/ 0 w 1064"/>
                  <a:gd name="T53" fmla="*/ 0 h 1646"/>
                  <a:gd name="T54" fmla="*/ 0 w 1064"/>
                  <a:gd name="T55" fmla="*/ 0 h 1646"/>
                  <a:gd name="T56" fmla="*/ 0 w 1064"/>
                  <a:gd name="T57" fmla="*/ 0 h 1646"/>
                  <a:gd name="T58" fmla="*/ 0 w 1064"/>
                  <a:gd name="T59" fmla="*/ 0 h 1646"/>
                  <a:gd name="T60" fmla="*/ 0 w 1064"/>
                  <a:gd name="T61" fmla="*/ 0 h 1646"/>
                  <a:gd name="T62" fmla="*/ 0 w 1064"/>
                  <a:gd name="T63" fmla="*/ 0 h 1646"/>
                  <a:gd name="T64" fmla="*/ 0 w 1064"/>
                  <a:gd name="T65" fmla="*/ 0 h 1646"/>
                  <a:gd name="T66" fmla="*/ 0 w 1064"/>
                  <a:gd name="T67" fmla="*/ 0 h 1646"/>
                  <a:gd name="T68" fmla="*/ 0 w 1064"/>
                  <a:gd name="T69" fmla="*/ 0 h 1646"/>
                  <a:gd name="T70" fmla="*/ 0 w 1064"/>
                  <a:gd name="T71" fmla="*/ 0 h 1646"/>
                  <a:gd name="T72" fmla="*/ 0 w 1064"/>
                  <a:gd name="T73" fmla="*/ 0 h 1646"/>
                  <a:gd name="T74" fmla="*/ 0 w 1064"/>
                  <a:gd name="T75" fmla="*/ 0 h 1646"/>
                  <a:gd name="T76" fmla="*/ 0 w 1064"/>
                  <a:gd name="T77" fmla="*/ 0 h 1646"/>
                  <a:gd name="T78" fmla="*/ 0 w 1064"/>
                  <a:gd name="T79" fmla="*/ 0 h 1646"/>
                  <a:gd name="T80" fmla="*/ 0 w 1064"/>
                  <a:gd name="T81" fmla="*/ 0 h 1646"/>
                  <a:gd name="T82" fmla="*/ 0 w 1064"/>
                  <a:gd name="T83" fmla="*/ 0 h 16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4"/>
                  <a:gd name="T127" fmla="*/ 0 h 1646"/>
                  <a:gd name="T128" fmla="*/ 1064 w 1064"/>
                  <a:gd name="T129" fmla="*/ 1646 h 16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4" h="1646">
                    <a:moveTo>
                      <a:pt x="888" y="651"/>
                    </a:moveTo>
                    <a:lnTo>
                      <a:pt x="825" y="532"/>
                    </a:lnTo>
                    <a:lnTo>
                      <a:pt x="757" y="419"/>
                    </a:lnTo>
                    <a:lnTo>
                      <a:pt x="682" y="319"/>
                    </a:lnTo>
                    <a:lnTo>
                      <a:pt x="638" y="269"/>
                    </a:lnTo>
                    <a:lnTo>
                      <a:pt x="594" y="219"/>
                    </a:lnTo>
                    <a:lnTo>
                      <a:pt x="551" y="181"/>
                    </a:lnTo>
                    <a:lnTo>
                      <a:pt x="500" y="138"/>
                    </a:lnTo>
                    <a:lnTo>
                      <a:pt x="445" y="106"/>
                    </a:lnTo>
                    <a:lnTo>
                      <a:pt x="394" y="75"/>
                    </a:lnTo>
                    <a:lnTo>
                      <a:pt x="332" y="50"/>
                    </a:lnTo>
                    <a:lnTo>
                      <a:pt x="269" y="25"/>
                    </a:lnTo>
                    <a:lnTo>
                      <a:pt x="206" y="12"/>
                    </a:lnTo>
                    <a:lnTo>
                      <a:pt x="138" y="0"/>
                    </a:lnTo>
                    <a:lnTo>
                      <a:pt x="125" y="0"/>
                    </a:lnTo>
                    <a:lnTo>
                      <a:pt x="88" y="375"/>
                    </a:lnTo>
                    <a:lnTo>
                      <a:pt x="44" y="789"/>
                    </a:lnTo>
                    <a:lnTo>
                      <a:pt x="0" y="1264"/>
                    </a:lnTo>
                    <a:lnTo>
                      <a:pt x="50" y="1409"/>
                    </a:lnTo>
                    <a:lnTo>
                      <a:pt x="120" y="1640"/>
                    </a:lnTo>
                    <a:lnTo>
                      <a:pt x="176" y="1646"/>
                    </a:lnTo>
                    <a:lnTo>
                      <a:pt x="238" y="1646"/>
                    </a:lnTo>
                    <a:lnTo>
                      <a:pt x="357" y="1640"/>
                    </a:lnTo>
                    <a:lnTo>
                      <a:pt x="581" y="1615"/>
                    </a:lnTo>
                    <a:lnTo>
                      <a:pt x="744" y="1603"/>
                    </a:lnTo>
                    <a:lnTo>
                      <a:pt x="820" y="1590"/>
                    </a:lnTo>
                    <a:lnTo>
                      <a:pt x="882" y="1577"/>
                    </a:lnTo>
                    <a:lnTo>
                      <a:pt x="945" y="1546"/>
                    </a:lnTo>
                    <a:lnTo>
                      <a:pt x="970" y="1527"/>
                    </a:lnTo>
                    <a:lnTo>
                      <a:pt x="988" y="1508"/>
                    </a:lnTo>
                    <a:lnTo>
                      <a:pt x="1008" y="1484"/>
                    </a:lnTo>
                    <a:lnTo>
                      <a:pt x="1026" y="1452"/>
                    </a:lnTo>
                    <a:lnTo>
                      <a:pt x="1039" y="1414"/>
                    </a:lnTo>
                    <a:lnTo>
                      <a:pt x="1051" y="1371"/>
                    </a:lnTo>
                    <a:lnTo>
                      <a:pt x="1064" y="1308"/>
                    </a:lnTo>
                    <a:lnTo>
                      <a:pt x="1064" y="1226"/>
                    </a:lnTo>
                    <a:lnTo>
                      <a:pt x="1057" y="1139"/>
                    </a:lnTo>
                    <a:lnTo>
                      <a:pt x="1044" y="1052"/>
                    </a:lnTo>
                    <a:lnTo>
                      <a:pt x="1019" y="970"/>
                    </a:lnTo>
                    <a:lnTo>
                      <a:pt x="988" y="882"/>
                    </a:lnTo>
                    <a:lnTo>
                      <a:pt x="958" y="801"/>
                    </a:lnTo>
                    <a:lnTo>
                      <a:pt x="888" y="651"/>
                    </a:lnTo>
                    <a:close/>
                  </a:path>
                </a:pathLst>
              </a:custGeom>
              <a:solidFill>
                <a:srgbClr val="2C3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64" name="Freeform 308"/>
              <p:cNvSpPr>
                <a:spLocks/>
              </p:cNvSpPr>
              <p:nvPr/>
            </p:nvSpPr>
            <p:spPr bwMode="auto">
              <a:xfrm>
                <a:off x="11439" y="11518"/>
                <a:ext cx="35" cy="138"/>
              </a:xfrm>
              <a:custGeom>
                <a:avLst/>
                <a:gdLst>
                  <a:gd name="T0" fmla="*/ 0 w 243"/>
                  <a:gd name="T1" fmla="*/ 0 h 971"/>
                  <a:gd name="T2" fmla="*/ 0 w 243"/>
                  <a:gd name="T3" fmla="*/ 0 h 971"/>
                  <a:gd name="T4" fmla="*/ 0 w 243"/>
                  <a:gd name="T5" fmla="*/ 0 h 971"/>
                  <a:gd name="T6" fmla="*/ 0 w 243"/>
                  <a:gd name="T7" fmla="*/ 0 h 971"/>
                  <a:gd name="T8" fmla="*/ 0 w 243"/>
                  <a:gd name="T9" fmla="*/ 0 h 971"/>
                  <a:gd name="T10" fmla="*/ 0 w 243"/>
                  <a:gd name="T11" fmla="*/ 0 h 971"/>
                  <a:gd name="T12" fmla="*/ 0 w 243"/>
                  <a:gd name="T13" fmla="*/ 0 h 971"/>
                  <a:gd name="T14" fmla="*/ 0 w 243"/>
                  <a:gd name="T15" fmla="*/ 0 h 971"/>
                  <a:gd name="T16" fmla="*/ 0 60000 65536"/>
                  <a:gd name="T17" fmla="*/ 0 60000 65536"/>
                  <a:gd name="T18" fmla="*/ 0 60000 65536"/>
                  <a:gd name="T19" fmla="*/ 0 60000 65536"/>
                  <a:gd name="T20" fmla="*/ 0 60000 65536"/>
                  <a:gd name="T21" fmla="*/ 0 60000 65536"/>
                  <a:gd name="T22" fmla="*/ 0 60000 65536"/>
                  <a:gd name="T23" fmla="*/ 0 60000 65536"/>
                  <a:gd name="T24" fmla="*/ 0 w 243"/>
                  <a:gd name="T25" fmla="*/ 0 h 971"/>
                  <a:gd name="T26" fmla="*/ 243 w 243"/>
                  <a:gd name="T27" fmla="*/ 971 h 9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3" h="971">
                    <a:moveTo>
                      <a:pt x="6" y="952"/>
                    </a:moveTo>
                    <a:lnTo>
                      <a:pt x="0" y="0"/>
                    </a:lnTo>
                    <a:lnTo>
                      <a:pt x="237" y="0"/>
                    </a:lnTo>
                    <a:lnTo>
                      <a:pt x="243" y="952"/>
                    </a:lnTo>
                    <a:lnTo>
                      <a:pt x="181" y="971"/>
                    </a:lnTo>
                    <a:lnTo>
                      <a:pt x="124" y="971"/>
                    </a:lnTo>
                    <a:lnTo>
                      <a:pt x="62" y="964"/>
                    </a:lnTo>
                    <a:lnTo>
                      <a:pt x="6" y="952"/>
                    </a:lnTo>
                    <a:close/>
                  </a:path>
                </a:pathLst>
              </a:custGeom>
              <a:solidFill>
                <a:srgbClr val="B3B5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65" name="Freeform 309"/>
              <p:cNvSpPr>
                <a:spLocks/>
              </p:cNvSpPr>
              <p:nvPr/>
            </p:nvSpPr>
            <p:spPr bwMode="auto">
              <a:xfrm>
                <a:off x="11440" y="11654"/>
                <a:ext cx="34" cy="14"/>
              </a:xfrm>
              <a:custGeom>
                <a:avLst/>
                <a:gdLst>
                  <a:gd name="T0" fmla="*/ 0 w 237"/>
                  <a:gd name="T1" fmla="*/ 0 h 100"/>
                  <a:gd name="T2" fmla="*/ 0 w 237"/>
                  <a:gd name="T3" fmla="*/ 0 h 100"/>
                  <a:gd name="T4" fmla="*/ 0 w 237"/>
                  <a:gd name="T5" fmla="*/ 0 h 100"/>
                  <a:gd name="T6" fmla="*/ 0 w 237"/>
                  <a:gd name="T7" fmla="*/ 0 h 100"/>
                  <a:gd name="T8" fmla="*/ 0 w 237"/>
                  <a:gd name="T9" fmla="*/ 0 h 100"/>
                  <a:gd name="T10" fmla="*/ 0 w 237"/>
                  <a:gd name="T11" fmla="*/ 0 h 100"/>
                  <a:gd name="T12" fmla="*/ 0 w 237"/>
                  <a:gd name="T13" fmla="*/ 0 h 100"/>
                  <a:gd name="T14" fmla="*/ 0 w 237"/>
                  <a:gd name="T15" fmla="*/ 0 h 100"/>
                  <a:gd name="T16" fmla="*/ 0 w 237"/>
                  <a:gd name="T17" fmla="*/ 0 h 100"/>
                  <a:gd name="T18" fmla="*/ 0 w 237"/>
                  <a:gd name="T19" fmla="*/ 0 h 100"/>
                  <a:gd name="T20" fmla="*/ 0 w 237"/>
                  <a:gd name="T21" fmla="*/ 0 h 100"/>
                  <a:gd name="T22" fmla="*/ 0 w 237"/>
                  <a:gd name="T23" fmla="*/ 0 h 100"/>
                  <a:gd name="T24" fmla="*/ 0 w 237"/>
                  <a:gd name="T25" fmla="*/ 0 h 100"/>
                  <a:gd name="T26" fmla="*/ 0 w 237"/>
                  <a:gd name="T27" fmla="*/ 0 h 100"/>
                  <a:gd name="T28" fmla="*/ 0 w 237"/>
                  <a:gd name="T29" fmla="*/ 0 h 100"/>
                  <a:gd name="T30" fmla="*/ 0 w 237"/>
                  <a:gd name="T31" fmla="*/ 0 h 100"/>
                  <a:gd name="T32" fmla="*/ 0 w 237"/>
                  <a:gd name="T33" fmla="*/ 0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7"/>
                  <a:gd name="T52" fmla="*/ 0 h 100"/>
                  <a:gd name="T53" fmla="*/ 237 w 237"/>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7" h="100">
                    <a:moveTo>
                      <a:pt x="237" y="0"/>
                    </a:moveTo>
                    <a:lnTo>
                      <a:pt x="237" y="56"/>
                    </a:lnTo>
                    <a:lnTo>
                      <a:pt x="231" y="62"/>
                    </a:lnTo>
                    <a:lnTo>
                      <a:pt x="224" y="75"/>
                    </a:lnTo>
                    <a:lnTo>
                      <a:pt x="199" y="87"/>
                    </a:lnTo>
                    <a:lnTo>
                      <a:pt x="163" y="100"/>
                    </a:lnTo>
                    <a:lnTo>
                      <a:pt x="118" y="100"/>
                    </a:lnTo>
                    <a:lnTo>
                      <a:pt x="68" y="100"/>
                    </a:lnTo>
                    <a:lnTo>
                      <a:pt x="30" y="87"/>
                    </a:lnTo>
                    <a:lnTo>
                      <a:pt x="5" y="75"/>
                    </a:lnTo>
                    <a:lnTo>
                      <a:pt x="0" y="62"/>
                    </a:lnTo>
                    <a:lnTo>
                      <a:pt x="0" y="56"/>
                    </a:lnTo>
                    <a:lnTo>
                      <a:pt x="0" y="0"/>
                    </a:lnTo>
                    <a:lnTo>
                      <a:pt x="56" y="12"/>
                    </a:lnTo>
                    <a:lnTo>
                      <a:pt x="118" y="19"/>
                    </a:lnTo>
                    <a:lnTo>
                      <a:pt x="175" y="19"/>
                    </a:lnTo>
                    <a:lnTo>
                      <a:pt x="237" y="0"/>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66" name="Freeform 310"/>
              <p:cNvSpPr>
                <a:spLocks/>
              </p:cNvSpPr>
              <p:nvPr/>
            </p:nvSpPr>
            <p:spPr bwMode="auto">
              <a:xfrm>
                <a:off x="13110" y="11534"/>
                <a:ext cx="34" cy="139"/>
              </a:xfrm>
              <a:custGeom>
                <a:avLst/>
                <a:gdLst>
                  <a:gd name="T0" fmla="*/ 0 w 238"/>
                  <a:gd name="T1" fmla="*/ 0 h 976"/>
                  <a:gd name="T2" fmla="*/ 0 w 238"/>
                  <a:gd name="T3" fmla="*/ 0 h 976"/>
                  <a:gd name="T4" fmla="*/ 0 w 238"/>
                  <a:gd name="T5" fmla="*/ 0 h 976"/>
                  <a:gd name="T6" fmla="*/ 0 w 238"/>
                  <a:gd name="T7" fmla="*/ 0 h 976"/>
                  <a:gd name="T8" fmla="*/ 0 w 238"/>
                  <a:gd name="T9" fmla="*/ 0 h 976"/>
                  <a:gd name="T10" fmla="*/ 0 w 238"/>
                  <a:gd name="T11" fmla="*/ 0 h 976"/>
                  <a:gd name="T12" fmla="*/ 0 w 238"/>
                  <a:gd name="T13" fmla="*/ 0 h 976"/>
                  <a:gd name="T14" fmla="*/ 0 w 238"/>
                  <a:gd name="T15" fmla="*/ 0 h 976"/>
                  <a:gd name="T16" fmla="*/ 0 60000 65536"/>
                  <a:gd name="T17" fmla="*/ 0 60000 65536"/>
                  <a:gd name="T18" fmla="*/ 0 60000 65536"/>
                  <a:gd name="T19" fmla="*/ 0 60000 65536"/>
                  <a:gd name="T20" fmla="*/ 0 60000 65536"/>
                  <a:gd name="T21" fmla="*/ 0 60000 65536"/>
                  <a:gd name="T22" fmla="*/ 0 60000 65536"/>
                  <a:gd name="T23" fmla="*/ 0 60000 65536"/>
                  <a:gd name="T24" fmla="*/ 0 w 238"/>
                  <a:gd name="T25" fmla="*/ 0 h 976"/>
                  <a:gd name="T26" fmla="*/ 238 w 238"/>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8" h="976">
                    <a:moveTo>
                      <a:pt x="238" y="951"/>
                    </a:moveTo>
                    <a:lnTo>
                      <a:pt x="238" y="0"/>
                    </a:lnTo>
                    <a:lnTo>
                      <a:pt x="0" y="0"/>
                    </a:lnTo>
                    <a:lnTo>
                      <a:pt x="0" y="958"/>
                    </a:lnTo>
                    <a:lnTo>
                      <a:pt x="56" y="971"/>
                    </a:lnTo>
                    <a:lnTo>
                      <a:pt x="119" y="976"/>
                    </a:lnTo>
                    <a:lnTo>
                      <a:pt x="175" y="971"/>
                    </a:lnTo>
                    <a:lnTo>
                      <a:pt x="238" y="951"/>
                    </a:lnTo>
                    <a:close/>
                  </a:path>
                </a:pathLst>
              </a:custGeom>
              <a:solidFill>
                <a:srgbClr val="B3B5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67" name="Freeform 311"/>
              <p:cNvSpPr>
                <a:spLocks/>
              </p:cNvSpPr>
              <p:nvPr/>
            </p:nvSpPr>
            <p:spPr bwMode="auto">
              <a:xfrm>
                <a:off x="13110" y="11670"/>
                <a:ext cx="34" cy="15"/>
              </a:xfrm>
              <a:custGeom>
                <a:avLst/>
                <a:gdLst>
                  <a:gd name="T0" fmla="*/ 0 w 238"/>
                  <a:gd name="T1" fmla="*/ 0 h 107"/>
                  <a:gd name="T2" fmla="*/ 0 w 238"/>
                  <a:gd name="T3" fmla="*/ 0 h 107"/>
                  <a:gd name="T4" fmla="*/ 0 w 238"/>
                  <a:gd name="T5" fmla="*/ 0 h 107"/>
                  <a:gd name="T6" fmla="*/ 0 w 238"/>
                  <a:gd name="T7" fmla="*/ 0 h 107"/>
                  <a:gd name="T8" fmla="*/ 0 w 238"/>
                  <a:gd name="T9" fmla="*/ 0 h 107"/>
                  <a:gd name="T10" fmla="*/ 0 w 238"/>
                  <a:gd name="T11" fmla="*/ 0 h 107"/>
                  <a:gd name="T12" fmla="*/ 0 w 238"/>
                  <a:gd name="T13" fmla="*/ 0 h 107"/>
                  <a:gd name="T14" fmla="*/ 0 w 238"/>
                  <a:gd name="T15" fmla="*/ 0 h 107"/>
                  <a:gd name="T16" fmla="*/ 0 w 238"/>
                  <a:gd name="T17" fmla="*/ 0 h 107"/>
                  <a:gd name="T18" fmla="*/ 0 w 238"/>
                  <a:gd name="T19" fmla="*/ 0 h 107"/>
                  <a:gd name="T20" fmla="*/ 0 w 238"/>
                  <a:gd name="T21" fmla="*/ 0 h 107"/>
                  <a:gd name="T22" fmla="*/ 0 w 238"/>
                  <a:gd name="T23" fmla="*/ 0 h 107"/>
                  <a:gd name="T24" fmla="*/ 0 w 238"/>
                  <a:gd name="T25" fmla="*/ 0 h 107"/>
                  <a:gd name="T26" fmla="*/ 0 w 238"/>
                  <a:gd name="T27" fmla="*/ 0 h 107"/>
                  <a:gd name="T28" fmla="*/ 0 w 238"/>
                  <a:gd name="T29" fmla="*/ 0 h 107"/>
                  <a:gd name="T30" fmla="*/ 0 w 238"/>
                  <a:gd name="T31" fmla="*/ 0 h 107"/>
                  <a:gd name="T32" fmla="*/ 0 w 238"/>
                  <a:gd name="T33" fmla="*/ 0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8"/>
                  <a:gd name="T52" fmla="*/ 0 h 107"/>
                  <a:gd name="T53" fmla="*/ 238 w 238"/>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8" h="107">
                    <a:moveTo>
                      <a:pt x="0" y="7"/>
                    </a:moveTo>
                    <a:lnTo>
                      <a:pt x="0" y="57"/>
                    </a:lnTo>
                    <a:lnTo>
                      <a:pt x="0" y="63"/>
                    </a:lnTo>
                    <a:lnTo>
                      <a:pt x="6" y="76"/>
                    </a:lnTo>
                    <a:lnTo>
                      <a:pt x="31" y="88"/>
                    </a:lnTo>
                    <a:lnTo>
                      <a:pt x="69" y="101"/>
                    </a:lnTo>
                    <a:lnTo>
                      <a:pt x="119" y="107"/>
                    </a:lnTo>
                    <a:lnTo>
                      <a:pt x="162" y="101"/>
                    </a:lnTo>
                    <a:lnTo>
                      <a:pt x="200" y="88"/>
                    </a:lnTo>
                    <a:lnTo>
                      <a:pt x="225" y="76"/>
                    </a:lnTo>
                    <a:lnTo>
                      <a:pt x="231" y="63"/>
                    </a:lnTo>
                    <a:lnTo>
                      <a:pt x="238" y="57"/>
                    </a:lnTo>
                    <a:lnTo>
                      <a:pt x="238" y="0"/>
                    </a:lnTo>
                    <a:lnTo>
                      <a:pt x="175" y="20"/>
                    </a:lnTo>
                    <a:lnTo>
                      <a:pt x="119" y="25"/>
                    </a:lnTo>
                    <a:lnTo>
                      <a:pt x="56" y="20"/>
                    </a:lnTo>
                    <a:lnTo>
                      <a:pt x="0" y="7"/>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68" name="Freeform 312"/>
              <p:cNvSpPr>
                <a:spLocks/>
              </p:cNvSpPr>
              <p:nvPr/>
            </p:nvSpPr>
            <p:spPr bwMode="auto">
              <a:xfrm>
                <a:off x="13414" y="11503"/>
                <a:ext cx="34" cy="139"/>
              </a:xfrm>
              <a:custGeom>
                <a:avLst/>
                <a:gdLst>
                  <a:gd name="T0" fmla="*/ 0 w 238"/>
                  <a:gd name="T1" fmla="*/ 0 h 977"/>
                  <a:gd name="T2" fmla="*/ 0 w 238"/>
                  <a:gd name="T3" fmla="*/ 0 h 977"/>
                  <a:gd name="T4" fmla="*/ 0 w 238"/>
                  <a:gd name="T5" fmla="*/ 0 h 977"/>
                  <a:gd name="T6" fmla="*/ 0 w 238"/>
                  <a:gd name="T7" fmla="*/ 0 h 977"/>
                  <a:gd name="T8" fmla="*/ 0 w 238"/>
                  <a:gd name="T9" fmla="*/ 0 h 977"/>
                  <a:gd name="T10" fmla="*/ 0 w 238"/>
                  <a:gd name="T11" fmla="*/ 0 h 977"/>
                  <a:gd name="T12" fmla="*/ 0 w 238"/>
                  <a:gd name="T13" fmla="*/ 0 h 977"/>
                  <a:gd name="T14" fmla="*/ 0 w 238"/>
                  <a:gd name="T15" fmla="*/ 0 h 977"/>
                  <a:gd name="T16" fmla="*/ 0 60000 65536"/>
                  <a:gd name="T17" fmla="*/ 0 60000 65536"/>
                  <a:gd name="T18" fmla="*/ 0 60000 65536"/>
                  <a:gd name="T19" fmla="*/ 0 60000 65536"/>
                  <a:gd name="T20" fmla="*/ 0 60000 65536"/>
                  <a:gd name="T21" fmla="*/ 0 60000 65536"/>
                  <a:gd name="T22" fmla="*/ 0 60000 65536"/>
                  <a:gd name="T23" fmla="*/ 0 60000 65536"/>
                  <a:gd name="T24" fmla="*/ 0 w 238"/>
                  <a:gd name="T25" fmla="*/ 0 h 977"/>
                  <a:gd name="T26" fmla="*/ 238 w 238"/>
                  <a:gd name="T27" fmla="*/ 977 h 9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8" h="977">
                    <a:moveTo>
                      <a:pt x="238" y="951"/>
                    </a:moveTo>
                    <a:lnTo>
                      <a:pt x="238" y="0"/>
                    </a:lnTo>
                    <a:lnTo>
                      <a:pt x="6" y="0"/>
                    </a:lnTo>
                    <a:lnTo>
                      <a:pt x="0" y="957"/>
                    </a:lnTo>
                    <a:lnTo>
                      <a:pt x="56" y="970"/>
                    </a:lnTo>
                    <a:lnTo>
                      <a:pt x="119" y="977"/>
                    </a:lnTo>
                    <a:lnTo>
                      <a:pt x="181" y="964"/>
                    </a:lnTo>
                    <a:lnTo>
                      <a:pt x="238" y="951"/>
                    </a:lnTo>
                    <a:close/>
                  </a:path>
                </a:pathLst>
              </a:custGeom>
              <a:solidFill>
                <a:srgbClr val="B3B5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69" name="Freeform 313"/>
              <p:cNvSpPr>
                <a:spLocks/>
              </p:cNvSpPr>
              <p:nvPr/>
            </p:nvSpPr>
            <p:spPr bwMode="auto">
              <a:xfrm>
                <a:off x="13414" y="11638"/>
                <a:ext cx="34" cy="15"/>
              </a:xfrm>
              <a:custGeom>
                <a:avLst/>
                <a:gdLst>
                  <a:gd name="T0" fmla="*/ 0 w 238"/>
                  <a:gd name="T1" fmla="*/ 0 h 101"/>
                  <a:gd name="T2" fmla="*/ 0 w 238"/>
                  <a:gd name="T3" fmla="*/ 0 h 101"/>
                  <a:gd name="T4" fmla="*/ 0 w 238"/>
                  <a:gd name="T5" fmla="*/ 0 h 101"/>
                  <a:gd name="T6" fmla="*/ 0 w 238"/>
                  <a:gd name="T7" fmla="*/ 0 h 101"/>
                  <a:gd name="T8" fmla="*/ 0 w 238"/>
                  <a:gd name="T9" fmla="*/ 0 h 101"/>
                  <a:gd name="T10" fmla="*/ 0 w 238"/>
                  <a:gd name="T11" fmla="*/ 0 h 101"/>
                  <a:gd name="T12" fmla="*/ 0 w 238"/>
                  <a:gd name="T13" fmla="*/ 0 h 101"/>
                  <a:gd name="T14" fmla="*/ 0 w 238"/>
                  <a:gd name="T15" fmla="*/ 0 h 101"/>
                  <a:gd name="T16" fmla="*/ 0 w 238"/>
                  <a:gd name="T17" fmla="*/ 0 h 101"/>
                  <a:gd name="T18" fmla="*/ 0 w 238"/>
                  <a:gd name="T19" fmla="*/ 0 h 101"/>
                  <a:gd name="T20" fmla="*/ 0 w 238"/>
                  <a:gd name="T21" fmla="*/ 0 h 101"/>
                  <a:gd name="T22" fmla="*/ 0 w 238"/>
                  <a:gd name="T23" fmla="*/ 0 h 101"/>
                  <a:gd name="T24" fmla="*/ 0 w 238"/>
                  <a:gd name="T25" fmla="*/ 0 h 101"/>
                  <a:gd name="T26" fmla="*/ 0 w 238"/>
                  <a:gd name="T27" fmla="*/ 0 h 101"/>
                  <a:gd name="T28" fmla="*/ 0 w 238"/>
                  <a:gd name="T29" fmla="*/ 0 h 101"/>
                  <a:gd name="T30" fmla="*/ 0 w 238"/>
                  <a:gd name="T31" fmla="*/ 0 h 101"/>
                  <a:gd name="T32" fmla="*/ 0 w 238"/>
                  <a:gd name="T33" fmla="*/ 0 h 1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8"/>
                  <a:gd name="T52" fmla="*/ 0 h 101"/>
                  <a:gd name="T53" fmla="*/ 238 w 238"/>
                  <a:gd name="T54" fmla="*/ 101 h 1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8" h="101">
                    <a:moveTo>
                      <a:pt x="0" y="6"/>
                    </a:moveTo>
                    <a:lnTo>
                      <a:pt x="0" y="56"/>
                    </a:lnTo>
                    <a:lnTo>
                      <a:pt x="0" y="63"/>
                    </a:lnTo>
                    <a:lnTo>
                      <a:pt x="12" y="76"/>
                    </a:lnTo>
                    <a:lnTo>
                      <a:pt x="37" y="88"/>
                    </a:lnTo>
                    <a:lnTo>
                      <a:pt x="75" y="101"/>
                    </a:lnTo>
                    <a:lnTo>
                      <a:pt x="119" y="101"/>
                    </a:lnTo>
                    <a:lnTo>
                      <a:pt x="163" y="101"/>
                    </a:lnTo>
                    <a:lnTo>
                      <a:pt x="200" y="88"/>
                    </a:lnTo>
                    <a:lnTo>
                      <a:pt x="225" y="76"/>
                    </a:lnTo>
                    <a:lnTo>
                      <a:pt x="231" y="63"/>
                    </a:lnTo>
                    <a:lnTo>
                      <a:pt x="238" y="56"/>
                    </a:lnTo>
                    <a:lnTo>
                      <a:pt x="238" y="0"/>
                    </a:lnTo>
                    <a:lnTo>
                      <a:pt x="181" y="13"/>
                    </a:lnTo>
                    <a:lnTo>
                      <a:pt x="119" y="26"/>
                    </a:lnTo>
                    <a:lnTo>
                      <a:pt x="56" y="19"/>
                    </a:lnTo>
                    <a:lnTo>
                      <a:pt x="0" y="6"/>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70" name="Freeform 314"/>
              <p:cNvSpPr>
                <a:spLocks/>
              </p:cNvSpPr>
              <p:nvPr/>
            </p:nvSpPr>
            <p:spPr bwMode="auto">
              <a:xfrm>
                <a:off x="12429" y="10784"/>
                <a:ext cx="86" cy="76"/>
              </a:xfrm>
              <a:custGeom>
                <a:avLst/>
                <a:gdLst>
                  <a:gd name="T0" fmla="*/ 0 w 600"/>
                  <a:gd name="T1" fmla="*/ 0 h 527"/>
                  <a:gd name="T2" fmla="*/ 0 w 600"/>
                  <a:gd name="T3" fmla="*/ 0 h 527"/>
                  <a:gd name="T4" fmla="*/ 0 w 600"/>
                  <a:gd name="T5" fmla="*/ 0 h 527"/>
                  <a:gd name="T6" fmla="*/ 0 w 600"/>
                  <a:gd name="T7" fmla="*/ 0 h 527"/>
                  <a:gd name="T8" fmla="*/ 0 w 600"/>
                  <a:gd name="T9" fmla="*/ 0 h 527"/>
                  <a:gd name="T10" fmla="*/ 0 w 600"/>
                  <a:gd name="T11" fmla="*/ 0 h 527"/>
                  <a:gd name="T12" fmla="*/ 0 w 600"/>
                  <a:gd name="T13" fmla="*/ 0 h 527"/>
                  <a:gd name="T14" fmla="*/ 0 w 600"/>
                  <a:gd name="T15" fmla="*/ 0 h 527"/>
                  <a:gd name="T16" fmla="*/ 0 w 600"/>
                  <a:gd name="T17" fmla="*/ 0 h 527"/>
                  <a:gd name="T18" fmla="*/ 0 w 600"/>
                  <a:gd name="T19" fmla="*/ 0 h 527"/>
                  <a:gd name="T20" fmla="*/ 0 w 600"/>
                  <a:gd name="T21" fmla="*/ 0 h 527"/>
                  <a:gd name="T22" fmla="*/ 0 w 600"/>
                  <a:gd name="T23" fmla="*/ 0 h 527"/>
                  <a:gd name="T24" fmla="*/ 0 w 600"/>
                  <a:gd name="T25" fmla="*/ 0 h 527"/>
                  <a:gd name="T26" fmla="*/ 0 w 600"/>
                  <a:gd name="T27" fmla="*/ 0 h 527"/>
                  <a:gd name="T28" fmla="*/ 0 w 600"/>
                  <a:gd name="T29" fmla="*/ 0 h 527"/>
                  <a:gd name="T30" fmla="*/ 0 w 600"/>
                  <a:gd name="T31" fmla="*/ 0 h 527"/>
                  <a:gd name="T32" fmla="*/ 0 w 600"/>
                  <a:gd name="T33" fmla="*/ 0 h 527"/>
                  <a:gd name="T34" fmla="*/ 0 w 600"/>
                  <a:gd name="T35" fmla="*/ 0 h 527"/>
                  <a:gd name="T36" fmla="*/ 0 w 600"/>
                  <a:gd name="T37" fmla="*/ 0 h 527"/>
                  <a:gd name="T38" fmla="*/ 0 w 600"/>
                  <a:gd name="T39" fmla="*/ 0 h 527"/>
                  <a:gd name="T40" fmla="*/ 0 w 600"/>
                  <a:gd name="T41" fmla="*/ 0 h 527"/>
                  <a:gd name="T42" fmla="*/ 0 w 600"/>
                  <a:gd name="T43" fmla="*/ 0 h 527"/>
                  <a:gd name="T44" fmla="*/ 0 w 600"/>
                  <a:gd name="T45" fmla="*/ 0 h 527"/>
                  <a:gd name="T46" fmla="*/ 0 w 600"/>
                  <a:gd name="T47" fmla="*/ 0 h 527"/>
                  <a:gd name="T48" fmla="*/ 0 w 600"/>
                  <a:gd name="T49" fmla="*/ 0 h 527"/>
                  <a:gd name="T50" fmla="*/ 0 w 600"/>
                  <a:gd name="T51" fmla="*/ 0 h 527"/>
                  <a:gd name="T52" fmla="*/ 0 w 600"/>
                  <a:gd name="T53" fmla="*/ 0 h 527"/>
                  <a:gd name="T54" fmla="*/ 0 w 600"/>
                  <a:gd name="T55" fmla="*/ 0 h 527"/>
                  <a:gd name="T56" fmla="*/ 0 w 600"/>
                  <a:gd name="T57" fmla="*/ 0 h 527"/>
                  <a:gd name="T58" fmla="*/ 0 w 600"/>
                  <a:gd name="T59" fmla="*/ 0 h 527"/>
                  <a:gd name="T60" fmla="*/ 0 w 600"/>
                  <a:gd name="T61" fmla="*/ 0 h 527"/>
                  <a:gd name="T62" fmla="*/ 0 w 600"/>
                  <a:gd name="T63" fmla="*/ 0 h 527"/>
                  <a:gd name="T64" fmla="*/ 0 w 600"/>
                  <a:gd name="T65" fmla="*/ 0 h 527"/>
                  <a:gd name="T66" fmla="*/ 0 w 600"/>
                  <a:gd name="T67" fmla="*/ 0 h 527"/>
                  <a:gd name="T68" fmla="*/ 0 w 600"/>
                  <a:gd name="T69" fmla="*/ 0 h 527"/>
                  <a:gd name="T70" fmla="*/ 0 w 600"/>
                  <a:gd name="T71" fmla="*/ 0 h 5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0"/>
                  <a:gd name="T109" fmla="*/ 0 h 527"/>
                  <a:gd name="T110" fmla="*/ 600 w 600"/>
                  <a:gd name="T111" fmla="*/ 527 h 5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0" h="527">
                    <a:moveTo>
                      <a:pt x="68" y="50"/>
                    </a:moveTo>
                    <a:lnTo>
                      <a:pt x="81" y="25"/>
                    </a:lnTo>
                    <a:lnTo>
                      <a:pt x="100" y="7"/>
                    </a:lnTo>
                    <a:lnTo>
                      <a:pt x="118" y="0"/>
                    </a:lnTo>
                    <a:lnTo>
                      <a:pt x="138" y="13"/>
                    </a:lnTo>
                    <a:lnTo>
                      <a:pt x="150" y="25"/>
                    </a:lnTo>
                    <a:lnTo>
                      <a:pt x="163" y="50"/>
                    </a:lnTo>
                    <a:lnTo>
                      <a:pt x="175" y="82"/>
                    </a:lnTo>
                    <a:lnTo>
                      <a:pt x="181" y="113"/>
                    </a:lnTo>
                    <a:lnTo>
                      <a:pt x="218" y="95"/>
                    </a:lnTo>
                    <a:lnTo>
                      <a:pt x="263" y="82"/>
                    </a:lnTo>
                    <a:lnTo>
                      <a:pt x="319" y="69"/>
                    </a:lnTo>
                    <a:lnTo>
                      <a:pt x="375" y="63"/>
                    </a:lnTo>
                    <a:lnTo>
                      <a:pt x="432" y="57"/>
                    </a:lnTo>
                    <a:lnTo>
                      <a:pt x="475" y="57"/>
                    </a:lnTo>
                    <a:lnTo>
                      <a:pt x="513" y="69"/>
                    </a:lnTo>
                    <a:lnTo>
                      <a:pt x="525" y="75"/>
                    </a:lnTo>
                    <a:lnTo>
                      <a:pt x="531" y="82"/>
                    </a:lnTo>
                    <a:lnTo>
                      <a:pt x="538" y="107"/>
                    </a:lnTo>
                    <a:lnTo>
                      <a:pt x="531" y="125"/>
                    </a:lnTo>
                    <a:lnTo>
                      <a:pt x="518" y="138"/>
                    </a:lnTo>
                    <a:lnTo>
                      <a:pt x="506" y="150"/>
                    </a:lnTo>
                    <a:lnTo>
                      <a:pt x="538" y="156"/>
                    </a:lnTo>
                    <a:lnTo>
                      <a:pt x="569" y="169"/>
                    </a:lnTo>
                    <a:lnTo>
                      <a:pt x="581" y="181"/>
                    </a:lnTo>
                    <a:lnTo>
                      <a:pt x="594" y="194"/>
                    </a:lnTo>
                    <a:lnTo>
                      <a:pt x="600" y="206"/>
                    </a:lnTo>
                    <a:lnTo>
                      <a:pt x="600" y="226"/>
                    </a:lnTo>
                    <a:lnTo>
                      <a:pt x="600" y="244"/>
                    </a:lnTo>
                    <a:lnTo>
                      <a:pt x="594" y="257"/>
                    </a:lnTo>
                    <a:lnTo>
                      <a:pt x="581" y="269"/>
                    </a:lnTo>
                    <a:lnTo>
                      <a:pt x="569" y="276"/>
                    </a:lnTo>
                    <a:lnTo>
                      <a:pt x="543" y="276"/>
                    </a:lnTo>
                    <a:lnTo>
                      <a:pt x="518" y="276"/>
                    </a:lnTo>
                    <a:lnTo>
                      <a:pt x="543" y="282"/>
                    </a:lnTo>
                    <a:lnTo>
                      <a:pt x="563" y="294"/>
                    </a:lnTo>
                    <a:lnTo>
                      <a:pt x="581" y="319"/>
                    </a:lnTo>
                    <a:lnTo>
                      <a:pt x="581" y="332"/>
                    </a:lnTo>
                    <a:lnTo>
                      <a:pt x="581" y="344"/>
                    </a:lnTo>
                    <a:lnTo>
                      <a:pt x="569" y="364"/>
                    </a:lnTo>
                    <a:lnTo>
                      <a:pt x="556" y="369"/>
                    </a:lnTo>
                    <a:lnTo>
                      <a:pt x="531" y="376"/>
                    </a:lnTo>
                    <a:lnTo>
                      <a:pt x="513" y="382"/>
                    </a:lnTo>
                    <a:lnTo>
                      <a:pt x="419" y="382"/>
                    </a:lnTo>
                    <a:lnTo>
                      <a:pt x="457" y="382"/>
                    </a:lnTo>
                    <a:lnTo>
                      <a:pt x="488" y="394"/>
                    </a:lnTo>
                    <a:lnTo>
                      <a:pt x="500" y="407"/>
                    </a:lnTo>
                    <a:lnTo>
                      <a:pt x="513" y="419"/>
                    </a:lnTo>
                    <a:lnTo>
                      <a:pt x="513" y="432"/>
                    </a:lnTo>
                    <a:lnTo>
                      <a:pt x="513" y="451"/>
                    </a:lnTo>
                    <a:lnTo>
                      <a:pt x="506" y="464"/>
                    </a:lnTo>
                    <a:lnTo>
                      <a:pt x="493" y="470"/>
                    </a:lnTo>
                    <a:lnTo>
                      <a:pt x="457" y="470"/>
                    </a:lnTo>
                    <a:lnTo>
                      <a:pt x="412" y="470"/>
                    </a:lnTo>
                    <a:lnTo>
                      <a:pt x="381" y="470"/>
                    </a:lnTo>
                    <a:lnTo>
                      <a:pt x="350" y="476"/>
                    </a:lnTo>
                    <a:lnTo>
                      <a:pt x="325" y="482"/>
                    </a:lnTo>
                    <a:lnTo>
                      <a:pt x="274" y="507"/>
                    </a:lnTo>
                    <a:lnTo>
                      <a:pt x="231" y="520"/>
                    </a:lnTo>
                    <a:lnTo>
                      <a:pt x="206" y="527"/>
                    </a:lnTo>
                    <a:lnTo>
                      <a:pt x="175" y="527"/>
                    </a:lnTo>
                    <a:lnTo>
                      <a:pt x="131" y="514"/>
                    </a:lnTo>
                    <a:lnTo>
                      <a:pt x="93" y="495"/>
                    </a:lnTo>
                    <a:lnTo>
                      <a:pt x="62" y="476"/>
                    </a:lnTo>
                    <a:lnTo>
                      <a:pt x="37" y="451"/>
                    </a:lnTo>
                    <a:lnTo>
                      <a:pt x="25" y="426"/>
                    </a:lnTo>
                    <a:lnTo>
                      <a:pt x="12" y="394"/>
                    </a:lnTo>
                    <a:lnTo>
                      <a:pt x="6" y="364"/>
                    </a:lnTo>
                    <a:lnTo>
                      <a:pt x="0" y="326"/>
                    </a:lnTo>
                    <a:lnTo>
                      <a:pt x="6" y="251"/>
                    </a:lnTo>
                    <a:lnTo>
                      <a:pt x="25" y="181"/>
                    </a:lnTo>
                    <a:lnTo>
                      <a:pt x="44" y="113"/>
                    </a:lnTo>
                    <a:lnTo>
                      <a:pt x="68" y="50"/>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71" name="Freeform 315"/>
              <p:cNvSpPr>
                <a:spLocks/>
              </p:cNvSpPr>
              <p:nvPr/>
            </p:nvSpPr>
            <p:spPr bwMode="auto">
              <a:xfrm>
                <a:off x="12440" y="10844"/>
                <a:ext cx="62" cy="16"/>
              </a:xfrm>
              <a:custGeom>
                <a:avLst/>
                <a:gdLst>
                  <a:gd name="T0" fmla="*/ 0 w 432"/>
                  <a:gd name="T1" fmla="*/ 0 h 108"/>
                  <a:gd name="T2" fmla="*/ 0 w 432"/>
                  <a:gd name="T3" fmla="*/ 0 h 108"/>
                  <a:gd name="T4" fmla="*/ 0 w 432"/>
                  <a:gd name="T5" fmla="*/ 0 h 108"/>
                  <a:gd name="T6" fmla="*/ 0 w 432"/>
                  <a:gd name="T7" fmla="*/ 0 h 108"/>
                  <a:gd name="T8" fmla="*/ 0 w 432"/>
                  <a:gd name="T9" fmla="*/ 0 h 108"/>
                  <a:gd name="T10" fmla="*/ 0 w 432"/>
                  <a:gd name="T11" fmla="*/ 0 h 108"/>
                  <a:gd name="T12" fmla="*/ 0 w 432"/>
                  <a:gd name="T13" fmla="*/ 0 h 108"/>
                  <a:gd name="T14" fmla="*/ 0 w 432"/>
                  <a:gd name="T15" fmla="*/ 0 h 108"/>
                  <a:gd name="T16" fmla="*/ 0 w 432"/>
                  <a:gd name="T17" fmla="*/ 0 h 108"/>
                  <a:gd name="T18" fmla="*/ 0 w 432"/>
                  <a:gd name="T19" fmla="*/ 0 h 108"/>
                  <a:gd name="T20" fmla="*/ 0 w 432"/>
                  <a:gd name="T21" fmla="*/ 0 h 108"/>
                  <a:gd name="T22" fmla="*/ 0 w 432"/>
                  <a:gd name="T23" fmla="*/ 0 h 108"/>
                  <a:gd name="T24" fmla="*/ 0 w 432"/>
                  <a:gd name="T25" fmla="*/ 0 h 108"/>
                  <a:gd name="T26" fmla="*/ 0 w 432"/>
                  <a:gd name="T27" fmla="*/ 0 h 108"/>
                  <a:gd name="T28" fmla="*/ 0 w 432"/>
                  <a:gd name="T29" fmla="*/ 0 h 108"/>
                  <a:gd name="T30" fmla="*/ 0 w 432"/>
                  <a:gd name="T31" fmla="*/ 0 h 108"/>
                  <a:gd name="T32" fmla="*/ 0 w 432"/>
                  <a:gd name="T33" fmla="*/ 0 h 108"/>
                  <a:gd name="T34" fmla="*/ 0 w 432"/>
                  <a:gd name="T35" fmla="*/ 0 h 108"/>
                  <a:gd name="T36" fmla="*/ 0 w 432"/>
                  <a:gd name="T37" fmla="*/ 0 h 108"/>
                  <a:gd name="T38" fmla="*/ 0 w 432"/>
                  <a:gd name="T39" fmla="*/ 0 h 108"/>
                  <a:gd name="T40" fmla="*/ 0 w 432"/>
                  <a:gd name="T41" fmla="*/ 0 h 108"/>
                  <a:gd name="T42" fmla="*/ 0 w 432"/>
                  <a:gd name="T43" fmla="*/ 0 h 108"/>
                  <a:gd name="T44" fmla="*/ 0 w 432"/>
                  <a:gd name="T45" fmla="*/ 0 h 108"/>
                  <a:gd name="T46" fmla="*/ 0 w 432"/>
                  <a:gd name="T47" fmla="*/ 0 h 108"/>
                  <a:gd name="T48" fmla="*/ 0 w 432"/>
                  <a:gd name="T49" fmla="*/ 0 h 108"/>
                  <a:gd name="T50" fmla="*/ 0 w 432"/>
                  <a:gd name="T51" fmla="*/ 0 h 108"/>
                  <a:gd name="T52" fmla="*/ 0 w 432"/>
                  <a:gd name="T53" fmla="*/ 0 h 108"/>
                  <a:gd name="T54" fmla="*/ 0 w 432"/>
                  <a:gd name="T55" fmla="*/ 0 h 108"/>
                  <a:gd name="T56" fmla="*/ 0 w 432"/>
                  <a:gd name="T57" fmla="*/ 0 h 108"/>
                  <a:gd name="T58" fmla="*/ 0 w 432"/>
                  <a:gd name="T59" fmla="*/ 0 h 1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2"/>
                  <a:gd name="T91" fmla="*/ 0 h 108"/>
                  <a:gd name="T92" fmla="*/ 432 w 432"/>
                  <a:gd name="T93" fmla="*/ 108 h 1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2" h="108">
                    <a:moveTo>
                      <a:pt x="288" y="32"/>
                    </a:moveTo>
                    <a:lnTo>
                      <a:pt x="326" y="26"/>
                    </a:lnTo>
                    <a:lnTo>
                      <a:pt x="351" y="32"/>
                    </a:lnTo>
                    <a:lnTo>
                      <a:pt x="394" y="32"/>
                    </a:lnTo>
                    <a:lnTo>
                      <a:pt x="407" y="32"/>
                    </a:lnTo>
                    <a:lnTo>
                      <a:pt x="419" y="32"/>
                    </a:lnTo>
                    <a:lnTo>
                      <a:pt x="425" y="20"/>
                    </a:lnTo>
                    <a:lnTo>
                      <a:pt x="432" y="0"/>
                    </a:lnTo>
                    <a:lnTo>
                      <a:pt x="432" y="13"/>
                    </a:lnTo>
                    <a:lnTo>
                      <a:pt x="432" y="32"/>
                    </a:lnTo>
                    <a:lnTo>
                      <a:pt x="425" y="45"/>
                    </a:lnTo>
                    <a:lnTo>
                      <a:pt x="412" y="51"/>
                    </a:lnTo>
                    <a:lnTo>
                      <a:pt x="376" y="51"/>
                    </a:lnTo>
                    <a:lnTo>
                      <a:pt x="331" y="51"/>
                    </a:lnTo>
                    <a:lnTo>
                      <a:pt x="300" y="51"/>
                    </a:lnTo>
                    <a:lnTo>
                      <a:pt x="269" y="57"/>
                    </a:lnTo>
                    <a:lnTo>
                      <a:pt x="244" y="63"/>
                    </a:lnTo>
                    <a:lnTo>
                      <a:pt x="193" y="88"/>
                    </a:lnTo>
                    <a:lnTo>
                      <a:pt x="150" y="101"/>
                    </a:lnTo>
                    <a:lnTo>
                      <a:pt x="125" y="108"/>
                    </a:lnTo>
                    <a:lnTo>
                      <a:pt x="94" y="108"/>
                    </a:lnTo>
                    <a:lnTo>
                      <a:pt x="44" y="95"/>
                    </a:lnTo>
                    <a:lnTo>
                      <a:pt x="0" y="70"/>
                    </a:lnTo>
                    <a:lnTo>
                      <a:pt x="50" y="82"/>
                    </a:lnTo>
                    <a:lnTo>
                      <a:pt x="100" y="88"/>
                    </a:lnTo>
                    <a:lnTo>
                      <a:pt x="137" y="82"/>
                    </a:lnTo>
                    <a:lnTo>
                      <a:pt x="169" y="76"/>
                    </a:lnTo>
                    <a:lnTo>
                      <a:pt x="225" y="51"/>
                    </a:lnTo>
                    <a:lnTo>
                      <a:pt x="256" y="38"/>
                    </a:lnTo>
                    <a:lnTo>
                      <a:pt x="288" y="32"/>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72" name="Freeform 316"/>
              <p:cNvSpPr>
                <a:spLocks/>
              </p:cNvSpPr>
              <p:nvPr/>
            </p:nvSpPr>
            <p:spPr bwMode="auto">
              <a:xfrm>
                <a:off x="12469" y="10800"/>
                <a:ext cx="37" cy="11"/>
              </a:xfrm>
              <a:custGeom>
                <a:avLst/>
                <a:gdLst>
                  <a:gd name="T0" fmla="*/ 0 w 257"/>
                  <a:gd name="T1" fmla="*/ 0 h 81"/>
                  <a:gd name="T2" fmla="*/ 0 w 257"/>
                  <a:gd name="T3" fmla="*/ 0 h 81"/>
                  <a:gd name="T4" fmla="*/ 0 w 257"/>
                  <a:gd name="T5" fmla="*/ 0 h 81"/>
                  <a:gd name="T6" fmla="*/ 0 w 257"/>
                  <a:gd name="T7" fmla="*/ 0 h 81"/>
                  <a:gd name="T8" fmla="*/ 0 w 257"/>
                  <a:gd name="T9" fmla="*/ 0 h 81"/>
                  <a:gd name="T10" fmla="*/ 0 w 257"/>
                  <a:gd name="T11" fmla="*/ 0 h 81"/>
                  <a:gd name="T12" fmla="*/ 0 w 257"/>
                  <a:gd name="T13" fmla="*/ 0 h 81"/>
                  <a:gd name="T14" fmla="*/ 0 w 257"/>
                  <a:gd name="T15" fmla="*/ 0 h 81"/>
                  <a:gd name="T16" fmla="*/ 0 w 257"/>
                  <a:gd name="T17" fmla="*/ 0 h 81"/>
                  <a:gd name="T18" fmla="*/ 0 w 257"/>
                  <a:gd name="T19" fmla="*/ 0 h 81"/>
                  <a:gd name="T20" fmla="*/ 0 w 257"/>
                  <a:gd name="T21" fmla="*/ 0 h 81"/>
                  <a:gd name="T22" fmla="*/ 0 w 257"/>
                  <a:gd name="T23" fmla="*/ 0 h 81"/>
                  <a:gd name="T24" fmla="*/ 0 w 257"/>
                  <a:gd name="T25" fmla="*/ 0 h 81"/>
                  <a:gd name="T26" fmla="*/ 0 w 257"/>
                  <a:gd name="T27" fmla="*/ 0 h 81"/>
                  <a:gd name="T28" fmla="*/ 0 w 257"/>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7"/>
                  <a:gd name="T46" fmla="*/ 0 h 81"/>
                  <a:gd name="T47" fmla="*/ 257 w 257"/>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7" h="81">
                    <a:moveTo>
                      <a:pt x="257" y="0"/>
                    </a:moveTo>
                    <a:lnTo>
                      <a:pt x="250" y="13"/>
                    </a:lnTo>
                    <a:lnTo>
                      <a:pt x="244" y="24"/>
                    </a:lnTo>
                    <a:lnTo>
                      <a:pt x="225" y="43"/>
                    </a:lnTo>
                    <a:lnTo>
                      <a:pt x="156" y="49"/>
                    </a:lnTo>
                    <a:lnTo>
                      <a:pt x="81" y="62"/>
                    </a:lnTo>
                    <a:lnTo>
                      <a:pt x="0" y="81"/>
                    </a:lnTo>
                    <a:lnTo>
                      <a:pt x="6" y="74"/>
                    </a:lnTo>
                    <a:lnTo>
                      <a:pt x="13" y="62"/>
                    </a:lnTo>
                    <a:lnTo>
                      <a:pt x="38" y="49"/>
                    </a:lnTo>
                    <a:lnTo>
                      <a:pt x="75" y="43"/>
                    </a:lnTo>
                    <a:lnTo>
                      <a:pt x="119" y="38"/>
                    </a:lnTo>
                    <a:lnTo>
                      <a:pt x="201" y="24"/>
                    </a:lnTo>
                    <a:lnTo>
                      <a:pt x="232" y="13"/>
                    </a:lnTo>
                    <a:lnTo>
                      <a:pt x="257"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73" name="Freeform 317"/>
              <p:cNvSpPr>
                <a:spLocks/>
              </p:cNvSpPr>
              <p:nvPr/>
            </p:nvSpPr>
            <p:spPr bwMode="auto">
              <a:xfrm>
                <a:off x="12474" y="10818"/>
                <a:ext cx="41" cy="7"/>
              </a:xfrm>
              <a:custGeom>
                <a:avLst/>
                <a:gdLst>
                  <a:gd name="T0" fmla="*/ 0 w 281"/>
                  <a:gd name="T1" fmla="*/ 0 h 44"/>
                  <a:gd name="T2" fmla="*/ 0 w 281"/>
                  <a:gd name="T3" fmla="*/ 0 h 44"/>
                  <a:gd name="T4" fmla="*/ 0 w 281"/>
                  <a:gd name="T5" fmla="*/ 0 h 44"/>
                  <a:gd name="T6" fmla="*/ 0 w 281"/>
                  <a:gd name="T7" fmla="*/ 0 h 44"/>
                  <a:gd name="T8" fmla="*/ 0 w 281"/>
                  <a:gd name="T9" fmla="*/ 0 h 44"/>
                  <a:gd name="T10" fmla="*/ 0 w 281"/>
                  <a:gd name="T11" fmla="*/ 0 h 44"/>
                  <a:gd name="T12" fmla="*/ 0 w 281"/>
                  <a:gd name="T13" fmla="*/ 0 h 44"/>
                  <a:gd name="T14" fmla="*/ 0 w 281"/>
                  <a:gd name="T15" fmla="*/ 0 h 44"/>
                  <a:gd name="T16" fmla="*/ 0 w 281"/>
                  <a:gd name="T17" fmla="*/ 0 h 44"/>
                  <a:gd name="T18" fmla="*/ 0 w 281"/>
                  <a:gd name="T19" fmla="*/ 0 h 44"/>
                  <a:gd name="T20" fmla="*/ 0 w 281"/>
                  <a:gd name="T21" fmla="*/ 0 h 44"/>
                  <a:gd name="T22" fmla="*/ 0 w 281"/>
                  <a:gd name="T23" fmla="*/ 0 h 44"/>
                  <a:gd name="T24" fmla="*/ 0 w 281"/>
                  <a:gd name="T25" fmla="*/ 0 h 44"/>
                  <a:gd name="T26" fmla="*/ 0 w 281"/>
                  <a:gd name="T27" fmla="*/ 0 h 44"/>
                  <a:gd name="T28" fmla="*/ 0 w 281"/>
                  <a:gd name="T29" fmla="*/ 0 h 44"/>
                  <a:gd name="T30" fmla="*/ 0 w 281"/>
                  <a:gd name="T31" fmla="*/ 0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44"/>
                  <a:gd name="T50" fmla="*/ 281 w 281"/>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44">
                    <a:moveTo>
                      <a:pt x="281" y="0"/>
                    </a:moveTo>
                    <a:lnTo>
                      <a:pt x="275" y="13"/>
                    </a:lnTo>
                    <a:lnTo>
                      <a:pt x="269" y="25"/>
                    </a:lnTo>
                    <a:lnTo>
                      <a:pt x="244" y="38"/>
                    </a:lnTo>
                    <a:lnTo>
                      <a:pt x="206" y="38"/>
                    </a:lnTo>
                    <a:lnTo>
                      <a:pt x="143" y="38"/>
                    </a:lnTo>
                    <a:lnTo>
                      <a:pt x="100" y="31"/>
                    </a:lnTo>
                    <a:lnTo>
                      <a:pt x="0" y="44"/>
                    </a:lnTo>
                    <a:lnTo>
                      <a:pt x="6" y="38"/>
                    </a:lnTo>
                    <a:lnTo>
                      <a:pt x="18" y="31"/>
                    </a:lnTo>
                    <a:lnTo>
                      <a:pt x="50" y="25"/>
                    </a:lnTo>
                    <a:lnTo>
                      <a:pt x="143" y="19"/>
                    </a:lnTo>
                    <a:lnTo>
                      <a:pt x="237" y="13"/>
                    </a:lnTo>
                    <a:lnTo>
                      <a:pt x="269" y="13"/>
                    </a:lnTo>
                    <a:lnTo>
                      <a:pt x="275" y="6"/>
                    </a:lnTo>
                    <a:lnTo>
                      <a:pt x="281"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74" name="Freeform 318"/>
              <p:cNvSpPr>
                <a:spLocks/>
              </p:cNvSpPr>
              <p:nvPr/>
            </p:nvSpPr>
            <p:spPr bwMode="auto">
              <a:xfrm>
                <a:off x="12473" y="10832"/>
                <a:ext cx="39" cy="7"/>
              </a:xfrm>
              <a:custGeom>
                <a:avLst/>
                <a:gdLst>
                  <a:gd name="T0" fmla="*/ 0 w 269"/>
                  <a:gd name="T1" fmla="*/ 0 h 50"/>
                  <a:gd name="T2" fmla="*/ 0 w 269"/>
                  <a:gd name="T3" fmla="*/ 0 h 50"/>
                  <a:gd name="T4" fmla="*/ 0 w 269"/>
                  <a:gd name="T5" fmla="*/ 0 h 50"/>
                  <a:gd name="T6" fmla="*/ 0 w 269"/>
                  <a:gd name="T7" fmla="*/ 0 h 50"/>
                  <a:gd name="T8" fmla="*/ 0 w 269"/>
                  <a:gd name="T9" fmla="*/ 0 h 50"/>
                  <a:gd name="T10" fmla="*/ 0 w 269"/>
                  <a:gd name="T11" fmla="*/ 0 h 50"/>
                  <a:gd name="T12" fmla="*/ 0 w 269"/>
                  <a:gd name="T13" fmla="*/ 0 h 50"/>
                  <a:gd name="T14" fmla="*/ 0 w 269"/>
                  <a:gd name="T15" fmla="*/ 0 h 50"/>
                  <a:gd name="T16" fmla="*/ 0 w 269"/>
                  <a:gd name="T17" fmla="*/ 0 h 50"/>
                  <a:gd name="T18" fmla="*/ 0 w 269"/>
                  <a:gd name="T19" fmla="*/ 0 h 50"/>
                  <a:gd name="T20" fmla="*/ 0 w 269"/>
                  <a:gd name="T21" fmla="*/ 0 h 50"/>
                  <a:gd name="T22" fmla="*/ 0 w 269"/>
                  <a:gd name="T23" fmla="*/ 0 h 50"/>
                  <a:gd name="T24" fmla="*/ 0 w 269"/>
                  <a:gd name="T25" fmla="*/ 0 h 50"/>
                  <a:gd name="T26" fmla="*/ 0 w 269"/>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9"/>
                  <a:gd name="T43" fmla="*/ 0 h 50"/>
                  <a:gd name="T44" fmla="*/ 269 w 269"/>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9" h="50">
                    <a:moveTo>
                      <a:pt x="269" y="0"/>
                    </a:moveTo>
                    <a:lnTo>
                      <a:pt x="269" y="12"/>
                    </a:lnTo>
                    <a:lnTo>
                      <a:pt x="257" y="32"/>
                    </a:lnTo>
                    <a:lnTo>
                      <a:pt x="226" y="44"/>
                    </a:lnTo>
                    <a:lnTo>
                      <a:pt x="176" y="50"/>
                    </a:lnTo>
                    <a:lnTo>
                      <a:pt x="113" y="50"/>
                    </a:lnTo>
                    <a:lnTo>
                      <a:pt x="57" y="44"/>
                    </a:lnTo>
                    <a:lnTo>
                      <a:pt x="0" y="50"/>
                    </a:lnTo>
                    <a:lnTo>
                      <a:pt x="38" y="37"/>
                    </a:lnTo>
                    <a:lnTo>
                      <a:pt x="69" y="32"/>
                    </a:lnTo>
                    <a:lnTo>
                      <a:pt x="138" y="25"/>
                    </a:lnTo>
                    <a:lnTo>
                      <a:pt x="201" y="25"/>
                    </a:lnTo>
                    <a:lnTo>
                      <a:pt x="238" y="12"/>
                    </a:lnTo>
                    <a:lnTo>
                      <a:pt x="269"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75" name="Freeform 319"/>
              <p:cNvSpPr>
                <a:spLocks/>
              </p:cNvSpPr>
              <p:nvPr/>
            </p:nvSpPr>
            <p:spPr bwMode="auto">
              <a:xfrm>
                <a:off x="12439" y="10786"/>
                <a:ext cx="16" cy="30"/>
              </a:xfrm>
              <a:custGeom>
                <a:avLst/>
                <a:gdLst>
                  <a:gd name="T0" fmla="*/ 0 w 113"/>
                  <a:gd name="T1" fmla="*/ 0 h 206"/>
                  <a:gd name="T2" fmla="*/ 0 w 113"/>
                  <a:gd name="T3" fmla="*/ 0 h 206"/>
                  <a:gd name="T4" fmla="*/ 0 w 113"/>
                  <a:gd name="T5" fmla="*/ 0 h 206"/>
                  <a:gd name="T6" fmla="*/ 0 w 113"/>
                  <a:gd name="T7" fmla="*/ 0 h 206"/>
                  <a:gd name="T8" fmla="*/ 0 w 113"/>
                  <a:gd name="T9" fmla="*/ 0 h 206"/>
                  <a:gd name="T10" fmla="*/ 0 w 113"/>
                  <a:gd name="T11" fmla="*/ 0 h 206"/>
                  <a:gd name="T12" fmla="*/ 0 w 113"/>
                  <a:gd name="T13" fmla="*/ 0 h 206"/>
                  <a:gd name="T14" fmla="*/ 0 w 113"/>
                  <a:gd name="T15" fmla="*/ 0 h 206"/>
                  <a:gd name="T16" fmla="*/ 0 w 113"/>
                  <a:gd name="T17" fmla="*/ 0 h 206"/>
                  <a:gd name="T18" fmla="*/ 0 w 113"/>
                  <a:gd name="T19" fmla="*/ 0 h 206"/>
                  <a:gd name="T20" fmla="*/ 0 w 113"/>
                  <a:gd name="T21" fmla="*/ 0 h 206"/>
                  <a:gd name="T22" fmla="*/ 0 w 113"/>
                  <a:gd name="T23" fmla="*/ 0 h 2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3"/>
                  <a:gd name="T37" fmla="*/ 0 h 206"/>
                  <a:gd name="T38" fmla="*/ 113 w 113"/>
                  <a:gd name="T39" fmla="*/ 206 h 2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3" h="206">
                    <a:moveTo>
                      <a:pt x="70" y="0"/>
                    </a:moveTo>
                    <a:lnTo>
                      <a:pt x="82" y="12"/>
                    </a:lnTo>
                    <a:lnTo>
                      <a:pt x="95" y="37"/>
                    </a:lnTo>
                    <a:lnTo>
                      <a:pt x="107" y="69"/>
                    </a:lnTo>
                    <a:lnTo>
                      <a:pt x="113" y="100"/>
                    </a:lnTo>
                    <a:lnTo>
                      <a:pt x="57" y="150"/>
                    </a:lnTo>
                    <a:lnTo>
                      <a:pt x="0" y="206"/>
                    </a:lnTo>
                    <a:lnTo>
                      <a:pt x="25" y="156"/>
                    </a:lnTo>
                    <a:lnTo>
                      <a:pt x="50" y="100"/>
                    </a:lnTo>
                    <a:lnTo>
                      <a:pt x="70" y="50"/>
                    </a:lnTo>
                    <a:lnTo>
                      <a:pt x="70" y="25"/>
                    </a:lnTo>
                    <a:lnTo>
                      <a:pt x="70"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76" name="Freeform 320"/>
              <p:cNvSpPr>
                <a:spLocks/>
              </p:cNvSpPr>
              <p:nvPr/>
            </p:nvSpPr>
            <p:spPr bwMode="auto">
              <a:xfrm>
                <a:off x="12465" y="10808"/>
                <a:ext cx="10" cy="35"/>
              </a:xfrm>
              <a:custGeom>
                <a:avLst/>
                <a:gdLst>
                  <a:gd name="T0" fmla="*/ 0 w 69"/>
                  <a:gd name="T1" fmla="*/ 0 h 251"/>
                  <a:gd name="T2" fmla="*/ 0 w 69"/>
                  <a:gd name="T3" fmla="*/ 0 h 251"/>
                  <a:gd name="T4" fmla="*/ 0 w 69"/>
                  <a:gd name="T5" fmla="*/ 0 h 251"/>
                  <a:gd name="T6" fmla="*/ 0 w 69"/>
                  <a:gd name="T7" fmla="*/ 0 h 251"/>
                  <a:gd name="T8" fmla="*/ 0 w 69"/>
                  <a:gd name="T9" fmla="*/ 0 h 251"/>
                  <a:gd name="T10" fmla="*/ 0 w 69"/>
                  <a:gd name="T11" fmla="*/ 0 h 251"/>
                  <a:gd name="T12" fmla="*/ 0 w 69"/>
                  <a:gd name="T13" fmla="*/ 0 h 251"/>
                  <a:gd name="T14" fmla="*/ 0 w 69"/>
                  <a:gd name="T15" fmla="*/ 0 h 251"/>
                  <a:gd name="T16" fmla="*/ 0 w 69"/>
                  <a:gd name="T17" fmla="*/ 0 h 251"/>
                  <a:gd name="T18" fmla="*/ 0 w 69"/>
                  <a:gd name="T19" fmla="*/ 0 h 251"/>
                  <a:gd name="T20" fmla="*/ 0 w 69"/>
                  <a:gd name="T21" fmla="*/ 0 h 251"/>
                  <a:gd name="T22" fmla="*/ 0 w 69"/>
                  <a:gd name="T23" fmla="*/ 0 h 251"/>
                  <a:gd name="T24" fmla="*/ 0 w 69"/>
                  <a:gd name="T25" fmla="*/ 0 h 2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251"/>
                  <a:gd name="T41" fmla="*/ 69 w 69"/>
                  <a:gd name="T42" fmla="*/ 251 h 2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251">
                    <a:moveTo>
                      <a:pt x="50" y="81"/>
                    </a:moveTo>
                    <a:lnTo>
                      <a:pt x="63" y="125"/>
                    </a:lnTo>
                    <a:lnTo>
                      <a:pt x="69" y="169"/>
                    </a:lnTo>
                    <a:lnTo>
                      <a:pt x="69" y="206"/>
                    </a:lnTo>
                    <a:lnTo>
                      <a:pt x="69" y="251"/>
                    </a:lnTo>
                    <a:lnTo>
                      <a:pt x="50" y="156"/>
                    </a:lnTo>
                    <a:lnTo>
                      <a:pt x="31" y="75"/>
                    </a:lnTo>
                    <a:lnTo>
                      <a:pt x="18" y="38"/>
                    </a:lnTo>
                    <a:lnTo>
                      <a:pt x="0" y="0"/>
                    </a:lnTo>
                    <a:lnTo>
                      <a:pt x="7" y="6"/>
                    </a:lnTo>
                    <a:lnTo>
                      <a:pt x="18" y="13"/>
                    </a:lnTo>
                    <a:lnTo>
                      <a:pt x="31" y="38"/>
                    </a:lnTo>
                    <a:lnTo>
                      <a:pt x="50" y="81"/>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77" name="Freeform 321"/>
              <p:cNvSpPr>
                <a:spLocks/>
              </p:cNvSpPr>
              <p:nvPr/>
            </p:nvSpPr>
            <p:spPr bwMode="auto">
              <a:xfrm>
                <a:off x="12024" y="10775"/>
                <a:ext cx="84" cy="74"/>
              </a:xfrm>
              <a:custGeom>
                <a:avLst/>
                <a:gdLst>
                  <a:gd name="T0" fmla="*/ 0 w 588"/>
                  <a:gd name="T1" fmla="*/ 0 h 514"/>
                  <a:gd name="T2" fmla="*/ 0 w 588"/>
                  <a:gd name="T3" fmla="*/ 0 h 514"/>
                  <a:gd name="T4" fmla="*/ 0 w 588"/>
                  <a:gd name="T5" fmla="*/ 0 h 514"/>
                  <a:gd name="T6" fmla="*/ 0 w 588"/>
                  <a:gd name="T7" fmla="*/ 0 h 514"/>
                  <a:gd name="T8" fmla="*/ 0 w 588"/>
                  <a:gd name="T9" fmla="*/ 0 h 514"/>
                  <a:gd name="T10" fmla="*/ 0 w 588"/>
                  <a:gd name="T11" fmla="*/ 0 h 514"/>
                  <a:gd name="T12" fmla="*/ 0 w 588"/>
                  <a:gd name="T13" fmla="*/ 0 h 514"/>
                  <a:gd name="T14" fmla="*/ 0 w 588"/>
                  <a:gd name="T15" fmla="*/ 0 h 514"/>
                  <a:gd name="T16" fmla="*/ 0 w 588"/>
                  <a:gd name="T17" fmla="*/ 0 h 514"/>
                  <a:gd name="T18" fmla="*/ 0 w 588"/>
                  <a:gd name="T19" fmla="*/ 0 h 514"/>
                  <a:gd name="T20" fmla="*/ 0 w 588"/>
                  <a:gd name="T21" fmla="*/ 0 h 514"/>
                  <a:gd name="T22" fmla="*/ 0 w 588"/>
                  <a:gd name="T23" fmla="*/ 0 h 514"/>
                  <a:gd name="T24" fmla="*/ 0 w 588"/>
                  <a:gd name="T25" fmla="*/ 0 h 514"/>
                  <a:gd name="T26" fmla="*/ 0 w 588"/>
                  <a:gd name="T27" fmla="*/ 0 h 514"/>
                  <a:gd name="T28" fmla="*/ 0 w 588"/>
                  <a:gd name="T29" fmla="*/ 0 h 514"/>
                  <a:gd name="T30" fmla="*/ 0 w 588"/>
                  <a:gd name="T31" fmla="*/ 0 h 514"/>
                  <a:gd name="T32" fmla="*/ 0 w 588"/>
                  <a:gd name="T33" fmla="*/ 0 h 514"/>
                  <a:gd name="T34" fmla="*/ 0 w 588"/>
                  <a:gd name="T35" fmla="*/ 0 h 514"/>
                  <a:gd name="T36" fmla="*/ 0 w 588"/>
                  <a:gd name="T37" fmla="*/ 0 h 514"/>
                  <a:gd name="T38" fmla="*/ 0 w 588"/>
                  <a:gd name="T39" fmla="*/ 0 h 514"/>
                  <a:gd name="T40" fmla="*/ 0 w 588"/>
                  <a:gd name="T41" fmla="*/ 0 h 514"/>
                  <a:gd name="T42" fmla="*/ 0 w 588"/>
                  <a:gd name="T43" fmla="*/ 0 h 514"/>
                  <a:gd name="T44" fmla="*/ 0 w 588"/>
                  <a:gd name="T45" fmla="*/ 0 h 514"/>
                  <a:gd name="T46" fmla="*/ 0 w 588"/>
                  <a:gd name="T47" fmla="*/ 0 h 514"/>
                  <a:gd name="T48" fmla="*/ 0 w 588"/>
                  <a:gd name="T49" fmla="*/ 0 h 514"/>
                  <a:gd name="T50" fmla="*/ 0 w 588"/>
                  <a:gd name="T51" fmla="*/ 0 h 514"/>
                  <a:gd name="T52" fmla="*/ 0 w 588"/>
                  <a:gd name="T53" fmla="*/ 0 h 514"/>
                  <a:gd name="T54" fmla="*/ 0 w 588"/>
                  <a:gd name="T55" fmla="*/ 0 h 514"/>
                  <a:gd name="T56" fmla="*/ 0 w 588"/>
                  <a:gd name="T57" fmla="*/ 0 h 514"/>
                  <a:gd name="T58" fmla="*/ 0 w 588"/>
                  <a:gd name="T59" fmla="*/ 0 h 514"/>
                  <a:gd name="T60" fmla="*/ 0 w 588"/>
                  <a:gd name="T61" fmla="*/ 0 h 514"/>
                  <a:gd name="T62" fmla="*/ 0 w 588"/>
                  <a:gd name="T63" fmla="*/ 0 h 514"/>
                  <a:gd name="T64" fmla="*/ 0 w 588"/>
                  <a:gd name="T65" fmla="*/ 0 h 514"/>
                  <a:gd name="T66" fmla="*/ 0 w 588"/>
                  <a:gd name="T67" fmla="*/ 0 h 514"/>
                  <a:gd name="T68" fmla="*/ 0 w 588"/>
                  <a:gd name="T69" fmla="*/ 0 h 514"/>
                  <a:gd name="T70" fmla="*/ 0 w 588"/>
                  <a:gd name="T71" fmla="*/ 0 h 5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88"/>
                  <a:gd name="T109" fmla="*/ 0 h 514"/>
                  <a:gd name="T110" fmla="*/ 588 w 588"/>
                  <a:gd name="T111" fmla="*/ 514 h 5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88" h="514">
                    <a:moveTo>
                      <a:pt x="550" y="57"/>
                    </a:moveTo>
                    <a:lnTo>
                      <a:pt x="538" y="25"/>
                    </a:lnTo>
                    <a:lnTo>
                      <a:pt x="525" y="7"/>
                    </a:lnTo>
                    <a:lnTo>
                      <a:pt x="507" y="0"/>
                    </a:lnTo>
                    <a:lnTo>
                      <a:pt x="488" y="7"/>
                    </a:lnTo>
                    <a:lnTo>
                      <a:pt x="469" y="20"/>
                    </a:lnTo>
                    <a:lnTo>
                      <a:pt x="457" y="45"/>
                    </a:lnTo>
                    <a:lnTo>
                      <a:pt x="444" y="70"/>
                    </a:lnTo>
                    <a:lnTo>
                      <a:pt x="432" y="107"/>
                    </a:lnTo>
                    <a:lnTo>
                      <a:pt x="400" y="82"/>
                    </a:lnTo>
                    <a:lnTo>
                      <a:pt x="351" y="63"/>
                    </a:lnTo>
                    <a:lnTo>
                      <a:pt x="301" y="45"/>
                    </a:lnTo>
                    <a:lnTo>
                      <a:pt x="244" y="32"/>
                    </a:lnTo>
                    <a:lnTo>
                      <a:pt x="194" y="25"/>
                    </a:lnTo>
                    <a:lnTo>
                      <a:pt x="143" y="20"/>
                    </a:lnTo>
                    <a:lnTo>
                      <a:pt x="113" y="25"/>
                    </a:lnTo>
                    <a:lnTo>
                      <a:pt x="100" y="32"/>
                    </a:lnTo>
                    <a:lnTo>
                      <a:pt x="88" y="38"/>
                    </a:lnTo>
                    <a:lnTo>
                      <a:pt x="82" y="63"/>
                    </a:lnTo>
                    <a:lnTo>
                      <a:pt x="88" y="82"/>
                    </a:lnTo>
                    <a:lnTo>
                      <a:pt x="94" y="95"/>
                    </a:lnTo>
                    <a:lnTo>
                      <a:pt x="107" y="107"/>
                    </a:lnTo>
                    <a:lnTo>
                      <a:pt x="75" y="113"/>
                    </a:lnTo>
                    <a:lnTo>
                      <a:pt x="44" y="120"/>
                    </a:lnTo>
                    <a:lnTo>
                      <a:pt x="25" y="126"/>
                    </a:lnTo>
                    <a:lnTo>
                      <a:pt x="12" y="138"/>
                    </a:lnTo>
                    <a:lnTo>
                      <a:pt x="7" y="158"/>
                    </a:lnTo>
                    <a:lnTo>
                      <a:pt x="0" y="176"/>
                    </a:lnTo>
                    <a:lnTo>
                      <a:pt x="0" y="194"/>
                    </a:lnTo>
                    <a:lnTo>
                      <a:pt x="7" y="208"/>
                    </a:lnTo>
                    <a:lnTo>
                      <a:pt x="19" y="219"/>
                    </a:lnTo>
                    <a:lnTo>
                      <a:pt x="25" y="226"/>
                    </a:lnTo>
                    <a:lnTo>
                      <a:pt x="57" y="232"/>
                    </a:lnTo>
                    <a:lnTo>
                      <a:pt x="82" y="232"/>
                    </a:lnTo>
                    <a:lnTo>
                      <a:pt x="57" y="232"/>
                    </a:lnTo>
                    <a:lnTo>
                      <a:pt x="32" y="244"/>
                    </a:lnTo>
                    <a:lnTo>
                      <a:pt x="12" y="269"/>
                    </a:lnTo>
                    <a:lnTo>
                      <a:pt x="12" y="282"/>
                    </a:lnTo>
                    <a:lnTo>
                      <a:pt x="12" y="294"/>
                    </a:lnTo>
                    <a:lnTo>
                      <a:pt x="19" y="314"/>
                    </a:lnTo>
                    <a:lnTo>
                      <a:pt x="32" y="320"/>
                    </a:lnTo>
                    <a:lnTo>
                      <a:pt x="57" y="332"/>
                    </a:lnTo>
                    <a:lnTo>
                      <a:pt x="75" y="339"/>
                    </a:lnTo>
                    <a:lnTo>
                      <a:pt x="169" y="345"/>
                    </a:lnTo>
                    <a:lnTo>
                      <a:pt x="132" y="345"/>
                    </a:lnTo>
                    <a:lnTo>
                      <a:pt x="100" y="357"/>
                    </a:lnTo>
                    <a:lnTo>
                      <a:pt x="82" y="364"/>
                    </a:lnTo>
                    <a:lnTo>
                      <a:pt x="75" y="376"/>
                    </a:lnTo>
                    <a:lnTo>
                      <a:pt x="69" y="389"/>
                    </a:lnTo>
                    <a:lnTo>
                      <a:pt x="69" y="401"/>
                    </a:lnTo>
                    <a:lnTo>
                      <a:pt x="75" y="420"/>
                    </a:lnTo>
                    <a:lnTo>
                      <a:pt x="88" y="427"/>
                    </a:lnTo>
                    <a:lnTo>
                      <a:pt x="125" y="432"/>
                    </a:lnTo>
                    <a:lnTo>
                      <a:pt x="163" y="432"/>
                    </a:lnTo>
                    <a:lnTo>
                      <a:pt x="200" y="439"/>
                    </a:lnTo>
                    <a:lnTo>
                      <a:pt x="225" y="445"/>
                    </a:lnTo>
                    <a:lnTo>
                      <a:pt x="251" y="457"/>
                    </a:lnTo>
                    <a:lnTo>
                      <a:pt x="294" y="482"/>
                    </a:lnTo>
                    <a:lnTo>
                      <a:pt x="344" y="508"/>
                    </a:lnTo>
                    <a:lnTo>
                      <a:pt x="369" y="514"/>
                    </a:lnTo>
                    <a:lnTo>
                      <a:pt x="394" y="514"/>
                    </a:lnTo>
                    <a:lnTo>
                      <a:pt x="444" y="508"/>
                    </a:lnTo>
                    <a:lnTo>
                      <a:pt x="482" y="495"/>
                    </a:lnTo>
                    <a:lnTo>
                      <a:pt x="513" y="477"/>
                    </a:lnTo>
                    <a:lnTo>
                      <a:pt x="538" y="457"/>
                    </a:lnTo>
                    <a:lnTo>
                      <a:pt x="556" y="432"/>
                    </a:lnTo>
                    <a:lnTo>
                      <a:pt x="575" y="401"/>
                    </a:lnTo>
                    <a:lnTo>
                      <a:pt x="581" y="370"/>
                    </a:lnTo>
                    <a:lnTo>
                      <a:pt x="588" y="332"/>
                    </a:lnTo>
                    <a:lnTo>
                      <a:pt x="588" y="264"/>
                    </a:lnTo>
                    <a:lnTo>
                      <a:pt x="581" y="188"/>
                    </a:lnTo>
                    <a:lnTo>
                      <a:pt x="569" y="120"/>
                    </a:lnTo>
                    <a:lnTo>
                      <a:pt x="550" y="57"/>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78" name="Freeform 322"/>
              <p:cNvSpPr>
                <a:spLocks/>
              </p:cNvSpPr>
              <p:nvPr/>
            </p:nvSpPr>
            <p:spPr bwMode="auto">
              <a:xfrm>
                <a:off x="12034" y="10829"/>
                <a:ext cx="61" cy="20"/>
              </a:xfrm>
              <a:custGeom>
                <a:avLst/>
                <a:gdLst>
                  <a:gd name="T0" fmla="*/ 0 w 425"/>
                  <a:gd name="T1" fmla="*/ 0 h 138"/>
                  <a:gd name="T2" fmla="*/ 0 w 425"/>
                  <a:gd name="T3" fmla="*/ 0 h 138"/>
                  <a:gd name="T4" fmla="*/ 0 w 425"/>
                  <a:gd name="T5" fmla="*/ 0 h 138"/>
                  <a:gd name="T6" fmla="*/ 0 w 425"/>
                  <a:gd name="T7" fmla="*/ 0 h 138"/>
                  <a:gd name="T8" fmla="*/ 0 w 425"/>
                  <a:gd name="T9" fmla="*/ 0 h 138"/>
                  <a:gd name="T10" fmla="*/ 0 w 425"/>
                  <a:gd name="T11" fmla="*/ 0 h 138"/>
                  <a:gd name="T12" fmla="*/ 0 w 425"/>
                  <a:gd name="T13" fmla="*/ 0 h 138"/>
                  <a:gd name="T14" fmla="*/ 0 w 425"/>
                  <a:gd name="T15" fmla="*/ 0 h 138"/>
                  <a:gd name="T16" fmla="*/ 0 w 425"/>
                  <a:gd name="T17" fmla="*/ 0 h 138"/>
                  <a:gd name="T18" fmla="*/ 0 w 425"/>
                  <a:gd name="T19" fmla="*/ 0 h 138"/>
                  <a:gd name="T20" fmla="*/ 0 w 425"/>
                  <a:gd name="T21" fmla="*/ 0 h 138"/>
                  <a:gd name="T22" fmla="*/ 0 w 425"/>
                  <a:gd name="T23" fmla="*/ 0 h 138"/>
                  <a:gd name="T24" fmla="*/ 0 w 425"/>
                  <a:gd name="T25" fmla="*/ 0 h 138"/>
                  <a:gd name="T26" fmla="*/ 0 w 425"/>
                  <a:gd name="T27" fmla="*/ 0 h 138"/>
                  <a:gd name="T28" fmla="*/ 0 w 425"/>
                  <a:gd name="T29" fmla="*/ 0 h 138"/>
                  <a:gd name="T30" fmla="*/ 0 w 425"/>
                  <a:gd name="T31" fmla="*/ 0 h 138"/>
                  <a:gd name="T32" fmla="*/ 0 w 425"/>
                  <a:gd name="T33" fmla="*/ 0 h 138"/>
                  <a:gd name="T34" fmla="*/ 0 w 425"/>
                  <a:gd name="T35" fmla="*/ 0 h 138"/>
                  <a:gd name="T36" fmla="*/ 0 w 425"/>
                  <a:gd name="T37" fmla="*/ 0 h 138"/>
                  <a:gd name="T38" fmla="*/ 0 w 425"/>
                  <a:gd name="T39" fmla="*/ 0 h 138"/>
                  <a:gd name="T40" fmla="*/ 0 w 425"/>
                  <a:gd name="T41" fmla="*/ 0 h 138"/>
                  <a:gd name="T42" fmla="*/ 0 w 425"/>
                  <a:gd name="T43" fmla="*/ 0 h 138"/>
                  <a:gd name="T44" fmla="*/ 0 w 425"/>
                  <a:gd name="T45" fmla="*/ 0 h 138"/>
                  <a:gd name="T46" fmla="*/ 0 w 425"/>
                  <a:gd name="T47" fmla="*/ 0 h 138"/>
                  <a:gd name="T48" fmla="*/ 0 w 425"/>
                  <a:gd name="T49" fmla="*/ 0 h 138"/>
                  <a:gd name="T50" fmla="*/ 0 w 425"/>
                  <a:gd name="T51" fmla="*/ 0 h 138"/>
                  <a:gd name="T52" fmla="*/ 0 w 425"/>
                  <a:gd name="T53" fmla="*/ 0 h 138"/>
                  <a:gd name="T54" fmla="*/ 0 w 425"/>
                  <a:gd name="T55" fmla="*/ 0 h 138"/>
                  <a:gd name="T56" fmla="*/ 0 w 425"/>
                  <a:gd name="T57" fmla="*/ 0 h 138"/>
                  <a:gd name="T58" fmla="*/ 0 w 425"/>
                  <a:gd name="T59" fmla="*/ 0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5"/>
                  <a:gd name="T91" fmla="*/ 0 h 138"/>
                  <a:gd name="T92" fmla="*/ 425 w 425"/>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5" h="138">
                    <a:moveTo>
                      <a:pt x="144" y="44"/>
                    </a:moveTo>
                    <a:lnTo>
                      <a:pt x="106" y="38"/>
                    </a:lnTo>
                    <a:lnTo>
                      <a:pt x="81" y="38"/>
                    </a:lnTo>
                    <a:lnTo>
                      <a:pt x="38" y="38"/>
                    </a:lnTo>
                    <a:lnTo>
                      <a:pt x="25" y="31"/>
                    </a:lnTo>
                    <a:lnTo>
                      <a:pt x="13" y="31"/>
                    </a:lnTo>
                    <a:lnTo>
                      <a:pt x="6" y="19"/>
                    </a:lnTo>
                    <a:lnTo>
                      <a:pt x="6" y="0"/>
                    </a:lnTo>
                    <a:lnTo>
                      <a:pt x="0" y="13"/>
                    </a:lnTo>
                    <a:lnTo>
                      <a:pt x="0" y="25"/>
                    </a:lnTo>
                    <a:lnTo>
                      <a:pt x="6" y="44"/>
                    </a:lnTo>
                    <a:lnTo>
                      <a:pt x="19" y="51"/>
                    </a:lnTo>
                    <a:lnTo>
                      <a:pt x="56" y="56"/>
                    </a:lnTo>
                    <a:lnTo>
                      <a:pt x="94" y="56"/>
                    </a:lnTo>
                    <a:lnTo>
                      <a:pt x="131" y="63"/>
                    </a:lnTo>
                    <a:lnTo>
                      <a:pt x="156" y="69"/>
                    </a:lnTo>
                    <a:lnTo>
                      <a:pt x="182" y="81"/>
                    </a:lnTo>
                    <a:lnTo>
                      <a:pt x="225" y="106"/>
                    </a:lnTo>
                    <a:lnTo>
                      <a:pt x="275" y="132"/>
                    </a:lnTo>
                    <a:lnTo>
                      <a:pt x="300" y="138"/>
                    </a:lnTo>
                    <a:lnTo>
                      <a:pt x="325" y="138"/>
                    </a:lnTo>
                    <a:lnTo>
                      <a:pt x="381" y="132"/>
                    </a:lnTo>
                    <a:lnTo>
                      <a:pt x="425" y="113"/>
                    </a:lnTo>
                    <a:lnTo>
                      <a:pt x="369" y="119"/>
                    </a:lnTo>
                    <a:lnTo>
                      <a:pt x="325" y="119"/>
                    </a:lnTo>
                    <a:lnTo>
                      <a:pt x="288" y="113"/>
                    </a:lnTo>
                    <a:lnTo>
                      <a:pt x="257" y="101"/>
                    </a:lnTo>
                    <a:lnTo>
                      <a:pt x="200" y="69"/>
                    </a:lnTo>
                    <a:lnTo>
                      <a:pt x="175" y="56"/>
                    </a:lnTo>
                    <a:lnTo>
                      <a:pt x="144" y="44"/>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79" name="Freeform 323"/>
              <p:cNvSpPr>
                <a:spLocks/>
              </p:cNvSpPr>
              <p:nvPr/>
            </p:nvSpPr>
            <p:spPr bwMode="auto">
              <a:xfrm>
                <a:off x="12036" y="10783"/>
                <a:ext cx="35" cy="17"/>
              </a:xfrm>
              <a:custGeom>
                <a:avLst/>
                <a:gdLst>
                  <a:gd name="T0" fmla="*/ 0 w 244"/>
                  <a:gd name="T1" fmla="*/ 0 h 113"/>
                  <a:gd name="T2" fmla="*/ 0 w 244"/>
                  <a:gd name="T3" fmla="*/ 0 h 113"/>
                  <a:gd name="T4" fmla="*/ 0 w 244"/>
                  <a:gd name="T5" fmla="*/ 0 h 113"/>
                  <a:gd name="T6" fmla="*/ 0 w 244"/>
                  <a:gd name="T7" fmla="*/ 0 h 113"/>
                  <a:gd name="T8" fmla="*/ 0 w 244"/>
                  <a:gd name="T9" fmla="*/ 0 h 113"/>
                  <a:gd name="T10" fmla="*/ 0 w 244"/>
                  <a:gd name="T11" fmla="*/ 0 h 113"/>
                  <a:gd name="T12" fmla="*/ 0 w 244"/>
                  <a:gd name="T13" fmla="*/ 0 h 113"/>
                  <a:gd name="T14" fmla="*/ 0 w 244"/>
                  <a:gd name="T15" fmla="*/ 0 h 113"/>
                  <a:gd name="T16" fmla="*/ 0 w 244"/>
                  <a:gd name="T17" fmla="*/ 0 h 113"/>
                  <a:gd name="T18" fmla="*/ 0 w 244"/>
                  <a:gd name="T19" fmla="*/ 0 h 113"/>
                  <a:gd name="T20" fmla="*/ 0 w 244"/>
                  <a:gd name="T21" fmla="*/ 0 h 113"/>
                  <a:gd name="T22" fmla="*/ 0 w 244"/>
                  <a:gd name="T23" fmla="*/ 0 h 113"/>
                  <a:gd name="T24" fmla="*/ 0 w 244"/>
                  <a:gd name="T25" fmla="*/ 0 h 113"/>
                  <a:gd name="T26" fmla="*/ 0 w 244"/>
                  <a:gd name="T27" fmla="*/ 0 h 113"/>
                  <a:gd name="T28" fmla="*/ 0 w 244"/>
                  <a:gd name="T29" fmla="*/ 0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4"/>
                  <a:gd name="T46" fmla="*/ 0 h 113"/>
                  <a:gd name="T47" fmla="*/ 244 w 244"/>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4" h="113">
                    <a:moveTo>
                      <a:pt x="0" y="0"/>
                    </a:moveTo>
                    <a:lnTo>
                      <a:pt x="0" y="19"/>
                    </a:lnTo>
                    <a:lnTo>
                      <a:pt x="6" y="31"/>
                    </a:lnTo>
                    <a:lnTo>
                      <a:pt x="25" y="50"/>
                    </a:lnTo>
                    <a:lnTo>
                      <a:pt x="93" y="69"/>
                    </a:lnTo>
                    <a:lnTo>
                      <a:pt x="169" y="88"/>
                    </a:lnTo>
                    <a:lnTo>
                      <a:pt x="244" y="113"/>
                    </a:lnTo>
                    <a:lnTo>
                      <a:pt x="237" y="101"/>
                    </a:lnTo>
                    <a:lnTo>
                      <a:pt x="231" y="94"/>
                    </a:lnTo>
                    <a:lnTo>
                      <a:pt x="206" y="75"/>
                    </a:lnTo>
                    <a:lnTo>
                      <a:pt x="174" y="63"/>
                    </a:lnTo>
                    <a:lnTo>
                      <a:pt x="131" y="56"/>
                    </a:lnTo>
                    <a:lnTo>
                      <a:pt x="50" y="31"/>
                    </a:lnTo>
                    <a:lnTo>
                      <a:pt x="18" y="19"/>
                    </a:lnTo>
                    <a:lnTo>
                      <a:pt x="0"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80" name="Freeform 324"/>
              <p:cNvSpPr>
                <a:spLocks/>
              </p:cNvSpPr>
              <p:nvPr/>
            </p:nvSpPr>
            <p:spPr bwMode="auto">
              <a:xfrm>
                <a:off x="12024" y="10802"/>
                <a:ext cx="40" cy="10"/>
              </a:xfrm>
              <a:custGeom>
                <a:avLst/>
                <a:gdLst>
                  <a:gd name="T0" fmla="*/ 0 w 276"/>
                  <a:gd name="T1" fmla="*/ 0 h 69"/>
                  <a:gd name="T2" fmla="*/ 0 w 276"/>
                  <a:gd name="T3" fmla="*/ 0 h 69"/>
                  <a:gd name="T4" fmla="*/ 0 w 276"/>
                  <a:gd name="T5" fmla="*/ 0 h 69"/>
                  <a:gd name="T6" fmla="*/ 0 w 276"/>
                  <a:gd name="T7" fmla="*/ 0 h 69"/>
                  <a:gd name="T8" fmla="*/ 0 w 276"/>
                  <a:gd name="T9" fmla="*/ 0 h 69"/>
                  <a:gd name="T10" fmla="*/ 0 w 276"/>
                  <a:gd name="T11" fmla="*/ 0 h 69"/>
                  <a:gd name="T12" fmla="*/ 0 w 276"/>
                  <a:gd name="T13" fmla="*/ 0 h 69"/>
                  <a:gd name="T14" fmla="*/ 0 w 276"/>
                  <a:gd name="T15" fmla="*/ 0 h 69"/>
                  <a:gd name="T16" fmla="*/ 0 w 276"/>
                  <a:gd name="T17" fmla="*/ 0 h 69"/>
                  <a:gd name="T18" fmla="*/ 0 w 276"/>
                  <a:gd name="T19" fmla="*/ 0 h 69"/>
                  <a:gd name="T20" fmla="*/ 0 w 276"/>
                  <a:gd name="T21" fmla="*/ 0 h 69"/>
                  <a:gd name="T22" fmla="*/ 0 w 276"/>
                  <a:gd name="T23" fmla="*/ 0 h 69"/>
                  <a:gd name="T24" fmla="*/ 0 w 276"/>
                  <a:gd name="T25" fmla="*/ 0 h 69"/>
                  <a:gd name="T26" fmla="*/ 0 w 276"/>
                  <a:gd name="T27" fmla="*/ 0 h 69"/>
                  <a:gd name="T28" fmla="*/ 0 w 276"/>
                  <a:gd name="T29" fmla="*/ 0 h 69"/>
                  <a:gd name="T30" fmla="*/ 0 w 276"/>
                  <a:gd name="T31" fmla="*/ 0 h 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6"/>
                  <a:gd name="T49" fmla="*/ 0 h 69"/>
                  <a:gd name="T50" fmla="*/ 276 w 276"/>
                  <a:gd name="T51" fmla="*/ 69 h 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6" h="69">
                    <a:moveTo>
                      <a:pt x="0" y="0"/>
                    </a:moveTo>
                    <a:lnTo>
                      <a:pt x="7" y="13"/>
                    </a:lnTo>
                    <a:lnTo>
                      <a:pt x="12" y="25"/>
                    </a:lnTo>
                    <a:lnTo>
                      <a:pt x="37" y="38"/>
                    </a:lnTo>
                    <a:lnTo>
                      <a:pt x="75" y="44"/>
                    </a:lnTo>
                    <a:lnTo>
                      <a:pt x="132" y="44"/>
                    </a:lnTo>
                    <a:lnTo>
                      <a:pt x="181" y="51"/>
                    </a:lnTo>
                    <a:lnTo>
                      <a:pt x="276" y="69"/>
                    </a:lnTo>
                    <a:lnTo>
                      <a:pt x="276" y="63"/>
                    </a:lnTo>
                    <a:lnTo>
                      <a:pt x="263" y="56"/>
                    </a:lnTo>
                    <a:lnTo>
                      <a:pt x="231" y="44"/>
                    </a:lnTo>
                    <a:lnTo>
                      <a:pt x="138" y="31"/>
                    </a:lnTo>
                    <a:lnTo>
                      <a:pt x="50" y="20"/>
                    </a:lnTo>
                    <a:lnTo>
                      <a:pt x="12" y="6"/>
                    </a:lnTo>
                    <a:lnTo>
                      <a:pt x="7" y="6"/>
                    </a:lnTo>
                    <a:lnTo>
                      <a:pt x="0"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81" name="Freeform 325"/>
              <p:cNvSpPr>
                <a:spLocks/>
              </p:cNvSpPr>
              <p:nvPr/>
            </p:nvSpPr>
            <p:spPr bwMode="auto">
              <a:xfrm>
                <a:off x="12026" y="10816"/>
                <a:ext cx="38" cy="10"/>
              </a:xfrm>
              <a:custGeom>
                <a:avLst/>
                <a:gdLst>
                  <a:gd name="T0" fmla="*/ 0 w 264"/>
                  <a:gd name="T1" fmla="*/ 0 h 75"/>
                  <a:gd name="T2" fmla="*/ 0 w 264"/>
                  <a:gd name="T3" fmla="*/ 0 h 75"/>
                  <a:gd name="T4" fmla="*/ 0 w 264"/>
                  <a:gd name="T5" fmla="*/ 0 h 75"/>
                  <a:gd name="T6" fmla="*/ 0 w 264"/>
                  <a:gd name="T7" fmla="*/ 0 h 75"/>
                  <a:gd name="T8" fmla="*/ 0 w 264"/>
                  <a:gd name="T9" fmla="*/ 0 h 75"/>
                  <a:gd name="T10" fmla="*/ 0 w 264"/>
                  <a:gd name="T11" fmla="*/ 0 h 75"/>
                  <a:gd name="T12" fmla="*/ 0 w 264"/>
                  <a:gd name="T13" fmla="*/ 0 h 75"/>
                  <a:gd name="T14" fmla="*/ 0 w 264"/>
                  <a:gd name="T15" fmla="*/ 0 h 75"/>
                  <a:gd name="T16" fmla="*/ 0 w 264"/>
                  <a:gd name="T17" fmla="*/ 0 h 75"/>
                  <a:gd name="T18" fmla="*/ 0 w 264"/>
                  <a:gd name="T19" fmla="*/ 0 h 75"/>
                  <a:gd name="T20" fmla="*/ 0 w 264"/>
                  <a:gd name="T21" fmla="*/ 0 h 75"/>
                  <a:gd name="T22" fmla="*/ 0 w 264"/>
                  <a:gd name="T23" fmla="*/ 0 h 75"/>
                  <a:gd name="T24" fmla="*/ 0 w 264"/>
                  <a:gd name="T25" fmla="*/ 0 h 75"/>
                  <a:gd name="T26" fmla="*/ 0 w 264"/>
                  <a:gd name="T27" fmla="*/ 0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4"/>
                  <a:gd name="T43" fmla="*/ 0 h 75"/>
                  <a:gd name="T44" fmla="*/ 264 w 264"/>
                  <a:gd name="T45" fmla="*/ 75 h 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4" h="75">
                    <a:moveTo>
                      <a:pt x="0" y="0"/>
                    </a:moveTo>
                    <a:lnTo>
                      <a:pt x="0" y="12"/>
                    </a:lnTo>
                    <a:lnTo>
                      <a:pt x="13" y="32"/>
                    </a:lnTo>
                    <a:lnTo>
                      <a:pt x="38" y="50"/>
                    </a:lnTo>
                    <a:lnTo>
                      <a:pt x="82" y="57"/>
                    </a:lnTo>
                    <a:lnTo>
                      <a:pt x="151" y="63"/>
                    </a:lnTo>
                    <a:lnTo>
                      <a:pt x="207" y="63"/>
                    </a:lnTo>
                    <a:lnTo>
                      <a:pt x="264" y="75"/>
                    </a:lnTo>
                    <a:lnTo>
                      <a:pt x="232" y="57"/>
                    </a:lnTo>
                    <a:lnTo>
                      <a:pt x="194" y="50"/>
                    </a:lnTo>
                    <a:lnTo>
                      <a:pt x="131" y="38"/>
                    </a:lnTo>
                    <a:lnTo>
                      <a:pt x="63" y="25"/>
                    </a:lnTo>
                    <a:lnTo>
                      <a:pt x="32" y="19"/>
                    </a:lnTo>
                    <a:lnTo>
                      <a:pt x="0"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82" name="Freeform 326"/>
              <p:cNvSpPr>
                <a:spLocks/>
              </p:cNvSpPr>
              <p:nvPr/>
            </p:nvSpPr>
            <p:spPr bwMode="auto">
              <a:xfrm>
                <a:off x="12086" y="10776"/>
                <a:ext cx="14" cy="31"/>
              </a:xfrm>
              <a:custGeom>
                <a:avLst/>
                <a:gdLst>
                  <a:gd name="T0" fmla="*/ 0 w 100"/>
                  <a:gd name="T1" fmla="*/ 0 h 212"/>
                  <a:gd name="T2" fmla="*/ 0 w 100"/>
                  <a:gd name="T3" fmla="*/ 0 h 212"/>
                  <a:gd name="T4" fmla="*/ 0 w 100"/>
                  <a:gd name="T5" fmla="*/ 0 h 212"/>
                  <a:gd name="T6" fmla="*/ 0 w 100"/>
                  <a:gd name="T7" fmla="*/ 0 h 212"/>
                  <a:gd name="T8" fmla="*/ 0 w 100"/>
                  <a:gd name="T9" fmla="*/ 0 h 212"/>
                  <a:gd name="T10" fmla="*/ 0 w 100"/>
                  <a:gd name="T11" fmla="*/ 0 h 212"/>
                  <a:gd name="T12" fmla="*/ 0 w 100"/>
                  <a:gd name="T13" fmla="*/ 0 h 212"/>
                  <a:gd name="T14" fmla="*/ 0 w 100"/>
                  <a:gd name="T15" fmla="*/ 0 h 212"/>
                  <a:gd name="T16" fmla="*/ 0 w 100"/>
                  <a:gd name="T17" fmla="*/ 0 h 212"/>
                  <a:gd name="T18" fmla="*/ 0 w 100"/>
                  <a:gd name="T19" fmla="*/ 0 h 212"/>
                  <a:gd name="T20" fmla="*/ 0 w 100"/>
                  <a:gd name="T21" fmla="*/ 0 h 212"/>
                  <a:gd name="T22" fmla="*/ 0 w 100"/>
                  <a:gd name="T23" fmla="*/ 0 h 212"/>
                  <a:gd name="T24" fmla="*/ 0 w 100"/>
                  <a:gd name="T25" fmla="*/ 0 h 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212"/>
                  <a:gd name="T41" fmla="*/ 100 w 100"/>
                  <a:gd name="T42" fmla="*/ 212 h 2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212">
                    <a:moveTo>
                      <a:pt x="56" y="0"/>
                    </a:moveTo>
                    <a:lnTo>
                      <a:pt x="37" y="13"/>
                    </a:lnTo>
                    <a:lnTo>
                      <a:pt x="25" y="38"/>
                    </a:lnTo>
                    <a:lnTo>
                      <a:pt x="12" y="63"/>
                    </a:lnTo>
                    <a:lnTo>
                      <a:pt x="0" y="100"/>
                    </a:lnTo>
                    <a:lnTo>
                      <a:pt x="0" y="94"/>
                    </a:lnTo>
                    <a:lnTo>
                      <a:pt x="56" y="151"/>
                    </a:lnTo>
                    <a:lnTo>
                      <a:pt x="100" y="212"/>
                    </a:lnTo>
                    <a:lnTo>
                      <a:pt x="81" y="163"/>
                    </a:lnTo>
                    <a:lnTo>
                      <a:pt x="62" y="106"/>
                    </a:lnTo>
                    <a:lnTo>
                      <a:pt x="50" y="56"/>
                    </a:lnTo>
                    <a:lnTo>
                      <a:pt x="50" y="25"/>
                    </a:lnTo>
                    <a:lnTo>
                      <a:pt x="56"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83" name="Freeform 327"/>
              <p:cNvSpPr>
                <a:spLocks/>
              </p:cNvSpPr>
              <p:nvPr/>
            </p:nvSpPr>
            <p:spPr bwMode="auto">
              <a:xfrm>
                <a:off x="12062" y="10797"/>
                <a:ext cx="12" cy="34"/>
              </a:xfrm>
              <a:custGeom>
                <a:avLst/>
                <a:gdLst>
                  <a:gd name="T0" fmla="*/ 0 w 88"/>
                  <a:gd name="T1" fmla="*/ 0 h 238"/>
                  <a:gd name="T2" fmla="*/ 0 w 88"/>
                  <a:gd name="T3" fmla="*/ 0 h 238"/>
                  <a:gd name="T4" fmla="*/ 0 w 88"/>
                  <a:gd name="T5" fmla="*/ 0 h 238"/>
                  <a:gd name="T6" fmla="*/ 0 w 88"/>
                  <a:gd name="T7" fmla="*/ 0 h 238"/>
                  <a:gd name="T8" fmla="*/ 0 w 88"/>
                  <a:gd name="T9" fmla="*/ 0 h 238"/>
                  <a:gd name="T10" fmla="*/ 0 w 88"/>
                  <a:gd name="T11" fmla="*/ 0 h 238"/>
                  <a:gd name="T12" fmla="*/ 0 w 88"/>
                  <a:gd name="T13" fmla="*/ 0 h 238"/>
                  <a:gd name="T14" fmla="*/ 0 w 88"/>
                  <a:gd name="T15" fmla="*/ 0 h 238"/>
                  <a:gd name="T16" fmla="*/ 0 w 88"/>
                  <a:gd name="T17" fmla="*/ 0 h 238"/>
                  <a:gd name="T18" fmla="*/ 0 w 88"/>
                  <a:gd name="T19" fmla="*/ 0 h 238"/>
                  <a:gd name="T20" fmla="*/ 0 w 88"/>
                  <a:gd name="T21" fmla="*/ 0 h 238"/>
                  <a:gd name="T22" fmla="*/ 0 w 88"/>
                  <a:gd name="T23" fmla="*/ 0 h 238"/>
                  <a:gd name="T24" fmla="*/ 0 w 88"/>
                  <a:gd name="T25" fmla="*/ 0 h 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
                  <a:gd name="T40" fmla="*/ 0 h 238"/>
                  <a:gd name="T41" fmla="*/ 88 w 88"/>
                  <a:gd name="T42" fmla="*/ 238 h 2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 h="238">
                    <a:moveTo>
                      <a:pt x="31" y="68"/>
                    </a:moveTo>
                    <a:lnTo>
                      <a:pt x="13" y="113"/>
                    </a:lnTo>
                    <a:lnTo>
                      <a:pt x="0" y="156"/>
                    </a:lnTo>
                    <a:lnTo>
                      <a:pt x="0" y="194"/>
                    </a:lnTo>
                    <a:lnTo>
                      <a:pt x="0" y="238"/>
                    </a:lnTo>
                    <a:lnTo>
                      <a:pt x="25" y="143"/>
                    </a:lnTo>
                    <a:lnTo>
                      <a:pt x="50" y="62"/>
                    </a:lnTo>
                    <a:lnTo>
                      <a:pt x="68" y="32"/>
                    </a:lnTo>
                    <a:lnTo>
                      <a:pt x="88" y="0"/>
                    </a:lnTo>
                    <a:lnTo>
                      <a:pt x="81" y="0"/>
                    </a:lnTo>
                    <a:lnTo>
                      <a:pt x="74" y="7"/>
                    </a:lnTo>
                    <a:lnTo>
                      <a:pt x="56" y="32"/>
                    </a:lnTo>
                    <a:lnTo>
                      <a:pt x="31" y="68"/>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84" name="Freeform 328"/>
              <p:cNvSpPr>
                <a:spLocks/>
              </p:cNvSpPr>
              <p:nvPr/>
            </p:nvSpPr>
            <p:spPr bwMode="auto">
              <a:xfrm>
                <a:off x="12319" y="10792"/>
                <a:ext cx="136" cy="101"/>
              </a:xfrm>
              <a:custGeom>
                <a:avLst/>
                <a:gdLst>
                  <a:gd name="T0" fmla="*/ 0 w 951"/>
                  <a:gd name="T1" fmla="*/ 0 h 701"/>
                  <a:gd name="T2" fmla="*/ 0 w 951"/>
                  <a:gd name="T3" fmla="*/ 0 h 701"/>
                  <a:gd name="T4" fmla="*/ 0 w 951"/>
                  <a:gd name="T5" fmla="*/ 0 h 701"/>
                  <a:gd name="T6" fmla="*/ 0 w 951"/>
                  <a:gd name="T7" fmla="*/ 0 h 701"/>
                  <a:gd name="T8" fmla="*/ 0 w 951"/>
                  <a:gd name="T9" fmla="*/ 0 h 701"/>
                  <a:gd name="T10" fmla="*/ 0 w 951"/>
                  <a:gd name="T11" fmla="*/ 0 h 701"/>
                  <a:gd name="T12" fmla="*/ 0 w 951"/>
                  <a:gd name="T13" fmla="*/ 0 h 701"/>
                  <a:gd name="T14" fmla="*/ 0 w 951"/>
                  <a:gd name="T15" fmla="*/ 0 h 701"/>
                  <a:gd name="T16" fmla="*/ 0 w 951"/>
                  <a:gd name="T17" fmla="*/ 0 h 701"/>
                  <a:gd name="T18" fmla="*/ 0 w 951"/>
                  <a:gd name="T19" fmla="*/ 0 h 701"/>
                  <a:gd name="T20" fmla="*/ 0 w 951"/>
                  <a:gd name="T21" fmla="*/ 0 h 701"/>
                  <a:gd name="T22" fmla="*/ 0 w 951"/>
                  <a:gd name="T23" fmla="*/ 0 h 701"/>
                  <a:gd name="T24" fmla="*/ 0 w 951"/>
                  <a:gd name="T25" fmla="*/ 0 h 701"/>
                  <a:gd name="T26" fmla="*/ 0 w 951"/>
                  <a:gd name="T27" fmla="*/ 0 h 701"/>
                  <a:gd name="T28" fmla="*/ 0 w 951"/>
                  <a:gd name="T29" fmla="*/ 0 h 701"/>
                  <a:gd name="T30" fmla="*/ 0 w 951"/>
                  <a:gd name="T31" fmla="*/ 0 h 701"/>
                  <a:gd name="T32" fmla="*/ 0 w 951"/>
                  <a:gd name="T33" fmla="*/ 0 h 701"/>
                  <a:gd name="T34" fmla="*/ 0 w 951"/>
                  <a:gd name="T35" fmla="*/ 0 h 701"/>
                  <a:gd name="T36" fmla="*/ 0 w 951"/>
                  <a:gd name="T37" fmla="*/ 0 h 701"/>
                  <a:gd name="T38" fmla="*/ 0 w 951"/>
                  <a:gd name="T39" fmla="*/ 0 h 701"/>
                  <a:gd name="T40" fmla="*/ 0 w 951"/>
                  <a:gd name="T41" fmla="*/ 0 h 701"/>
                  <a:gd name="T42" fmla="*/ 0 w 951"/>
                  <a:gd name="T43" fmla="*/ 0 h 701"/>
                  <a:gd name="T44" fmla="*/ 0 w 951"/>
                  <a:gd name="T45" fmla="*/ 0 h 701"/>
                  <a:gd name="T46" fmla="*/ 0 w 951"/>
                  <a:gd name="T47" fmla="*/ 0 h 701"/>
                  <a:gd name="T48" fmla="*/ 0 w 951"/>
                  <a:gd name="T49" fmla="*/ 0 h 701"/>
                  <a:gd name="T50" fmla="*/ 0 w 951"/>
                  <a:gd name="T51" fmla="*/ 0 h 701"/>
                  <a:gd name="T52" fmla="*/ 0 w 951"/>
                  <a:gd name="T53" fmla="*/ 0 h 701"/>
                  <a:gd name="T54" fmla="*/ 0 w 951"/>
                  <a:gd name="T55" fmla="*/ 0 h 701"/>
                  <a:gd name="T56" fmla="*/ 0 w 951"/>
                  <a:gd name="T57" fmla="*/ 0 h 701"/>
                  <a:gd name="T58" fmla="*/ 0 w 951"/>
                  <a:gd name="T59" fmla="*/ 0 h 701"/>
                  <a:gd name="T60" fmla="*/ 0 w 951"/>
                  <a:gd name="T61" fmla="*/ 0 h 701"/>
                  <a:gd name="T62" fmla="*/ 0 w 951"/>
                  <a:gd name="T63" fmla="*/ 0 h 701"/>
                  <a:gd name="T64" fmla="*/ 0 w 951"/>
                  <a:gd name="T65" fmla="*/ 0 h 701"/>
                  <a:gd name="T66" fmla="*/ 0 w 951"/>
                  <a:gd name="T67" fmla="*/ 0 h 701"/>
                  <a:gd name="T68" fmla="*/ 0 w 951"/>
                  <a:gd name="T69" fmla="*/ 0 h 7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1"/>
                  <a:gd name="T106" fmla="*/ 0 h 701"/>
                  <a:gd name="T107" fmla="*/ 951 w 951"/>
                  <a:gd name="T108" fmla="*/ 701 h 7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1" h="701">
                    <a:moveTo>
                      <a:pt x="0" y="0"/>
                    </a:moveTo>
                    <a:lnTo>
                      <a:pt x="19" y="0"/>
                    </a:lnTo>
                    <a:lnTo>
                      <a:pt x="45" y="6"/>
                    </a:lnTo>
                    <a:lnTo>
                      <a:pt x="70" y="18"/>
                    </a:lnTo>
                    <a:lnTo>
                      <a:pt x="100" y="31"/>
                    </a:lnTo>
                    <a:lnTo>
                      <a:pt x="138" y="56"/>
                    </a:lnTo>
                    <a:lnTo>
                      <a:pt x="176" y="93"/>
                    </a:lnTo>
                    <a:lnTo>
                      <a:pt x="207" y="144"/>
                    </a:lnTo>
                    <a:lnTo>
                      <a:pt x="238" y="194"/>
                    </a:lnTo>
                    <a:lnTo>
                      <a:pt x="269" y="237"/>
                    </a:lnTo>
                    <a:lnTo>
                      <a:pt x="319" y="287"/>
                    </a:lnTo>
                    <a:lnTo>
                      <a:pt x="351" y="312"/>
                    </a:lnTo>
                    <a:lnTo>
                      <a:pt x="364" y="319"/>
                    </a:lnTo>
                    <a:lnTo>
                      <a:pt x="789" y="162"/>
                    </a:lnTo>
                    <a:lnTo>
                      <a:pt x="801" y="200"/>
                    </a:lnTo>
                    <a:lnTo>
                      <a:pt x="827" y="294"/>
                    </a:lnTo>
                    <a:lnTo>
                      <a:pt x="851" y="344"/>
                    </a:lnTo>
                    <a:lnTo>
                      <a:pt x="882" y="394"/>
                    </a:lnTo>
                    <a:lnTo>
                      <a:pt x="913" y="444"/>
                    </a:lnTo>
                    <a:lnTo>
                      <a:pt x="951" y="482"/>
                    </a:lnTo>
                    <a:lnTo>
                      <a:pt x="801" y="544"/>
                    </a:lnTo>
                    <a:lnTo>
                      <a:pt x="669" y="601"/>
                    </a:lnTo>
                    <a:lnTo>
                      <a:pt x="558" y="657"/>
                    </a:lnTo>
                    <a:lnTo>
                      <a:pt x="513" y="682"/>
                    </a:lnTo>
                    <a:lnTo>
                      <a:pt x="463" y="694"/>
                    </a:lnTo>
                    <a:lnTo>
                      <a:pt x="425" y="701"/>
                    </a:lnTo>
                    <a:lnTo>
                      <a:pt x="382" y="694"/>
                    </a:lnTo>
                    <a:lnTo>
                      <a:pt x="344" y="688"/>
                    </a:lnTo>
                    <a:lnTo>
                      <a:pt x="307" y="676"/>
                    </a:lnTo>
                    <a:lnTo>
                      <a:pt x="276" y="657"/>
                    </a:lnTo>
                    <a:lnTo>
                      <a:pt x="244" y="638"/>
                    </a:lnTo>
                    <a:lnTo>
                      <a:pt x="194" y="594"/>
                    </a:lnTo>
                    <a:lnTo>
                      <a:pt x="157" y="551"/>
                    </a:lnTo>
                    <a:lnTo>
                      <a:pt x="126" y="506"/>
                    </a:lnTo>
                    <a:lnTo>
                      <a:pt x="0" y="0"/>
                    </a:lnTo>
                    <a:close/>
                  </a:path>
                </a:pathLst>
              </a:custGeom>
              <a:solidFill>
                <a:srgbClr val="2424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85" name="Freeform 329"/>
              <p:cNvSpPr>
                <a:spLocks/>
              </p:cNvSpPr>
              <p:nvPr/>
            </p:nvSpPr>
            <p:spPr bwMode="auto">
              <a:xfrm>
                <a:off x="12319" y="10792"/>
                <a:ext cx="121" cy="69"/>
              </a:xfrm>
              <a:custGeom>
                <a:avLst/>
                <a:gdLst>
                  <a:gd name="T0" fmla="*/ 0 w 845"/>
                  <a:gd name="T1" fmla="*/ 0 h 482"/>
                  <a:gd name="T2" fmla="*/ 0 w 845"/>
                  <a:gd name="T3" fmla="*/ 0 h 482"/>
                  <a:gd name="T4" fmla="*/ 0 w 845"/>
                  <a:gd name="T5" fmla="*/ 0 h 482"/>
                  <a:gd name="T6" fmla="*/ 0 w 845"/>
                  <a:gd name="T7" fmla="*/ 0 h 482"/>
                  <a:gd name="T8" fmla="*/ 0 w 845"/>
                  <a:gd name="T9" fmla="*/ 0 h 482"/>
                  <a:gd name="T10" fmla="*/ 0 w 845"/>
                  <a:gd name="T11" fmla="*/ 0 h 482"/>
                  <a:gd name="T12" fmla="*/ 0 w 845"/>
                  <a:gd name="T13" fmla="*/ 0 h 482"/>
                  <a:gd name="T14" fmla="*/ 0 w 845"/>
                  <a:gd name="T15" fmla="*/ 0 h 482"/>
                  <a:gd name="T16" fmla="*/ 0 w 845"/>
                  <a:gd name="T17" fmla="*/ 0 h 482"/>
                  <a:gd name="T18" fmla="*/ 0 w 845"/>
                  <a:gd name="T19" fmla="*/ 0 h 482"/>
                  <a:gd name="T20" fmla="*/ 0 w 845"/>
                  <a:gd name="T21" fmla="*/ 0 h 482"/>
                  <a:gd name="T22" fmla="*/ 0 w 845"/>
                  <a:gd name="T23" fmla="*/ 0 h 482"/>
                  <a:gd name="T24" fmla="*/ 0 w 845"/>
                  <a:gd name="T25" fmla="*/ 0 h 482"/>
                  <a:gd name="T26" fmla="*/ 0 w 845"/>
                  <a:gd name="T27" fmla="*/ 0 h 482"/>
                  <a:gd name="T28" fmla="*/ 0 w 845"/>
                  <a:gd name="T29" fmla="*/ 0 h 482"/>
                  <a:gd name="T30" fmla="*/ 0 w 845"/>
                  <a:gd name="T31" fmla="*/ 0 h 482"/>
                  <a:gd name="T32" fmla="*/ 0 w 845"/>
                  <a:gd name="T33" fmla="*/ 0 h 482"/>
                  <a:gd name="T34" fmla="*/ 0 w 845"/>
                  <a:gd name="T35" fmla="*/ 0 h 482"/>
                  <a:gd name="T36" fmla="*/ 0 w 845"/>
                  <a:gd name="T37" fmla="*/ 0 h 482"/>
                  <a:gd name="T38" fmla="*/ 0 w 845"/>
                  <a:gd name="T39" fmla="*/ 0 h 482"/>
                  <a:gd name="T40" fmla="*/ 0 w 845"/>
                  <a:gd name="T41" fmla="*/ 0 h 482"/>
                  <a:gd name="T42" fmla="*/ 0 w 845"/>
                  <a:gd name="T43" fmla="*/ 0 h 482"/>
                  <a:gd name="T44" fmla="*/ 0 w 845"/>
                  <a:gd name="T45" fmla="*/ 0 h 482"/>
                  <a:gd name="T46" fmla="*/ 0 w 845"/>
                  <a:gd name="T47" fmla="*/ 0 h 482"/>
                  <a:gd name="T48" fmla="*/ 0 w 845"/>
                  <a:gd name="T49" fmla="*/ 0 h 482"/>
                  <a:gd name="T50" fmla="*/ 0 w 845"/>
                  <a:gd name="T51" fmla="*/ 0 h 482"/>
                  <a:gd name="T52" fmla="*/ 0 w 845"/>
                  <a:gd name="T53" fmla="*/ 0 h 482"/>
                  <a:gd name="T54" fmla="*/ 0 w 845"/>
                  <a:gd name="T55" fmla="*/ 0 h 482"/>
                  <a:gd name="T56" fmla="*/ 0 w 845"/>
                  <a:gd name="T57" fmla="*/ 0 h 482"/>
                  <a:gd name="T58" fmla="*/ 0 w 845"/>
                  <a:gd name="T59" fmla="*/ 0 h 482"/>
                  <a:gd name="T60" fmla="*/ 0 w 845"/>
                  <a:gd name="T61" fmla="*/ 0 h 4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45"/>
                  <a:gd name="T94" fmla="*/ 0 h 482"/>
                  <a:gd name="T95" fmla="*/ 845 w 845"/>
                  <a:gd name="T96" fmla="*/ 482 h 48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45" h="482">
                    <a:moveTo>
                      <a:pt x="845" y="325"/>
                    </a:moveTo>
                    <a:lnTo>
                      <a:pt x="820" y="262"/>
                    </a:lnTo>
                    <a:lnTo>
                      <a:pt x="801" y="212"/>
                    </a:lnTo>
                    <a:lnTo>
                      <a:pt x="789" y="162"/>
                    </a:lnTo>
                    <a:lnTo>
                      <a:pt x="364" y="319"/>
                    </a:lnTo>
                    <a:lnTo>
                      <a:pt x="351" y="312"/>
                    </a:lnTo>
                    <a:lnTo>
                      <a:pt x="319" y="287"/>
                    </a:lnTo>
                    <a:lnTo>
                      <a:pt x="269" y="237"/>
                    </a:lnTo>
                    <a:lnTo>
                      <a:pt x="238" y="194"/>
                    </a:lnTo>
                    <a:lnTo>
                      <a:pt x="207" y="144"/>
                    </a:lnTo>
                    <a:lnTo>
                      <a:pt x="176" y="93"/>
                    </a:lnTo>
                    <a:lnTo>
                      <a:pt x="138" y="56"/>
                    </a:lnTo>
                    <a:lnTo>
                      <a:pt x="100" y="31"/>
                    </a:lnTo>
                    <a:lnTo>
                      <a:pt x="70" y="18"/>
                    </a:lnTo>
                    <a:lnTo>
                      <a:pt x="45" y="6"/>
                    </a:lnTo>
                    <a:lnTo>
                      <a:pt x="19" y="0"/>
                    </a:lnTo>
                    <a:lnTo>
                      <a:pt x="0" y="0"/>
                    </a:lnTo>
                    <a:lnTo>
                      <a:pt x="82" y="337"/>
                    </a:lnTo>
                    <a:lnTo>
                      <a:pt x="126" y="382"/>
                    </a:lnTo>
                    <a:lnTo>
                      <a:pt x="163" y="413"/>
                    </a:lnTo>
                    <a:lnTo>
                      <a:pt x="207" y="438"/>
                    </a:lnTo>
                    <a:lnTo>
                      <a:pt x="251" y="457"/>
                    </a:lnTo>
                    <a:lnTo>
                      <a:pt x="294" y="470"/>
                    </a:lnTo>
                    <a:lnTo>
                      <a:pt x="339" y="475"/>
                    </a:lnTo>
                    <a:lnTo>
                      <a:pt x="389" y="482"/>
                    </a:lnTo>
                    <a:lnTo>
                      <a:pt x="438" y="475"/>
                    </a:lnTo>
                    <a:lnTo>
                      <a:pt x="482" y="470"/>
                    </a:lnTo>
                    <a:lnTo>
                      <a:pt x="532" y="457"/>
                    </a:lnTo>
                    <a:lnTo>
                      <a:pt x="632" y="425"/>
                    </a:lnTo>
                    <a:lnTo>
                      <a:pt x="739" y="382"/>
                    </a:lnTo>
                    <a:lnTo>
                      <a:pt x="845" y="325"/>
                    </a:lnTo>
                    <a:close/>
                  </a:path>
                </a:pathLst>
              </a:custGeom>
              <a:solidFill>
                <a:srgbClr val="252F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86" name="Freeform 330"/>
              <p:cNvSpPr>
                <a:spLocks/>
              </p:cNvSpPr>
              <p:nvPr/>
            </p:nvSpPr>
            <p:spPr bwMode="auto">
              <a:xfrm>
                <a:off x="12869" y="10944"/>
                <a:ext cx="53" cy="138"/>
              </a:xfrm>
              <a:custGeom>
                <a:avLst/>
                <a:gdLst>
                  <a:gd name="T0" fmla="*/ 0 w 369"/>
                  <a:gd name="T1" fmla="*/ 0 h 965"/>
                  <a:gd name="T2" fmla="*/ 0 w 369"/>
                  <a:gd name="T3" fmla="*/ 0 h 965"/>
                  <a:gd name="T4" fmla="*/ 0 w 369"/>
                  <a:gd name="T5" fmla="*/ 0 h 965"/>
                  <a:gd name="T6" fmla="*/ 0 w 369"/>
                  <a:gd name="T7" fmla="*/ 0 h 965"/>
                  <a:gd name="T8" fmla="*/ 0 w 369"/>
                  <a:gd name="T9" fmla="*/ 0 h 965"/>
                  <a:gd name="T10" fmla="*/ 0 w 369"/>
                  <a:gd name="T11" fmla="*/ 0 h 965"/>
                  <a:gd name="T12" fmla="*/ 0 w 369"/>
                  <a:gd name="T13" fmla="*/ 0 h 965"/>
                  <a:gd name="T14" fmla="*/ 0 w 369"/>
                  <a:gd name="T15" fmla="*/ 0 h 965"/>
                  <a:gd name="T16" fmla="*/ 0 w 369"/>
                  <a:gd name="T17" fmla="*/ 0 h 965"/>
                  <a:gd name="T18" fmla="*/ 0 w 369"/>
                  <a:gd name="T19" fmla="*/ 0 h 965"/>
                  <a:gd name="T20" fmla="*/ 0 w 369"/>
                  <a:gd name="T21" fmla="*/ 0 h 965"/>
                  <a:gd name="T22" fmla="*/ 0 w 369"/>
                  <a:gd name="T23" fmla="*/ 0 h 9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9"/>
                  <a:gd name="T37" fmla="*/ 0 h 965"/>
                  <a:gd name="T38" fmla="*/ 369 w 369"/>
                  <a:gd name="T39" fmla="*/ 965 h 9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9" h="965">
                    <a:moveTo>
                      <a:pt x="369" y="0"/>
                    </a:moveTo>
                    <a:lnTo>
                      <a:pt x="0" y="32"/>
                    </a:lnTo>
                    <a:lnTo>
                      <a:pt x="13" y="120"/>
                    </a:lnTo>
                    <a:lnTo>
                      <a:pt x="57" y="352"/>
                    </a:lnTo>
                    <a:lnTo>
                      <a:pt x="88" y="495"/>
                    </a:lnTo>
                    <a:lnTo>
                      <a:pt x="131" y="652"/>
                    </a:lnTo>
                    <a:lnTo>
                      <a:pt x="181" y="809"/>
                    </a:lnTo>
                    <a:lnTo>
                      <a:pt x="244" y="965"/>
                    </a:lnTo>
                    <a:lnTo>
                      <a:pt x="257" y="896"/>
                    </a:lnTo>
                    <a:lnTo>
                      <a:pt x="276" y="778"/>
                    </a:lnTo>
                    <a:lnTo>
                      <a:pt x="319" y="452"/>
                    </a:lnTo>
                    <a:lnTo>
                      <a:pt x="3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87" name="Freeform 331"/>
              <p:cNvSpPr>
                <a:spLocks/>
              </p:cNvSpPr>
              <p:nvPr/>
            </p:nvSpPr>
            <p:spPr bwMode="auto">
              <a:xfrm>
                <a:off x="12881" y="10975"/>
                <a:ext cx="30" cy="111"/>
              </a:xfrm>
              <a:custGeom>
                <a:avLst/>
                <a:gdLst>
                  <a:gd name="T0" fmla="*/ 0 w 212"/>
                  <a:gd name="T1" fmla="*/ 0 h 776"/>
                  <a:gd name="T2" fmla="*/ 0 w 212"/>
                  <a:gd name="T3" fmla="*/ 0 h 776"/>
                  <a:gd name="T4" fmla="*/ 0 w 212"/>
                  <a:gd name="T5" fmla="*/ 0 h 776"/>
                  <a:gd name="T6" fmla="*/ 0 w 212"/>
                  <a:gd name="T7" fmla="*/ 0 h 776"/>
                  <a:gd name="T8" fmla="*/ 0 w 212"/>
                  <a:gd name="T9" fmla="*/ 0 h 776"/>
                  <a:gd name="T10" fmla="*/ 0 w 212"/>
                  <a:gd name="T11" fmla="*/ 0 h 776"/>
                  <a:gd name="T12" fmla="*/ 0 w 212"/>
                  <a:gd name="T13" fmla="*/ 0 h 776"/>
                  <a:gd name="T14" fmla="*/ 0 w 212"/>
                  <a:gd name="T15" fmla="*/ 0 h 776"/>
                  <a:gd name="T16" fmla="*/ 0 w 212"/>
                  <a:gd name="T17" fmla="*/ 0 h 776"/>
                  <a:gd name="T18" fmla="*/ 0 w 212"/>
                  <a:gd name="T19" fmla="*/ 0 h 776"/>
                  <a:gd name="T20" fmla="*/ 0 w 212"/>
                  <a:gd name="T21" fmla="*/ 0 h 776"/>
                  <a:gd name="T22" fmla="*/ 0 w 212"/>
                  <a:gd name="T23" fmla="*/ 0 h 7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776"/>
                  <a:gd name="T38" fmla="*/ 212 w 212"/>
                  <a:gd name="T39" fmla="*/ 776 h 7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776">
                    <a:moveTo>
                      <a:pt x="119" y="163"/>
                    </a:moveTo>
                    <a:lnTo>
                      <a:pt x="187" y="100"/>
                    </a:lnTo>
                    <a:lnTo>
                      <a:pt x="74" y="0"/>
                    </a:lnTo>
                    <a:lnTo>
                      <a:pt x="0" y="112"/>
                    </a:lnTo>
                    <a:lnTo>
                      <a:pt x="69" y="168"/>
                    </a:lnTo>
                    <a:lnTo>
                      <a:pt x="56" y="451"/>
                    </a:lnTo>
                    <a:lnTo>
                      <a:pt x="74" y="539"/>
                    </a:lnTo>
                    <a:lnTo>
                      <a:pt x="99" y="620"/>
                    </a:lnTo>
                    <a:lnTo>
                      <a:pt x="156" y="776"/>
                    </a:lnTo>
                    <a:lnTo>
                      <a:pt x="187" y="657"/>
                    </a:lnTo>
                    <a:lnTo>
                      <a:pt x="212" y="539"/>
                    </a:lnTo>
                    <a:lnTo>
                      <a:pt x="119" y="163"/>
                    </a:lnTo>
                    <a:close/>
                  </a:path>
                </a:pathLst>
              </a:custGeom>
              <a:solidFill>
                <a:srgbClr val="233E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88" name="Freeform 332"/>
              <p:cNvSpPr>
                <a:spLocks/>
              </p:cNvSpPr>
              <p:nvPr/>
            </p:nvSpPr>
            <p:spPr bwMode="auto">
              <a:xfrm>
                <a:off x="13010" y="11276"/>
                <a:ext cx="30" cy="119"/>
              </a:xfrm>
              <a:custGeom>
                <a:avLst/>
                <a:gdLst>
                  <a:gd name="T0" fmla="*/ 0 w 207"/>
                  <a:gd name="T1" fmla="*/ 0 h 834"/>
                  <a:gd name="T2" fmla="*/ 0 w 207"/>
                  <a:gd name="T3" fmla="*/ 0 h 834"/>
                  <a:gd name="T4" fmla="*/ 0 w 207"/>
                  <a:gd name="T5" fmla="*/ 0 h 834"/>
                  <a:gd name="T6" fmla="*/ 0 w 207"/>
                  <a:gd name="T7" fmla="*/ 0 h 834"/>
                  <a:gd name="T8" fmla="*/ 0 w 207"/>
                  <a:gd name="T9" fmla="*/ 0 h 834"/>
                  <a:gd name="T10" fmla="*/ 0 w 207"/>
                  <a:gd name="T11" fmla="*/ 0 h 834"/>
                  <a:gd name="T12" fmla="*/ 0 w 207"/>
                  <a:gd name="T13" fmla="*/ 0 h 834"/>
                  <a:gd name="T14" fmla="*/ 0 w 207"/>
                  <a:gd name="T15" fmla="*/ 0 h 834"/>
                  <a:gd name="T16" fmla="*/ 0 60000 65536"/>
                  <a:gd name="T17" fmla="*/ 0 60000 65536"/>
                  <a:gd name="T18" fmla="*/ 0 60000 65536"/>
                  <a:gd name="T19" fmla="*/ 0 60000 65536"/>
                  <a:gd name="T20" fmla="*/ 0 60000 65536"/>
                  <a:gd name="T21" fmla="*/ 0 60000 65536"/>
                  <a:gd name="T22" fmla="*/ 0 60000 65536"/>
                  <a:gd name="T23" fmla="*/ 0 60000 65536"/>
                  <a:gd name="T24" fmla="*/ 0 w 207"/>
                  <a:gd name="T25" fmla="*/ 0 h 834"/>
                  <a:gd name="T26" fmla="*/ 207 w 207"/>
                  <a:gd name="T27" fmla="*/ 834 h 8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 h="834">
                    <a:moveTo>
                      <a:pt x="207" y="814"/>
                    </a:moveTo>
                    <a:lnTo>
                      <a:pt x="207" y="0"/>
                    </a:lnTo>
                    <a:lnTo>
                      <a:pt x="6" y="0"/>
                    </a:lnTo>
                    <a:lnTo>
                      <a:pt x="0" y="821"/>
                    </a:lnTo>
                    <a:lnTo>
                      <a:pt x="51" y="834"/>
                    </a:lnTo>
                    <a:lnTo>
                      <a:pt x="101" y="834"/>
                    </a:lnTo>
                    <a:lnTo>
                      <a:pt x="157" y="827"/>
                    </a:lnTo>
                    <a:lnTo>
                      <a:pt x="207" y="814"/>
                    </a:lnTo>
                    <a:close/>
                  </a:path>
                </a:pathLst>
              </a:custGeom>
              <a:solidFill>
                <a:srgbClr val="B3B5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89" name="Freeform 333"/>
              <p:cNvSpPr>
                <a:spLocks/>
              </p:cNvSpPr>
              <p:nvPr/>
            </p:nvSpPr>
            <p:spPr bwMode="auto">
              <a:xfrm>
                <a:off x="13010" y="11392"/>
                <a:ext cx="30" cy="13"/>
              </a:xfrm>
              <a:custGeom>
                <a:avLst/>
                <a:gdLst>
                  <a:gd name="T0" fmla="*/ 0 w 207"/>
                  <a:gd name="T1" fmla="*/ 0 h 88"/>
                  <a:gd name="T2" fmla="*/ 0 w 207"/>
                  <a:gd name="T3" fmla="*/ 0 h 88"/>
                  <a:gd name="T4" fmla="*/ 0 w 207"/>
                  <a:gd name="T5" fmla="*/ 0 h 88"/>
                  <a:gd name="T6" fmla="*/ 0 w 207"/>
                  <a:gd name="T7" fmla="*/ 0 h 88"/>
                  <a:gd name="T8" fmla="*/ 0 w 207"/>
                  <a:gd name="T9" fmla="*/ 0 h 88"/>
                  <a:gd name="T10" fmla="*/ 0 w 207"/>
                  <a:gd name="T11" fmla="*/ 0 h 88"/>
                  <a:gd name="T12" fmla="*/ 0 w 207"/>
                  <a:gd name="T13" fmla="*/ 0 h 88"/>
                  <a:gd name="T14" fmla="*/ 0 w 207"/>
                  <a:gd name="T15" fmla="*/ 0 h 88"/>
                  <a:gd name="T16" fmla="*/ 0 w 207"/>
                  <a:gd name="T17" fmla="*/ 0 h 88"/>
                  <a:gd name="T18" fmla="*/ 0 w 207"/>
                  <a:gd name="T19" fmla="*/ 0 h 88"/>
                  <a:gd name="T20" fmla="*/ 0 w 207"/>
                  <a:gd name="T21" fmla="*/ 0 h 88"/>
                  <a:gd name="T22" fmla="*/ 0 w 207"/>
                  <a:gd name="T23" fmla="*/ 0 h 88"/>
                  <a:gd name="T24" fmla="*/ 0 w 207"/>
                  <a:gd name="T25" fmla="*/ 0 h 88"/>
                  <a:gd name="T26" fmla="*/ 0 w 207"/>
                  <a:gd name="T27" fmla="*/ 0 h 88"/>
                  <a:gd name="T28" fmla="*/ 0 w 207"/>
                  <a:gd name="T29" fmla="*/ 0 h 88"/>
                  <a:gd name="T30" fmla="*/ 0 w 207"/>
                  <a:gd name="T31" fmla="*/ 0 h 88"/>
                  <a:gd name="T32" fmla="*/ 0 w 207"/>
                  <a:gd name="T33" fmla="*/ 0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7"/>
                  <a:gd name="T52" fmla="*/ 0 h 88"/>
                  <a:gd name="T53" fmla="*/ 207 w 207"/>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7" h="88">
                    <a:moveTo>
                      <a:pt x="0" y="7"/>
                    </a:moveTo>
                    <a:lnTo>
                      <a:pt x="0" y="50"/>
                    </a:lnTo>
                    <a:lnTo>
                      <a:pt x="6" y="57"/>
                    </a:lnTo>
                    <a:lnTo>
                      <a:pt x="6" y="63"/>
                    </a:lnTo>
                    <a:lnTo>
                      <a:pt x="31" y="82"/>
                    </a:lnTo>
                    <a:lnTo>
                      <a:pt x="63" y="88"/>
                    </a:lnTo>
                    <a:lnTo>
                      <a:pt x="101" y="88"/>
                    </a:lnTo>
                    <a:lnTo>
                      <a:pt x="144" y="88"/>
                    </a:lnTo>
                    <a:lnTo>
                      <a:pt x="176" y="82"/>
                    </a:lnTo>
                    <a:lnTo>
                      <a:pt x="194" y="63"/>
                    </a:lnTo>
                    <a:lnTo>
                      <a:pt x="201" y="57"/>
                    </a:lnTo>
                    <a:lnTo>
                      <a:pt x="207" y="50"/>
                    </a:lnTo>
                    <a:lnTo>
                      <a:pt x="207" y="0"/>
                    </a:lnTo>
                    <a:lnTo>
                      <a:pt x="157" y="13"/>
                    </a:lnTo>
                    <a:lnTo>
                      <a:pt x="101" y="20"/>
                    </a:lnTo>
                    <a:lnTo>
                      <a:pt x="51" y="20"/>
                    </a:lnTo>
                    <a:lnTo>
                      <a:pt x="0" y="7"/>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90" name="Freeform 334"/>
              <p:cNvSpPr>
                <a:spLocks/>
              </p:cNvSpPr>
              <p:nvPr/>
            </p:nvSpPr>
            <p:spPr bwMode="auto">
              <a:xfrm>
                <a:off x="12523" y="11122"/>
                <a:ext cx="29" cy="120"/>
              </a:xfrm>
              <a:custGeom>
                <a:avLst/>
                <a:gdLst>
                  <a:gd name="T0" fmla="*/ 0 w 207"/>
                  <a:gd name="T1" fmla="*/ 0 h 840"/>
                  <a:gd name="T2" fmla="*/ 0 w 207"/>
                  <a:gd name="T3" fmla="*/ 0 h 840"/>
                  <a:gd name="T4" fmla="*/ 0 w 207"/>
                  <a:gd name="T5" fmla="*/ 0 h 840"/>
                  <a:gd name="T6" fmla="*/ 0 w 207"/>
                  <a:gd name="T7" fmla="*/ 0 h 840"/>
                  <a:gd name="T8" fmla="*/ 0 w 207"/>
                  <a:gd name="T9" fmla="*/ 0 h 840"/>
                  <a:gd name="T10" fmla="*/ 0 w 207"/>
                  <a:gd name="T11" fmla="*/ 0 h 840"/>
                  <a:gd name="T12" fmla="*/ 0 w 207"/>
                  <a:gd name="T13" fmla="*/ 0 h 840"/>
                  <a:gd name="T14" fmla="*/ 0 w 207"/>
                  <a:gd name="T15" fmla="*/ 0 h 840"/>
                  <a:gd name="T16" fmla="*/ 0 60000 65536"/>
                  <a:gd name="T17" fmla="*/ 0 60000 65536"/>
                  <a:gd name="T18" fmla="*/ 0 60000 65536"/>
                  <a:gd name="T19" fmla="*/ 0 60000 65536"/>
                  <a:gd name="T20" fmla="*/ 0 60000 65536"/>
                  <a:gd name="T21" fmla="*/ 0 60000 65536"/>
                  <a:gd name="T22" fmla="*/ 0 60000 65536"/>
                  <a:gd name="T23" fmla="*/ 0 60000 65536"/>
                  <a:gd name="T24" fmla="*/ 0 w 207"/>
                  <a:gd name="T25" fmla="*/ 0 h 840"/>
                  <a:gd name="T26" fmla="*/ 207 w 207"/>
                  <a:gd name="T27" fmla="*/ 840 h 8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 h="840">
                    <a:moveTo>
                      <a:pt x="201" y="821"/>
                    </a:moveTo>
                    <a:lnTo>
                      <a:pt x="207" y="0"/>
                    </a:lnTo>
                    <a:lnTo>
                      <a:pt x="0" y="0"/>
                    </a:lnTo>
                    <a:lnTo>
                      <a:pt x="0" y="821"/>
                    </a:lnTo>
                    <a:lnTo>
                      <a:pt x="50" y="833"/>
                    </a:lnTo>
                    <a:lnTo>
                      <a:pt x="101" y="840"/>
                    </a:lnTo>
                    <a:lnTo>
                      <a:pt x="151" y="833"/>
                    </a:lnTo>
                    <a:lnTo>
                      <a:pt x="201" y="821"/>
                    </a:lnTo>
                    <a:close/>
                  </a:path>
                </a:pathLst>
              </a:custGeom>
              <a:solidFill>
                <a:srgbClr val="B3B5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91" name="Freeform 335"/>
              <p:cNvSpPr>
                <a:spLocks/>
              </p:cNvSpPr>
              <p:nvPr/>
            </p:nvSpPr>
            <p:spPr bwMode="auto">
              <a:xfrm>
                <a:off x="12523" y="11240"/>
                <a:ext cx="28" cy="12"/>
              </a:xfrm>
              <a:custGeom>
                <a:avLst/>
                <a:gdLst>
                  <a:gd name="T0" fmla="*/ 0 w 201"/>
                  <a:gd name="T1" fmla="*/ 0 h 88"/>
                  <a:gd name="T2" fmla="*/ 0 w 201"/>
                  <a:gd name="T3" fmla="*/ 0 h 88"/>
                  <a:gd name="T4" fmla="*/ 0 w 201"/>
                  <a:gd name="T5" fmla="*/ 0 h 88"/>
                  <a:gd name="T6" fmla="*/ 0 w 201"/>
                  <a:gd name="T7" fmla="*/ 0 h 88"/>
                  <a:gd name="T8" fmla="*/ 0 w 201"/>
                  <a:gd name="T9" fmla="*/ 0 h 88"/>
                  <a:gd name="T10" fmla="*/ 0 w 201"/>
                  <a:gd name="T11" fmla="*/ 0 h 88"/>
                  <a:gd name="T12" fmla="*/ 0 w 201"/>
                  <a:gd name="T13" fmla="*/ 0 h 88"/>
                  <a:gd name="T14" fmla="*/ 0 w 201"/>
                  <a:gd name="T15" fmla="*/ 0 h 88"/>
                  <a:gd name="T16" fmla="*/ 0 w 201"/>
                  <a:gd name="T17" fmla="*/ 0 h 88"/>
                  <a:gd name="T18" fmla="*/ 0 w 201"/>
                  <a:gd name="T19" fmla="*/ 0 h 88"/>
                  <a:gd name="T20" fmla="*/ 0 w 201"/>
                  <a:gd name="T21" fmla="*/ 0 h 88"/>
                  <a:gd name="T22" fmla="*/ 0 w 201"/>
                  <a:gd name="T23" fmla="*/ 0 h 88"/>
                  <a:gd name="T24" fmla="*/ 0 w 201"/>
                  <a:gd name="T25" fmla="*/ 0 h 88"/>
                  <a:gd name="T26" fmla="*/ 0 w 201"/>
                  <a:gd name="T27" fmla="*/ 0 h 88"/>
                  <a:gd name="T28" fmla="*/ 0 w 201"/>
                  <a:gd name="T29" fmla="*/ 0 h 88"/>
                  <a:gd name="T30" fmla="*/ 0 w 201"/>
                  <a:gd name="T31" fmla="*/ 0 h 88"/>
                  <a:gd name="T32" fmla="*/ 0 w 201"/>
                  <a:gd name="T33" fmla="*/ 0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88"/>
                  <a:gd name="T53" fmla="*/ 201 w 201"/>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88">
                    <a:moveTo>
                      <a:pt x="0" y="0"/>
                    </a:moveTo>
                    <a:lnTo>
                      <a:pt x="0" y="50"/>
                    </a:lnTo>
                    <a:lnTo>
                      <a:pt x="0" y="57"/>
                    </a:lnTo>
                    <a:lnTo>
                      <a:pt x="7" y="63"/>
                    </a:lnTo>
                    <a:lnTo>
                      <a:pt x="25" y="75"/>
                    </a:lnTo>
                    <a:lnTo>
                      <a:pt x="63" y="88"/>
                    </a:lnTo>
                    <a:lnTo>
                      <a:pt x="101" y="88"/>
                    </a:lnTo>
                    <a:lnTo>
                      <a:pt x="138" y="88"/>
                    </a:lnTo>
                    <a:lnTo>
                      <a:pt x="169" y="75"/>
                    </a:lnTo>
                    <a:lnTo>
                      <a:pt x="194" y="63"/>
                    </a:lnTo>
                    <a:lnTo>
                      <a:pt x="201" y="57"/>
                    </a:lnTo>
                    <a:lnTo>
                      <a:pt x="201" y="50"/>
                    </a:lnTo>
                    <a:lnTo>
                      <a:pt x="201" y="0"/>
                    </a:lnTo>
                    <a:lnTo>
                      <a:pt x="151" y="12"/>
                    </a:lnTo>
                    <a:lnTo>
                      <a:pt x="101" y="19"/>
                    </a:lnTo>
                    <a:lnTo>
                      <a:pt x="50" y="12"/>
                    </a:lnTo>
                    <a:lnTo>
                      <a:pt x="0" y="0"/>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92" name="Freeform 336"/>
              <p:cNvSpPr>
                <a:spLocks/>
              </p:cNvSpPr>
              <p:nvPr/>
            </p:nvSpPr>
            <p:spPr bwMode="auto">
              <a:xfrm>
                <a:off x="12837" y="10947"/>
                <a:ext cx="268" cy="288"/>
              </a:xfrm>
              <a:custGeom>
                <a:avLst/>
                <a:gdLst>
                  <a:gd name="T0" fmla="*/ 0 w 1875"/>
                  <a:gd name="T1" fmla="*/ 0 h 2016"/>
                  <a:gd name="T2" fmla="*/ 0 w 1875"/>
                  <a:gd name="T3" fmla="*/ 0 h 2016"/>
                  <a:gd name="T4" fmla="*/ 0 w 1875"/>
                  <a:gd name="T5" fmla="*/ 0 h 2016"/>
                  <a:gd name="T6" fmla="*/ 0 w 1875"/>
                  <a:gd name="T7" fmla="*/ 0 h 2016"/>
                  <a:gd name="T8" fmla="*/ 0 w 1875"/>
                  <a:gd name="T9" fmla="*/ 0 h 2016"/>
                  <a:gd name="T10" fmla="*/ 0 w 1875"/>
                  <a:gd name="T11" fmla="*/ 0 h 2016"/>
                  <a:gd name="T12" fmla="*/ 0 w 1875"/>
                  <a:gd name="T13" fmla="*/ 0 h 2016"/>
                  <a:gd name="T14" fmla="*/ 0 w 1875"/>
                  <a:gd name="T15" fmla="*/ 0 h 2016"/>
                  <a:gd name="T16" fmla="*/ 0 w 1875"/>
                  <a:gd name="T17" fmla="*/ 0 h 2016"/>
                  <a:gd name="T18" fmla="*/ 0 w 1875"/>
                  <a:gd name="T19" fmla="*/ 0 h 2016"/>
                  <a:gd name="T20" fmla="*/ 0 w 1875"/>
                  <a:gd name="T21" fmla="*/ 0 h 2016"/>
                  <a:gd name="T22" fmla="*/ 0 w 1875"/>
                  <a:gd name="T23" fmla="*/ 0 h 2016"/>
                  <a:gd name="T24" fmla="*/ 0 w 1875"/>
                  <a:gd name="T25" fmla="*/ 0 h 2016"/>
                  <a:gd name="T26" fmla="*/ 0 w 1875"/>
                  <a:gd name="T27" fmla="*/ 0 h 2016"/>
                  <a:gd name="T28" fmla="*/ 0 w 1875"/>
                  <a:gd name="T29" fmla="*/ 0 h 2016"/>
                  <a:gd name="T30" fmla="*/ 0 w 1875"/>
                  <a:gd name="T31" fmla="*/ 0 h 2016"/>
                  <a:gd name="T32" fmla="*/ 0 w 1875"/>
                  <a:gd name="T33" fmla="*/ 0 h 2016"/>
                  <a:gd name="T34" fmla="*/ 0 w 1875"/>
                  <a:gd name="T35" fmla="*/ 0 h 2016"/>
                  <a:gd name="T36" fmla="*/ 0 w 1875"/>
                  <a:gd name="T37" fmla="*/ 0 h 2016"/>
                  <a:gd name="T38" fmla="*/ 0 w 1875"/>
                  <a:gd name="T39" fmla="*/ 0 h 2016"/>
                  <a:gd name="T40" fmla="*/ 0 w 1875"/>
                  <a:gd name="T41" fmla="*/ 0 h 2016"/>
                  <a:gd name="T42" fmla="*/ 0 w 1875"/>
                  <a:gd name="T43" fmla="*/ 0 h 2016"/>
                  <a:gd name="T44" fmla="*/ 0 w 1875"/>
                  <a:gd name="T45" fmla="*/ 0 h 2016"/>
                  <a:gd name="T46" fmla="*/ 0 w 1875"/>
                  <a:gd name="T47" fmla="*/ 0 h 2016"/>
                  <a:gd name="T48" fmla="*/ 0 w 1875"/>
                  <a:gd name="T49" fmla="*/ 0 h 2016"/>
                  <a:gd name="T50" fmla="*/ 0 w 1875"/>
                  <a:gd name="T51" fmla="*/ 0 h 2016"/>
                  <a:gd name="T52" fmla="*/ 0 w 1875"/>
                  <a:gd name="T53" fmla="*/ 0 h 2016"/>
                  <a:gd name="T54" fmla="*/ 0 w 1875"/>
                  <a:gd name="T55" fmla="*/ 0 h 2016"/>
                  <a:gd name="T56" fmla="*/ 0 w 1875"/>
                  <a:gd name="T57" fmla="*/ 0 h 2016"/>
                  <a:gd name="T58" fmla="*/ 0 w 1875"/>
                  <a:gd name="T59" fmla="*/ 0 h 2016"/>
                  <a:gd name="T60" fmla="*/ 0 w 1875"/>
                  <a:gd name="T61" fmla="*/ 0 h 2016"/>
                  <a:gd name="T62" fmla="*/ 0 w 1875"/>
                  <a:gd name="T63" fmla="*/ 0 h 2016"/>
                  <a:gd name="T64" fmla="*/ 0 w 1875"/>
                  <a:gd name="T65" fmla="*/ 0 h 2016"/>
                  <a:gd name="T66" fmla="*/ 0 w 1875"/>
                  <a:gd name="T67" fmla="*/ 0 h 2016"/>
                  <a:gd name="T68" fmla="*/ 0 w 1875"/>
                  <a:gd name="T69" fmla="*/ 0 h 2016"/>
                  <a:gd name="T70" fmla="*/ 0 w 1875"/>
                  <a:gd name="T71" fmla="*/ 0 h 2016"/>
                  <a:gd name="T72" fmla="*/ 0 w 1875"/>
                  <a:gd name="T73" fmla="*/ 0 h 2016"/>
                  <a:gd name="T74" fmla="*/ 0 w 1875"/>
                  <a:gd name="T75" fmla="*/ 0 h 2016"/>
                  <a:gd name="T76" fmla="*/ 0 w 1875"/>
                  <a:gd name="T77" fmla="*/ 0 h 2016"/>
                  <a:gd name="T78" fmla="*/ 0 w 1875"/>
                  <a:gd name="T79" fmla="*/ 0 h 2016"/>
                  <a:gd name="T80" fmla="*/ 0 w 1875"/>
                  <a:gd name="T81" fmla="*/ 0 h 2016"/>
                  <a:gd name="T82" fmla="*/ 0 w 1875"/>
                  <a:gd name="T83" fmla="*/ 0 h 2016"/>
                  <a:gd name="T84" fmla="*/ 0 w 1875"/>
                  <a:gd name="T85" fmla="*/ 0 h 2016"/>
                  <a:gd name="T86" fmla="*/ 0 w 1875"/>
                  <a:gd name="T87" fmla="*/ 0 h 2016"/>
                  <a:gd name="T88" fmla="*/ 0 w 1875"/>
                  <a:gd name="T89" fmla="*/ 0 h 2016"/>
                  <a:gd name="T90" fmla="*/ 0 w 1875"/>
                  <a:gd name="T91" fmla="*/ 0 h 2016"/>
                  <a:gd name="T92" fmla="*/ 0 w 1875"/>
                  <a:gd name="T93" fmla="*/ 0 h 2016"/>
                  <a:gd name="T94" fmla="*/ 0 w 1875"/>
                  <a:gd name="T95" fmla="*/ 0 h 2016"/>
                  <a:gd name="T96" fmla="*/ 0 w 1875"/>
                  <a:gd name="T97" fmla="*/ 0 h 2016"/>
                  <a:gd name="T98" fmla="*/ 0 w 1875"/>
                  <a:gd name="T99" fmla="*/ 0 h 2016"/>
                  <a:gd name="T100" fmla="*/ 0 w 1875"/>
                  <a:gd name="T101" fmla="*/ 0 h 2016"/>
                  <a:gd name="T102" fmla="*/ 0 w 1875"/>
                  <a:gd name="T103" fmla="*/ 0 h 2016"/>
                  <a:gd name="T104" fmla="*/ 0 w 1875"/>
                  <a:gd name="T105" fmla="*/ 0 h 2016"/>
                  <a:gd name="T106" fmla="*/ 0 w 1875"/>
                  <a:gd name="T107" fmla="*/ 0 h 2016"/>
                  <a:gd name="T108" fmla="*/ 0 w 1875"/>
                  <a:gd name="T109" fmla="*/ 0 h 2016"/>
                  <a:gd name="T110" fmla="*/ 0 w 1875"/>
                  <a:gd name="T111" fmla="*/ 0 h 2016"/>
                  <a:gd name="T112" fmla="*/ 0 w 1875"/>
                  <a:gd name="T113" fmla="*/ 0 h 2016"/>
                  <a:gd name="T114" fmla="*/ 0 w 1875"/>
                  <a:gd name="T115" fmla="*/ 0 h 2016"/>
                  <a:gd name="T116" fmla="*/ 0 w 1875"/>
                  <a:gd name="T117" fmla="*/ 0 h 2016"/>
                  <a:gd name="T118" fmla="*/ 0 w 1875"/>
                  <a:gd name="T119" fmla="*/ 0 h 2016"/>
                  <a:gd name="T120" fmla="*/ 0 w 1875"/>
                  <a:gd name="T121" fmla="*/ 0 h 20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5"/>
                  <a:gd name="T184" fmla="*/ 0 h 2016"/>
                  <a:gd name="T185" fmla="*/ 1875 w 1875"/>
                  <a:gd name="T186" fmla="*/ 2016 h 201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5" h="2016">
                    <a:moveTo>
                      <a:pt x="931" y="169"/>
                    </a:moveTo>
                    <a:lnTo>
                      <a:pt x="943" y="138"/>
                    </a:lnTo>
                    <a:lnTo>
                      <a:pt x="963" y="106"/>
                    </a:lnTo>
                    <a:lnTo>
                      <a:pt x="994" y="68"/>
                    </a:lnTo>
                    <a:lnTo>
                      <a:pt x="1019" y="50"/>
                    </a:lnTo>
                    <a:lnTo>
                      <a:pt x="1044" y="37"/>
                    </a:lnTo>
                    <a:lnTo>
                      <a:pt x="1075" y="18"/>
                    </a:lnTo>
                    <a:lnTo>
                      <a:pt x="1106" y="12"/>
                    </a:lnTo>
                    <a:lnTo>
                      <a:pt x="1150" y="0"/>
                    </a:lnTo>
                    <a:lnTo>
                      <a:pt x="1200" y="0"/>
                    </a:lnTo>
                    <a:lnTo>
                      <a:pt x="1250" y="0"/>
                    </a:lnTo>
                    <a:lnTo>
                      <a:pt x="1313" y="6"/>
                    </a:lnTo>
                    <a:lnTo>
                      <a:pt x="1437" y="25"/>
                    </a:lnTo>
                    <a:lnTo>
                      <a:pt x="1557" y="43"/>
                    </a:lnTo>
                    <a:lnTo>
                      <a:pt x="1663" y="75"/>
                    </a:lnTo>
                    <a:lnTo>
                      <a:pt x="1706" y="93"/>
                    </a:lnTo>
                    <a:lnTo>
                      <a:pt x="1751" y="113"/>
                    </a:lnTo>
                    <a:lnTo>
                      <a:pt x="1788" y="131"/>
                    </a:lnTo>
                    <a:lnTo>
                      <a:pt x="1819" y="156"/>
                    </a:lnTo>
                    <a:lnTo>
                      <a:pt x="1844" y="181"/>
                    </a:lnTo>
                    <a:lnTo>
                      <a:pt x="1862" y="213"/>
                    </a:lnTo>
                    <a:lnTo>
                      <a:pt x="1875" y="250"/>
                    </a:lnTo>
                    <a:lnTo>
                      <a:pt x="1875" y="288"/>
                    </a:lnTo>
                    <a:lnTo>
                      <a:pt x="1869" y="337"/>
                    </a:lnTo>
                    <a:lnTo>
                      <a:pt x="1857" y="382"/>
                    </a:lnTo>
                    <a:lnTo>
                      <a:pt x="1819" y="507"/>
                    </a:lnTo>
                    <a:lnTo>
                      <a:pt x="1781" y="645"/>
                    </a:lnTo>
                    <a:lnTo>
                      <a:pt x="1744" y="801"/>
                    </a:lnTo>
                    <a:lnTo>
                      <a:pt x="1719" y="964"/>
                    </a:lnTo>
                    <a:lnTo>
                      <a:pt x="1688" y="1120"/>
                    </a:lnTo>
                    <a:lnTo>
                      <a:pt x="1669" y="1264"/>
                    </a:lnTo>
                    <a:lnTo>
                      <a:pt x="1656" y="1384"/>
                    </a:lnTo>
                    <a:lnTo>
                      <a:pt x="1650" y="1471"/>
                    </a:lnTo>
                    <a:lnTo>
                      <a:pt x="1643" y="1509"/>
                    </a:lnTo>
                    <a:lnTo>
                      <a:pt x="1625" y="1552"/>
                    </a:lnTo>
                    <a:lnTo>
                      <a:pt x="1594" y="1590"/>
                    </a:lnTo>
                    <a:lnTo>
                      <a:pt x="1550" y="1634"/>
                    </a:lnTo>
                    <a:lnTo>
                      <a:pt x="1500" y="1678"/>
                    </a:lnTo>
                    <a:lnTo>
                      <a:pt x="1437" y="1721"/>
                    </a:lnTo>
                    <a:lnTo>
                      <a:pt x="1375" y="1765"/>
                    </a:lnTo>
                    <a:lnTo>
                      <a:pt x="1300" y="1809"/>
                    </a:lnTo>
                    <a:lnTo>
                      <a:pt x="1150" y="1884"/>
                    </a:lnTo>
                    <a:lnTo>
                      <a:pt x="994" y="1947"/>
                    </a:lnTo>
                    <a:lnTo>
                      <a:pt x="913" y="1972"/>
                    </a:lnTo>
                    <a:lnTo>
                      <a:pt x="837" y="1997"/>
                    </a:lnTo>
                    <a:lnTo>
                      <a:pt x="769" y="2009"/>
                    </a:lnTo>
                    <a:lnTo>
                      <a:pt x="706" y="2016"/>
                    </a:lnTo>
                    <a:lnTo>
                      <a:pt x="674" y="2016"/>
                    </a:lnTo>
                    <a:lnTo>
                      <a:pt x="644" y="2016"/>
                    </a:lnTo>
                    <a:lnTo>
                      <a:pt x="581" y="1997"/>
                    </a:lnTo>
                    <a:lnTo>
                      <a:pt x="518" y="1972"/>
                    </a:lnTo>
                    <a:lnTo>
                      <a:pt x="456" y="1928"/>
                    </a:lnTo>
                    <a:lnTo>
                      <a:pt x="393" y="1884"/>
                    </a:lnTo>
                    <a:lnTo>
                      <a:pt x="337" y="1828"/>
                    </a:lnTo>
                    <a:lnTo>
                      <a:pt x="281" y="1771"/>
                    </a:lnTo>
                    <a:lnTo>
                      <a:pt x="224" y="1708"/>
                    </a:lnTo>
                    <a:lnTo>
                      <a:pt x="137" y="1590"/>
                    </a:lnTo>
                    <a:lnTo>
                      <a:pt x="62" y="1490"/>
                    </a:lnTo>
                    <a:lnTo>
                      <a:pt x="0" y="1384"/>
                    </a:lnTo>
                    <a:lnTo>
                      <a:pt x="881" y="751"/>
                    </a:lnTo>
                    <a:lnTo>
                      <a:pt x="931" y="169"/>
                    </a:lnTo>
                    <a:close/>
                  </a:path>
                </a:pathLst>
              </a:custGeom>
              <a:solidFill>
                <a:srgbClr val="7235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93" name="Freeform 337"/>
              <p:cNvSpPr>
                <a:spLocks/>
              </p:cNvSpPr>
              <p:nvPr/>
            </p:nvSpPr>
            <p:spPr bwMode="auto">
              <a:xfrm>
                <a:off x="12831" y="11105"/>
                <a:ext cx="192" cy="112"/>
              </a:xfrm>
              <a:custGeom>
                <a:avLst/>
                <a:gdLst>
                  <a:gd name="T0" fmla="*/ 0 w 1345"/>
                  <a:gd name="T1" fmla="*/ 0 h 789"/>
                  <a:gd name="T2" fmla="*/ 0 w 1345"/>
                  <a:gd name="T3" fmla="*/ 0 h 789"/>
                  <a:gd name="T4" fmla="*/ 0 w 1345"/>
                  <a:gd name="T5" fmla="*/ 0 h 789"/>
                  <a:gd name="T6" fmla="*/ 0 w 1345"/>
                  <a:gd name="T7" fmla="*/ 0 h 789"/>
                  <a:gd name="T8" fmla="*/ 0 w 1345"/>
                  <a:gd name="T9" fmla="*/ 0 h 789"/>
                  <a:gd name="T10" fmla="*/ 0 w 1345"/>
                  <a:gd name="T11" fmla="*/ 0 h 789"/>
                  <a:gd name="T12" fmla="*/ 0 w 1345"/>
                  <a:gd name="T13" fmla="*/ 0 h 789"/>
                  <a:gd name="T14" fmla="*/ 0 w 1345"/>
                  <a:gd name="T15" fmla="*/ 0 h 789"/>
                  <a:gd name="T16" fmla="*/ 0 w 1345"/>
                  <a:gd name="T17" fmla="*/ 0 h 789"/>
                  <a:gd name="T18" fmla="*/ 0 w 1345"/>
                  <a:gd name="T19" fmla="*/ 0 h 789"/>
                  <a:gd name="T20" fmla="*/ 0 w 1345"/>
                  <a:gd name="T21" fmla="*/ 0 h 789"/>
                  <a:gd name="T22" fmla="*/ 0 w 1345"/>
                  <a:gd name="T23" fmla="*/ 0 h 789"/>
                  <a:gd name="T24" fmla="*/ 0 w 1345"/>
                  <a:gd name="T25" fmla="*/ 0 h 789"/>
                  <a:gd name="T26" fmla="*/ 0 w 1345"/>
                  <a:gd name="T27" fmla="*/ 0 h 789"/>
                  <a:gd name="T28" fmla="*/ 0 w 1345"/>
                  <a:gd name="T29" fmla="*/ 0 h 789"/>
                  <a:gd name="T30" fmla="*/ 0 w 1345"/>
                  <a:gd name="T31" fmla="*/ 0 h 789"/>
                  <a:gd name="T32" fmla="*/ 0 w 1345"/>
                  <a:gd name="T33" fmla="*/ 0 h 789"/>
                  <a:gd name="T34" fmla="*/ 0 w 1345"/>
                  <a:gd name="T35" fmla="*/ 0 h 789"/>
                  <a:gd name="T36" fmla="*/ 0 w 1345"/>
                  <a:gd name="T37" fmla="*/ 0 h 789"/>
                  <a:gd name="T38" fmla="*/ 0 w 1345"/>
                  <a:gd name="T39" fmla="*/ 0 h 789"/>
                  <a:gd name="T40" fmla="*/ 0 w 1345"/>
                  <a:gd name="T41" fmla="*/ 0 h 789"/>
                  <a:gd name="T42" fmla="*/ 0 w 1345"/>
                  <a:gd name="T43" fmla="*/ 0 h 789"/>
                  <a:gd name="T44" fmla="*/ 0 w 1345"/>
                  <a:gd name="T45" fmla="*/ 0 h 789"/>
                  <a:gd name="T46" fmla="*/ 0 w 1345"/>
                  <a:gd name="T47" fmla="*/ 0 h 789"/>
                  <a:gd name="T48" fmla="*/ 0 w 1345"/>
                  <a:gd name="T49" fmla="*/ 0 h 789"/>
                  <a:gd name="T50" fmla="*/ 0 w 1345"/>
                  <a:gd name="T51" fmla="*/ 0 h 789"/>
                  <a:gd name="T52" fmla="*/ 0 w 1345"/>
                  <a:gd name="T53" fmla="*/ 0 h 789"/>
                  <a:gd name="T54" fmla="*/ 0 w 1345"/>
                  <a:gd name="T55" fmla="*/ 0 h 789"/>
                  <a:gd name="T56" fmla="*/ 0 w 1345"/>
                  <a:gd name="T57" fmla="*/ 0 h 789"/>
                  <a:gd name="T58" fmla="*/ 0 w 1345"/>
                  <a:gd name="T59" fmla="*/ 0 h 789"/>
                  <a:gd name="T60" fmla="*/ 0 w 1345"/>
                  <a:gd name="T61" fmla="*/ 0 h 789"/>
                  <a:gd name="T62" fmla="*/ 0 w 1345"/>
                  <a:gd name="T63" fmla="*/ 0 h 789"/>
                  <a:gd name="T64" fmla="*/ 0 w 1345"/>
                  <a:gd name="T65" fmla="*/ 0 h 789"/>
                  <a:gd name="T66" fmla="*/ 0 w 1345"/>
                  <a:gd name="T67" fmla="*/ 0 h 789"/>
                  <a:gd name="T68" fmla="*/ 0 w 1345"/>
                  <a:gd name="T69" fmla="*/ 0 h 789"/>
                  <a:gd name="T70" fmla="*/ 0 w 1345"/>
                  <a:gd name="T71" fmla="*/ 0 h 789"/>
                  <a:gd name="T72" fmla="*/ 0 w 1345"/>
                  <a:gd name="T73" fmla="*/ 0 h 789"/>
                  <a:gd name="T74" fmla="*/ 0 w 1345"/>
                  <a:gd name="T75" fmla="*/ 0 h 789"/>
                  <a:gd name="T76" fmla="*/ 0 w 1345"/>
                  <a:gd name="T77" fmla="*/ 0 h 789"/>
                  <a:gd name="T78" fmla="*/ 0 w 1345"/>
                  <a:gd name="T79" fmla="*/ 0 h 789"/>
                  <a:gd name="T80" fmla="*/ 0 w 1345"/>
                  <a:gd name="T81" fmla="*/ 0 h 789"/>
                  <a:gd name="T82" fmla="*/ 0 w 1345"/>
                  <a:gd name="T83" fmla="*/ 0 h 789"/>
                  <a:gd name="T84" fmla="*/ 0 w 1345"/>
                  <a:gd name="T85" fmla="*/ 0 h 789"/>
                  <a:gd name="T86" fmla="*/ 0 w 1345"/>
                  <a:gd name="T87" fmla="*/ 0 h 789"/>
                  <a:gd name="T88" fmla="*/ 0 w 1345"/>
                  <a:gd name="T89" fmla="*/ 0 h 789"/>
                  <a:gd name="T90" fmla="*/ 0 w 1345"/>
                  <a:gd name="T91" fmla="*/ 0 h 789"/>
                  <a:gd name="T92" fmla="*/ 0 w 1345"/>
                  <a:gd name="T93" fmla="*/ 0 h 7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45"/>
                  <a:gd name="T142" fmla="*/ 0 h 789"/>
                  <a:gd name="T143" fmla="*/ 1345 w 1345"/>
                  <a:gd name="T144" fmla="*/ 789 h 78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45" h="789">
                    <a:moveTo>
                      <a:pt x="726" y="694"/>
                    </a:moveTo>
                    <a:lnTo>
                      <a:pt x="626" y="726"/>
                    </a:lnTo>
                    <a:lnTo>
                      <a:pt x="495" y="769"/>
                    </a:lnTo>
                    <a:lnTo>
                      <a:pt x="425" y="782"/>
                    </a:lnTo>
                    <a:lnTo>
                      <a:pt x="364" y="789"/>
                    </a:lnTo>
                    <a:lnTo>
                      <a:pt x="307" y="789"/>
                    </a:lnTo>
                    <a:lnTo>
                      <a:pt x="282" y="782"/>
                    </a:lnTo>
                    <a:lnTo>
                      <a:pt x="269" y="769"/>
                    </a:lnTo>
                    <a:lnTo>
                      <a:pt x="244" y="744"/>
                    </a:lnTo>
                    <a:lnTo>
                      <a:pt x="213" y="714"/>
                    </a:lnTo>
                    <a:lnTo>
                      <a:pt x="163" y="626"/>
                    </a:lnTo>
                    <a:lnTo>
                      <a:pt x="63" y="463"/>
                    </a:lnTo>
                    <a:lnTo>
                      <a:pt x="19" y="413"/>
                    </a:lnTo>
                    <a:lnTo>
                      <a:pt x="7" y="382"/>
                    </a:lnTo>
                    <a:lnTo>
                      <a:pt x="0" y="369"/>
                    </a:lnTo>
                    <a:lnTo>
                      <a:pt x="0" y="350"/>
                    </a:lnTo>
                    <a:lnTo>
                      <a:pt x="7" y="332"/>
                    </a:lnTo>
                    <a:lnTo>
                      <a:pt x="19" y="319"/>
                    </a:lnTo>
                    <a:lnTo>
                      <a:pt x="45" y="300"/>
                    </a:lnTo>
                    <a:lnTo>
                      <a:pt x="75" y="287"/>
                    </a:lnTo>
                    <a:lnTo>
                      <a:pt x="151" y="256"/>
                    </a:lnTo>
                    <a:lnTo>
                      <a:pt x="232" y="231"/>
                    </a:lnTo>
                    <a:lnTo>
                      <a:pt x="400" y="187"/>
                    </a:lnTo>
                    <a:lnTo>
                      <a:pt x="507" y="162"/>
                    </a:lnTo>
                    <a:lnTo>
                      <a:pt x="732" y="93"/>
                    </a:lnTo>
                    <a:lnTo>
                      <a:pt x="951" y="25"/>
                    </a:lnTo>
                    <a:lnTo>
                      <a:pt x="1044" y="6"/>
                    </a:lnTo>
                    <a:lnTo>
                      <a:pt x="1132" y="0"/>
                    </a:lnTo>
                    <a:lnTo>
                      <a:pt x="1177" y="0"/>
                    </a:lnTo>
                    <a:lnTo>
                      <a:pt x="1214" y="6"/>
                    </a:lnTo>
                    <a:lnTo>
                      <a:pt x="1252" y="13"/>
                    </a:lnTo>
                    <a:lnTo>
                      <a:pt x="1283" y="25"/>
                    </a:lnTo>
                    <a:lnTo>
                      <a:pt x="1308" y="43"/>
                    </a:lnTo>
                    <a:lnTo>
                      <a:pt x="1326" y="68"/>
                    </a:lnTo>
                    <a:lnTo>
                      <a:pt x="1339" y="93"/>
                    </a:lnTo>
                    <a:lnTo>
                      <a:pt x="1345" y="124"/>
                    </a:lnTo>
                    <a:lnTo>
                      <a:pt x="1345" y="162"/>
                    </a:lnTo>
                    <a:lnTo>
                      <a:pt x="1333" y="206"/>
                    </a:lnTo>
                    <a:lnTo>
                      <a:pt x="1313" y="250"/>
                    </a:lnTo>
                    <a:lnTo>
                      <a:pt x="1283" y="307"/>
                    </a:lnTo>
                    <a:lnTo>
                      <a:pt x="1232" y="375"/>
                    </a:lnTo>
                    <a:lnTo>
                      <a:pt x="1177" y="438"/>
                    </a:lnTo>
                    <a:lnTo>
                      <a:pt x="1107" y="495"/>
                    </a:lnTo>
                    <a:lnTo>
                      <a:pt x="1039" y="545"/>
                    </a:lnTo>
                    <a:lnTo>
                      <a:pt x="963" y="588"/>
                    </a:lnTo>
                    <a:lnTo>
                      <a:pt x="882" y="626"/>
                    </a:lnTo>
                    <a:lnTo>
                      <a:pt x="726" y="694"/>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94" name="Freeform 338"/>
              <p:cNvSpPr>
                <a:spLocks/>
              </p:cNvSpPr>
              <p:nvPr/>
            </p:nvSpPr>
            <p:spPr bwMode="auto">
              <a:xfrm>
                <a:off x="12863" y="11105"/>
                <a:ext cx="160" cy="112"/>
              </a:xfrm>
              <a:custGeom>
                <a:avLst/>
                <a:gdLst>
                  <a:gd name="T0" fmla="*/ 0 w 1119"/>
                  <a:gd name="T1" fmla="*/ 0 h 789"/>
                  <a:gd name="T2" fmla="*/ 0 w 1119"/>
                  <a:gd name="T3" fmla="*/ 0 h 789"/>
                  <a:gd name="T4" fmla="*/ 0 w 1119"/>
                  <a:gd name="T5" fmla="*/ 0 h 789"/>
                  <a:gd name="T6" fmla="*/ 0 w 1119"/>
                  <a:gd name="T7" fmla="*/ 0 h 789"/>
                  <a:gd name="T8" fmla="*/ 0 w 1119"/>
                  <a:gd name="T9" fmla="*/ 0 h 789"/>
                  <a:gd name="T10" fmla="*/ 0 w 1119"/>
                  <a:gd name="T11" fmla="*/ 0 h 789"/>
                  <a:gd name="T12" fmla="*/ 0 w 1119"/>
                  <a:gd name="T13" fmla="*/ 0 h 789"/>
                  <a:gd name="T14" fmla="*/ 0 w 1119"/>
                  <a:gd name="T15" fmla="*/ 0 h 789"/>
                  <a:gd name="T16" fmla="*/ 0 w 1119"/>
                  <a:gd name="T17" fmla="*/ 0 h 789"/>
                  <a:gd name="T18" fmla="*/ 0 w 1119"/>
                  <a:gd name="T19" fmla="*/ 0 h 789"/>
                  <a:gd name="T20" fmla="*/ 0 w 1119"/>
                  <a:gd name="T21" fmla="*/ 0 h 789"/>
                  <a:gd name="T22" fmla="*/ 0 w 1119"/>
                  <a:gd name="T23" fmla="*/ 0 h 789"/>
                  <a:gd name="T24" fmla="*/ 0 w 1119"/>
                  <a:gd name="T25" fmla="*/ 0 h 789"/>
                  <a:gd name="T26" fmla="*/ 0 w 1119"/>
                  <a:gd name="T27" fmla="*/ 0 h 789"/>
                  <a:gd name="T28" fmla="*/ 0 w 1119"/>
                  <a:gd name="T29" fmla="*/ 0 h 789"/>
                  <a:gd name="T30" fmla="*/ 0 w 1119"/>
                  <a:gd name="T31" fmla="*/ 0 h 789"/>
                  <a:gd name="T32" fmla="*/ 0 w 1119"/>
                  <a:gd name="T33" fmla="*/ 0 h 789"/>
                  <a:gd name="T34" fmla="*/ 0 w 1119"/>
                  <a:gd name="T35" fmla="*/ 0 h 789"/>
                  <a:gd name="T36" fmla="*/ 0 w 1119"/>
                  <a:gd name="T37" fmla="*/ 0 h 789"/>
                  <a:gd name="T38" fmla="*/ 0 w 1119"/>
                  <a:gd name="T39" fmla="*/ 0 h 789"/>
                  <a:gd name="T40" fmla="*/ 0 w 1119"/>
                  <a:gd name="T41" fmla="*/ 0 h 789"/>
                  <a:gd name="T42" fmla="*/ 0 w 1119"/>
                  <a:gd name="T43" fmla="*/ 0 h 789"/>
                  <a:gd name="T44" fmla="*/ 0 w 1119"/>
                  <a:gd name="T45" fmla="*/ 0 h 789"/>
                  <a:gd name="T46" fmla="*/ 0 w 1119"/>
                  <a:gd name="T47" fmla="*/ 0 h 789"/>
                  <a:gd name="T48" fmla="*/ 0 w 1119"/>
                  <a:gd name="T49" fmla="*/ 0 h 789"/>
                  <a:gd name="T50" fmla="*/ 0 w 1119"/>
                  <a:gd name="T51" fmla="*/ 0 h 789"/>
                  <a:gd name="T52" fmla="*/ 0 w 1119"/>
                  <a:gd name="T53" fmla="*/ 0 h 789"/>
                  <a:gd name="T54" fmla="*/ 0 w 1119"/>
                  <a:gd name="T55" fmla="*/ 0 h 789"/>
                  <a:gd name="T56" fmla="*/ 0 w 1119"/>
                  <a:gd name="T57" fmla="*/ 0 h 789"/>
                  <a:gd name="T58" fmla="*/ 0 w 1119"/>
                  <a:gd name="T59" fmla="*/ 0 h 789"/>
                  <a:gd name="T60" fmla="*/ 0 w 1119"/>
                  <a:gd name="T61" fmla="*/ 0 h 789"/>
                  <a:gd name="T62" fmla="*/ 0 w 1119"/>
                  <a:gd name="T63" fmla="*/ 0 h 789"/>
                  <a:gd name="T64" fmla="*/ 0 w 1119"/>
                  <a:gd name="T65" fmla="*/ 0 h 789"/>
                  <a:gd name="T66" fmla="*/ 0 w 1119"/>
                  <a:gd name="T67" fmla="*/ 0 h 789"/>
                  <a:gd name="T68" fmla="*/ 0 w 1119"/>
                  <a:gd name="T69" fmla="*/ 0 h 789"/>
                  <a:gd name="T70" fmla="*/ 0 w 1119"/>
                  <a:gd name="T71" fmla="*/ 0 h 789"/>
                  <a:gd name="T72" fmla="*/ 0 w 1119"/>
                  <a:gd name="T73" fmla="*/ 0 h 789"/>
                  <a:gd name="T74" fmla="*/ 0 w 1119"/>
                  <a:gd name="T75" fmla="*/ 0 h 789"/>
                  <a:gd name="T76" fmla="*/ 0 w 1119"/>
                  <a:gd name="T77" fmla="*/ 0 h 789"/>
                  <a:gd name="T78" fmla="*/ 0 w 1119"/>
                  <a:gd name="T79" fmla="*/ 0 h 789"/>
                  <a:gd name="T80" fmla="*/ 0 w 1119"/>
                  <a:gd name="T81" fmla="*/ 0 h 789"/>
                  <a:gd name="T82" fmla="*/ 0 w 1119"/>
                  <a:gd name="T83" fmla="*/ 0 h 789"/>
                  <a:gd name="T84" fmla="*/ 0 w 1119"/>
                  <a:gd name="T85" fmla="*/ 0 h 789"/>
                  <a:gd name="T86" fmla="*/ 0 w 1119"/>
                  <a:gd name="T87" fmla="*/ 0 h 789"/>
                  <a:gd name="T88" fmla="*/ 0 w 1119"/>
                  <a:gd name="T89" fmla="*/ 0 h 789"/>
                  <a:gd name="T90" fmla="*/ 0 w 1119"/>
                  <a:gd name="T91" fmla="*/ 0 h 789"/>
                  <a:gd name="T92" fmla="*/ 0 w 1119"/>
                  <a:gd name="T93" fmla="*/ 0 h 789"/>
                  <a:gd name="T94" fmla="*/ 0 w 1119"/>
                  <a:gd name="T95" fmla="*/ 0 h 789"/>
                  <a:gd name="T96" fmla="*/ 0 w 1119"/>
                  <a:gd name="T97" fmla="*/ 0 h 789"/>
                  <a:gd name="T98" fmla="*/ 0 w 1119"/>
                  <a:gd name="T99" fmla="*/ 0 h 789"/>
                  <a:gd name="T100" fmla="*/ 0 w 1119"/>
                  <a:gd name="T101" fmla="*/ 0 h 789"/>
                  <a:gd name="T102" fmla="*/ 0 w 1119"/>
                  <a:gd name="T103" fmla="*/ 0 h 7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19"/>
                  <a:gd name="T157" fmla="*/ 0 h 789"/>
                  <a:gd name="T158" fmla="*/ 1119 w 1119"/>
                  <a:gd name="T159" fmla="*/ 789 h 78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19" h="789">
                    <a:moveTo>
                      <a:pt x="725" y="25"/>
                    </a:moveTo>
                    <a:lnTo>
                      <a:pt x="456" y="113"/>
                    </a:lnTo>
                    <a:lnTo>
                      <a:pt x="438" y="124"/>
                    </a:lnTo>
                    <a:lnTo>
                      <a:pt x="431" y="144"/>
                    </a:lnTo>
                    <a:lnTo>
                      <a:pt x="425" y="156"/>
                    </a:lnTo>
                    <a:lnTo>
                      <a:pt x="431" y="169"/>
                    </a:lnTo>
                    <a:lnTo>
                      <a:pt x="438" y="181"/>
                    </a:lnTo>
                    <a:lnTo>
                      <a:pt x="456" y="194"/>
                    </a:lnTo>
                    <a:lnTo>
                      <a:pt x="493" y="212"/>
                    </a:lnTo>
                    <a:lnTo>
                      <a:pt x="544" y="231"/>
                    </a:lnTo>
                    <a:lnTo>
                      <a:pt x="601" y="244"/>
                    </a:lnTo>
                    <a:lnTo>
                      <a:pt x="707" y="269"/>
                    </a:lnTo>
                    <a:lnTo>
                      <a:pt x="813" y="275"/>
                    </a:lnTo>
                    <a:lnTo>
                      <a:pt x="931" y="282"/>
                    </a:lnTo>
                    <a:lnTo>
                      <a:pt x="825" y="375"/>
                    </a:lnTo>
                    <a:lnTo>
                      <a:pt x="719" y="463"/>
                    </a:lnTo>
                    <a:lnTo>
                      <a:pt x="606" y="532"/>
                    </a:lnTo>
                    <a:lnTo>
                      <a:pt x="493" y="588"/>
                    </a:lnTo>
                    <a:lnTo>
                      <a:pt x="375" y="638"/>
                    </a:lnTo>
                    <a:lnTo>
                      <a:pt x="250" y="676"/>
                    </a:lnTo>
                    <a:lnTo>
                      <a:pt x="125" y="701"/>
                    </a:lnTo>
                    <a:lnTo>
                      <a:pt x="0" y="719"/>
                    </a:lnTo>
                    <a:lnTo>
                      <a:pt x="18" y="751"/>
                    </a:lnTo>
                    <a:lnTo>
                      <a:pt x="43" y="769"/>
                    </a:lnTo>
                    <a:lnTo>
                      <a:pt x="56" y="782"/>
                    </a:lnTo>
                    <a:lnTo>
                      <a:pt x="81" y="789"/>
                    </a:lnTo>
                    <a:lnTo>
                      <a:pt x="138" y="789"/>
                    </a:lnTo>
                    <a:lnTo>
                      <a:pt x="199" y="782"/>
                    </a:lnTo>
                    <a:lnTo>
                      <a:pt x="269" y="769"/>
                    </a:lnTo>
                    <a:lnTo>
                      <a:pt x="400" y="726"/>
                    </a:lnTo>
                    <a:lnTo>
                      <a:pt x="500" y="694"/>
                    </a:lnTo>
                    <a:lnTo>
                      <a:pt x="656" y="626"/>
                    </a:lnTo>
                    <a:lnTo>
                      <a:pt x="737" y="588"/>
                    </a:lnTo>
                    <a:lnTo>
                      <a:pt x="813" y="545"/>
                    </a:lnTo>
                    <a:lnTo>
                      <a:pt x="881" y="495"/>
                    </a:lnTo>
                    <a:lnTo>
                      <a:pt x="951" y="438"/>
                    </a:lnTo>
                    <a:lnTo>
                      <a:pt x="1006" y="375"/>
                    </a:lnTo>
                    <a:lnTo>
                      <a:pt x="1057" y="307"/>
                    </a:lnTo>
                    <a:lnTo>
                      <a:pt x="1087" y="250"/>
                    </a:lnTo>
                    <a:lnTo>
                      <a:pt x="1107" y="206"/>
                    </a:lnTo>
                    <a:lnTo>
                      <a:pt x="1119" y="162"/>
                    </a:lnTo>
                    <a:lnTo>
                      <a:pt x="1119" y="124"/>
                    </a:lnTo>
                    <a:lnTo>
                      <a:pt x="1113" y="93"/>
                    </a:lnTo>
                    <a:lnTo>
                      <a:pt x="1100" y="68"/>
                    </a:lnTo>
                    <a:lnTo>
                      <a:pt x="1082" y="43"/>
                    </a:lnTo>
                    <a:lnTo>
                      <a:pt x="1057" y="25"/>
                    </a:lnTo>
                    <a:lnTo>
                      <a:pt x="1026" y="13"/>
                    </a:lnTo>
                    <a:lnTo>
                      <a:pt x="988" y="6"/>
                    </a:lnTo>
                    <a:lnTo>
                      <a:pt x="951" y="0"/>
                    </a:lnTo>
                    <a:lnTo>
                      <a:pt x="906" y="0"/>
                    </a:lnTo>
                    <a:lnTo>
                      <a:pt x="818" y="6"/>
                    </a:lnTo>
                    <a:lnTo>
                      <a:pt x="725" y="25"/>
                    </a:lnTo>
                    <a:close/>
                  </a:path>
                </a:pathLst>
              </a:custGeom>
              <a:solidFill>
                <a:srgbClr val="2427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95" name="Freeform 339"/>
              <p:cNvSpPr>
                <a:spLocks/>
              </p:cNvSpPr>
              <p:nvPr/>
            </p:nvSpPr>
            <p:spPr bwMode="auto">
              <a:xfrm>
                <a:off x="12898" y="11091"/>
                <a:ext cx="20" cy="41"/>
              </a:xfrm>
              <a:custGeom>
                <a:avLst/>
                <a:gdLst>
                  <a:gd name="T0" fmla="*/ 0 w 138"/>
                  <a:gd name="T1" fmla="*/ 0 h 289"/>
                  <a:gd name="T2" fmla="*/ 0 w 138"/>
                  <a:gd name="T3" fmla="*/ 0 h 289"/>
                  <a:gd name="T4" fmla="*/ 0 w 138"/>
                  <a:gd name="T5" fmla="*/ 0 h 289"/>
                  <a:gd name="T6" fmla="*/ 0 w 138"/>
                  <a:gd name="T7" fmla="*/ 0 h 289"/>
                  <a:gd name="T8" fmla="*/ 0 w 138"/>
                  <a:gd name="T9" fmla="*/ 0 h 289"/>
                  <a:gd name="T10" fmla="*/ 0 w 138"/>
                  <a:gd name="T11" fmla="*/ 0 h 289"/>
                  <a:gd name="T12" fmla="*/ 0 w 138"/>
                  <a:gd name="T13" fmla="*/ 0 h 289"/>
                  <a:gd name="T14" fmla="*/ 0 60000 65536"/>
                  <a:gd name="T15" fmla="*/ 0 60000 65536"/>
                  <a:gd name="T16" fmla="*/ 0 60000 65536"/>
                  <a:gd name="T17" fmla="*/ 0 60000 65536"/>
                  <a:gd name="T18" fmla="*/ 0 60000 65536"/>
                  <a:gd name="T19" fmla="*/ 0 60000 65536"/>
                  <a:gd name="T20" fmla="*/ 0 60000 65536"/>
                  <a:gd name="T21" fmla="*/ 0 w 138"/>
                  <a:gd name="T22" fmla="*/ 0 h 289"/>
                  <a:gd name="T23" fmla="*/ 138 w 138"/>
                  <a:gd name="T24" fmla="*/ 289 h 2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8" h="289">
                    <a:moveTo>
                      <a:pt x="0" y="244"/>
                    </a:moveTo>
                    <a:lnTo>
                      <a:pt x="31" y="257"/>
                    </a:lnTo>
                    <a:lnTo>
                      <a:pt x="62" y="269"/>
                    </a:lnTo>
                    <a:lnTo>
                      <a:pt x="138" y="289"/>
                    </a:lnTo>
                    <a:lnTo>
                      <a:pt x="62" y="0"/>
                    </a:lnTo>
                    <a:lnTo>
                      <a:pt x="37" y="120"/>
                    </a:lnTo>
                    <a:lnTo>
                      <a:pt x="0" y="244"/>
                    </a:lnTo>
                    <a:close/>
                  </a:path>
                </a:pathLst>
              </a:custGeom>
              <a:solidFill>
                <a:srgbClr val="E0C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96" name="Freeform 340"/>
              <p:cNvSpPr>
                <a:spLocks/>
              </p:cNvSpPr>
              <p:nvPr/>
            </p:nvSpPr>
            <p:spPr bwMode="auto">
              <a:xfrm>
                <a:off x="12897" y="10930"/>
                <a:ext cx="137" cy="203"/>
              </a:xfrm>
              <a:custGeom>
                <a:avLst/>
                <a:gdLst>
                  <a:gd name="T0" fmla="*/ 0 w 957"/>
                  <a:gd name="T1" fmla="*/ 0 h 1422"/>
                  <a:gd name="T2" fmla="*/ 0 w 957"/>
                  <a:gd name="T3" fmla="*/ 0 h 1422"/>
                  <a:gd name="T4" fmla="*/ 0 w 957"/>
                  <a:gd name="T5" fmla="*/ 0 h 1422"/>
                  <a:gd name="T6" fmla="*/ 0 w 957"/>
                  <a:gd name="T7" fmla="*/ 0 h 1422"/>
                  <a:gd name="T8" fmla="*/ 0 w 957"/>
                  <a:gd name="T9" fmla="*/ 0 h 1422"/>
                  <a:gd name="T10" fmla="*/ 0 w 957"/>
                  <a:gd name="T11" fmla="*/ 0 h 1422"/>
                  <a:gd name="T12" fmla="*/ 0 w 957"/>
                  <a:gd name="T13" fmla="*/ 0 h 1422"/>
                  <a:gd name="T14" fmla="*/ 0 w 957"/>
                  <a:gd name="T15" fmla="*/ 0 h 1422"/>
                  <a:gd name="T16" fmla="*/ 0 w 957"/>
                  <a:gd name="T17" fmla="*/ 0 h 1422"/>
                  <a:gd name="T18" fmla="*/ 0 w 957"/>
                  <a:gd name="T19" fmla="*/ 0 h 1422"/>
                  <a:gd name="T20" fmla="*/ 0 w 957"/>
                  <a:gd name="T21" fmla="*/ 0 h 1422"/>
                  <a:gd name="T22" fmla="*/ 0 w 957"/>
                  <a:gd name="T23" fmla="*/ 0 h 1422"/>
                  <a:gd name="T24" fmla="*/ 0 w 957"/>
                  <a:gd name="T25" fmla="*/ 0 h 1422"/>
                  <a:gd name="T26" fmla="*/ 0 w 957"/>
                  <a:gd name="T27" fmla="*/ 0 h 1422"/>
                  <a:gd name="T28" fmla="*/ 0 w 957"/>
                  <a:gd name="T29" fmla="*/ 0 h 1422"/>
                  <a:gd name="T30" fmla="*/ 0 w 957"/>
                  <a:gd name="T31" fmla="*/ 0 h 1422"/>
                  <a:gd name="T32" fmla="*/ 0 w 957"/>
                  <a:gd name="T33" fmla="*/ 0 h 1422"/>
                  <a:gd name="T34" fmla="*/ 0 w 957"/>
                  <a:gd name="T35" fmla="*/ 0 h 1422"/>
                  <a:gd name="T36" fmla="*/ 0 w 957"/>
                  <a:gd name="T37" fmla="*/ 0 h 1422"/>
                  <a:gd name="T38" fmla="*/ 0 w 957"/>
                  <a:gd name="T39" fmla="*/ 0 h 1422"/>
                  <a:gd name="T40" fmla="*/ 0 w 957"/>
                  <a:gd name="T41" fmla="*/ 0 h 1422"/>
                  <a:gd name="T42" fmla="*/ 0 w 957"/>
                  <a:gd name="T43" fmla="*/ 0 h 1422"/>
                  <a:gd name="T44" fmla="*/ 0 w 957"/>
                  <a:gd name="T45" fmla="*/ 0 h 1422"/>
                  <a:gd name="T46" fmla="*/ 0 w 957"/>
                  <a:gd name="T47" fmla="*/ 0 h 1422"/>
                  <a:gd name="T48" fmla="*/ 0 w 957"/>
                  <a:gd name="T49" fmla="*/ 0 h 1422"/>
                  <a:gd name="T50" fmla="*/ 0 w 957"/>
                  <a:gd name="T51" fmla="*/ 0 h 1422"/>
                  <a:gd name="T52" fmla="*/ 0 w 957"/>
                  <a:gd name="T53" fmla="*/ 0 h 1422"/>
                  <a:gd name="T54" fmla="*/ 0 w 957"/>
                  <a:gd name="T55" fmla="*/ 0 h 1422"/>
                  <a:gd name="T56" fmla="*/ 0 w 957"/>
                  <a:gd name="T57" fmla="*/ 0 h 1422"/>
                  <a:gd name="T58" fmla="*/ 0 w 957"/>
                  <a:gd name="T59" fmla="*/ 0 h 1422"/>
                  <a:gd name="T60" fmla="*/ 0 w 957"/>
                  <a:gd name="T61" fmla="*/ 0 h 1422"/>
                  <a:gd name="T62" fmla="*/ 0 w 957"/>
                  <a:gd name="T63" fmla="*/ 0 h 1422"/>
                  <a:gd name="T64" fmla="*/ 0 w 957"/>
                  <a:gd name="T65" fmla="*/ 0 h 1422"/>
                  <a:gd name="T66" fmla="*/ 0 w 957"/>
                  <a:gd name="T67" fmla="*/ 0 h 1422"/>
                  <a:gd name="T68" fmla="*/ 0 w 957"/>
                  <a:gd name="T69" fmla="*/ 0 h 1422"/>
                  <a:gd name="T70" fmla="*/ 0 w 957"/>
                  <a:gd name="T71" fmla="*/ 0 h 1422"/>
                  <a:gd name="T72" fmla="*/ 0 w 957"/>
                  <a:gd name="T73" fmla="*/ 0 h 1422"/>
                  <a:gd name="T74" fmla="*/ 0 w 957"/>
                  <a:gd name="T75" fmla="*/ 0 h 1422"/>
                  <a:gd name="T76" fmla="*/ 0 w 957"/>
                  <a:gd name="T77" fmla="*/ 0 h 1422"/>
                  <a:gd name="T78" fmla="*/ 0 w 957"/>
                  <a:gd name="T79" fmla="*/ 0 h 1422"/>
                  <a:gd name="T80" fmla="*/ 0 w 957"/>
                  <a:gd name="T81" fmla="*/ 0 h 1422"/>
                  <a:gd name="T82" fmla="*/ 0 w 957"/>
                  <a:gd name="T83" fmla="*/ 0 h 14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57"/>
                  <a:gd name="T127" fmla="*/ 0 h 1422"/>
                  <a:gd name="T128" fmla="*/ 957 w 957"/>
                  <a:gd name="T129" fmla="*/ 1422 h 14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57" h="1422">
                    <a:moveTo>
                      <a:pt x="807" y="564"/>
                    </a:moveTo>
                    <a:lnTo>
                      <a:pt x="751" y="464"/>
                    </a:lnTo>
                    <a:lnTo>
                      <a:pt x="694" y="364"/>
                    </a:lnTo>
                    <a:lnTo>
                      <a:pt x="626" y="276"/>
                    </a:lnTo>
                    <a:lnTo>
                      <a:pt x="557" y="195"/>
                    </a:lnTo>
                    <a:lnTo>
                      <a:pt x="513" y="157"/>
                    </a:lnTo>
                    <a:lnTo>
                      <a:pt x="470" y="126"/>
                    </a:lnTo>
                    <a:lnTo>
                      <a:pt x="425" y="95"/>
                    </a:lnTo>
                    <a:lnTo>
                      <a:pt x="382" y="63"/>
                    </a:lnTo>
                    <a:lnTo>
                      <a:pt x="326" y="45"/>
                    </a:lnTo>
                    <a:lnTo>
                      <a:pt x="276" y="25"/>
                    </a:lnTo>
                    <a:lnTo>
                      <a:pt x="219" y="14"/>
                    </a:lnTo>
                    <a:lnTo>
                      <a:pt x="163" y="0"/>
                    </a:lnTo>
                    <a:lnTo>
                      <a:pt x="150" y="0"/>
                    </a:lnTo>
                    <a:lnTo>
                      <a:pt x="113" y="326"/>
                    </a:lnTo>
                    <a:lnTo>
                      <a:pt x="57" y="690"/>
                    </a:lnTo>
                    <a:lnTo>
                      <a:pt x="0" y="1102"/>
                    </a:lnTo>
                    <a:lnTo>
                      <a:pt x="63" y="1222"/>
                    </a:lnTo>
                    <a:lnTo>
                      <a:pt x="107" y="1322"/>
                    </a:lnTo>
                    <a:lnTo>
                      <a:pt x="145" y="1416"/>
                    </a:lnTo>
                    <a:lnTo>
                      <a:pt x="194" y="1416"/>
                    </a:lnTo>
                    <a:lnTo>
                      <a:pt x="244" y="1422"/>
                    </a:lnTo>
                    <a:lnTo>
                      <a:pt x="351" y="1416"/>
                    </a:lnTo>
                    <a:lnTo>
                      <a:pt x="545" y="1391"/>
                    </a:lnTo>
                    <a:lnTo>
                      <a:pt x="682" y="1378"/>
                    </a:lnTo>
                    <a:lnTo>
                      <a:pt x="744" y="1371"/>
                    </a:lnTo>
                    <a:lnTo>
                      <a:pt x="800" y="1360"/>
                    </a:lnTo>
                    <a:lnTo>
                      <a:pt x="850" y="1335"/>
                    </a:lnTo>
                    <a:lnTo>
                      <a:pt x="876" y="1322"/>
                    </a:lnTo>
                    <a:lnTo>
                      <a:pt x="895" y="1303"/>
                    </a:lnTo>
                    <a:lnTo>
                      <a:pt x="913" y="1278"/>
                    </a:lnTo>
                    <a:lnTo>
                      <a:pt x="926" y="1253"/>
                    </a:lnTo>
                    <a:lnTo>
                      <a:pt x="938" y="1222"/>
                    </a:lnTo>
                    <a:lnTo>
                      <a:pt x="945" y="1184"/>
                    </a:lnTo>
                    <a:lnTo>
                      <a:pt x="957" y="1127"/>
                    </a:lnTo>
                    <a:lnTo>
                      <a:pt x="957" y="1059"/>
                    </a:lnTo>
                    <a:lnTo>
                      <a:pt x="951" y="984"/>
                    </a:lnTo>
                    <a:lnTo>
                      <a:pt x="938" y="909"/>
                    </a:lnTo>
                    <a:lnTo>
                      <a:pt x="920" y="840"/>
                    </a:lnTo>
                    <a:lnTo>
                      <a:pt x="895" y="765"/>
                    </a:lnTo>
                    <a:lnTo>
                      <a:pt x="870" y="695"/>
                    </a:lnTo>
                    <a:lnTo>
                      <a:pt x="807" y="564"/>
                    </a:lnTo>
                    <a:close/>
                  </a:path>
                </a:pathLst>
              </a:custGeom>
              <a:solidFill>
                <a:srgbClr val="502C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97" name="Freeform 341"/>
              <p:cNvSpPr>
                <a:spLocks/>
              </p:cNvSpPr>
              <p:nvPr/>
            </p:nvSpPr>
            <p:spPr bwMode="auto">
              <a:xfrm>
                <a:off x="12510" y="11044"/>
                <a:ext cx="968" cy="609"/>
              </a:xfrm>
              <a:custGeom>
                <a:avLst/>
                <a:gdLst>
                  <a:gd name="T0" fmla="*/ 0 w 6778"/>
                  <a:gd name="T1" fmla="*/ 0 h 4264"/>
                  <a:gd name="T2" fmla="*/ 0 w 6778"/>
                  <a:gd name="T3" fmla="*/ 0 h 4264"/>
                  <a:gd name="T4" fmla="*/ 0 w 6778"/>
                  <a:gd name="T5" fmla="*/ 0 h 4264"/>
                  <a:gd name="T6" fmla="*/ 0 w 6778"/>
                  <a:gd name="T7" fmla="*/ 0 h 4264"/>
                  <a:gd name="T8" fmla="*/ 0 w 6778"/>
                  <a:gd name="T9" fmla="*/ 0 h 4264"/>
                  <a:gd name="T10" fmla="*/ 0 w 6778"/>
                  <a:gd name="T11" fmla="*/ 0 h 4264"/>
                  <a:gd name="T12" fmla="*/ 0 w 6778"/>
                  <a:gd name="T13" fmla="*/ 0 h 4264"/>
                  <a:gd name="T14" fmla="*/ 0 w 6778"/>
                  <a:gd name="T15" fmla="*/ 0 h 4264"/>
                  <a:gd name="T16" fmla="*/ 0 w 6778"/>
                  <a:gd name="T17" fmla="*/ 0 h 4264"/>
                  <a:gd name="T18" fmla="*/ 0 w 6778"/>
                  <a:gd name="T19" fmla="*/ 0 h 4264"/>
                  <a:gd name="T20" fmla="*/ 0 w 6778"/>
                  <a:gd name="T21" fmla="*/ 0 h 4264"/>
                  <a:gd name="T22" fmla="*/ 0 w 6778"/>
                  <a:gd name="T23" fmla="*/ 0 h 4264"/>
                  <a:gd name="T24" fmla="*/ 0 w 6778"/>
                  <a:gd name="T25" fmla="*/ 0 h 4264"/>
                  <a:gd name="T26" fmla="*/ 0 w 6778"/>
                  <a:gd name="T27" fmla="*/ 0 h 4264"/>
                  <a:gd name="T28" fmla="*/ 0 w 6778"/>
                  <a:gd name="T29" fmla="*/ 0 h 4264"/>
                  <a:gd name="T30" fmla="*/ 0 w 6778"/>
                  <a:gd name="T31" fmla="*/ 0 h 4264"/>
                  <a:gd name="T32" fmla="*/ 0 w 6778"/>
                  <a:gd name="T33" fmla="*/ 0 h 4264"/>
                  <a:gd name="T34" fmla="*/ 0 w 6778"/>
                  <a:gd name="T35" fmla="*/ 0 h 4264"/>
                  <a:gd name="T36" fmla="*/ 0 w 6778"/>
                  <a:gd name="T37" fmla="*/ 0 h 4264"/>
                  <a:gd name="T38" fmla="*/ 0 w 6778"/>
                  <a:gd name="T39" fmla="*/ 0 h 4264"/>
                  <a:gd name="T40" fmla="*/ 0 w 6778"/>
                  <a:gd name="T41" fmla="*/ 0 h 4264"/>
                  <a:gd name="T42" fmla="*/ 0 w 6778"/>
                  <a:gd name="T43" fmla="*/ 0 h 4264"/>
                  <a:gd name="T44" fmla="*/ 0 w 6778"/>
                  <a:gd name="T45" fmla="*/ 0 h 4264"/>
                  <a:gd name="T46" fmla="*/ 0 w 6778"/>
                  <a:gd name="T47" fmla="*/ 0 h 4264"/>
                  <a:gd name="T48" fmla="*/ 0 w 6778"/>
                  <a:gd name="T49" fmla="*/ 0 h 4264"/>
                  <a:gd name="T50" fmla="*/ 0 w 6778"/>
                  <a:gd name="T51" fmla="*/ 0 h 4264"/>
                  <a:gd name="T52" fmla="*/ 0 w 6778"/>
                  <a:gd name="T53" fmla="*/ 0 h 4264"/>
                  <a:gd name="T54" fmla="*/ 0 w 6778"/>
                  <a:gd name="T55" fmla="*/ 0 h 4264"/>
                  <a:gd name="T56" fmla="*/ 0 w 6778"/>
                  <a:gd name="T57" fmla="*/ 0 h 4264"/>
                  <a:gd name="T58" fmla="*/ 0 w 6778"/>
                  <a:gd name="T59" fmla="*/ 0 h 4264"/>
                  <a:gd name="T60" fmla="*/ 0 w 6778"/>
                  <a:gd name="T61" fmla="*/ 0 h 4264"/>
                  <a:gd name="T62" fmla="*/ 0 w 6778"/>
                  <a:gd name="T63" fmla="*/ 0 h 4264"/>
                  <a:gd name="T64" fmla="*/ 0 w 6778"/>
                  <a:gd name="T65" fmla="*/ 0 h 4264"/>
                  <a:gd name="T66" fmla="*/ 0 w 6778"/>
                  <a:gd name="T67" fmla="*/ 0 h 4264"/>
                  <a:gd name="T68" fmla="*/ 0 w 6778"/>
                  <a:gd name="T69" fmla="*/ 0 h 4264"/>
                  <a:gd name="T70" fmla="*/ 0 w 6778"/>
                  <a:gd name="T71" fmla="*/ 0 h 4264"/>
                  <a:gd name="T72" fmla="*/ 0 w 6778"/>
                  <a:gd name="T73" fmla="*/ 0 h 4264"/>
                  <a:gd name="T74" fmla="*/ 0 w 6778"/>
                  <a:gd name="T75" fmla="*/ 0 h 4264"/>
                  <a:gd name="T76" fmla="*/ 0 w 6778"/>
                  <a:gd name="T77" fmla="*/ 0 h 4264"/>
                  <a:gd name="T78" fmla="*/ 0 w 6778"/>
                  <a:gd name="T79" fmla="*/ 0 h 4264"/>
                  <a:gd name="T80" fmla="*/ 0 w 6778"/>
                  <a:gd name="T81" fmla="*/ 0 h 4264"/>
                  <a:gd name="T82" fmla="*/ 0 w 6778"/>
                  <a:gd name="T83" fmla="*/ 0 h 4264"/>
                  <a:gd name="T84" fmla="*/ 0 w 6778"/>
                  <a:gd name="T85" fmla="*/ 0 h 4264"/>
                  <a:gd name="T86" fmla="*/ 0 w 6778"/>
                  <a:gd name="T87" fmla="*/ 0 h 4264"/>
                  <a:gd name="T88" fmla="*/ 0 w 6778"/>
                  <a:gd name="T89" fmla="*/ 0 h 4264"/>
                  <a:gd name="T90" fmla="*/ 0 w 6778"/>
                  <a:gd name="T91" fmla="*/ 0 h 4264"/>
                  <a:gd name="T92" fmla="*/ 0 w 6778"/>
                  <a:gd name="T93" fmla="*/ 0 h 4264"/>
                  <a:gd name="T94" fmla="*/ 0 w 6778"/>
                  <a:gd name="T95" fmla="*/ 0 h 42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778"/>
                  <a:gd name="T145" fmla="*/ 0 h 4264"/>
                  <a:gd name="T146" fmla="*/ 6778 w 6778"/>
                  <a:gd name="T147" fmla="*/ 4264 h 42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778" h="4264">
                    <a:moveTo>
                      <a:pt x="1819" y="118"/>
                    </a:moveTo>
                    <a:lnTo>
                      <a:pt x="1763" y="93"/>
                    </a:lnTo>
                    <a:lnTo>
                      <a:pt x="1707" y="69"/>
                    </a:lnTo>
                    <a:lnTo>
                      <a:pt x="1638" y="57"/>
                    </a:lnTo>
                    <a:lnTo>
                      <a:pt x="1563" y="37"/>
                    </a:lnTo>
                    <a:lnTo>
                      <a:pt x="1419" y="19"/>
                    </a:lnTo>
                    <a:lnTo>
                      <a:pt x="1288" y="12"/>
                    </a:lnTo>
                    <a:lnTo>
                      <a:pt x="107" y="0"/>
                    </a:lnTo>
                    <a:lnTo>
                      <a:pt x="87" y="7"/>
                    </a:lnTo>
                    <a:lnTo>
                      <a:pt x="75" y="19"/>
                    </a:lnTo>
                    <a:lnTo>
                      <a:pt x="62" y="32"/>
                    </a:lnTo>
                    <a:lnTo>
                      <a:pt x="50" y="57"/>
                    </a:lnTo>
                    <a:lnTo>
                      <a:pt x="31" y="118"/>
                    </a:lnTo>
                    <a:lnTo>
                      <a:pt x="12" y="194"/>
                    </a:lnTo>
                    <a:lnTo>
                      <a:pt x="6" y="281"/>
                    </a:lnTo>
                    <a:lnTo>
                      <a:pt x="0" y="382"/>
                    </a:lnTo>
                    <a:lnTo>
                      <a:pt x="0" y="595"/>
                    </a:lnTo>
                    <a:lnTo>
                      <a:pt x="19" y="814"/>
                    </a:lnTo>
                    <a:lnTo>
                      <a:pt x="37" y="1007"/>
                    </a:lnTo>
                    <a:lnTo>
                      <a:pt x="56" y="1089"/>
                    </a:lnTo>
                    <a:lnTo>
                      <a:pt x="69" y="1152"/>
                    </a:lnTo>
                    <a:lnTo>
                      <a:pt x="87" y="1202"/>
                    </a:lnTo>
                    <a:lnTo>
                      <a:pt x="107" y="1227"/>
                    </a:lnTo>
                    <a:lnTo>
                      <a:pt x="4158" y="4158"/>
                    </a:lnTo>
                    <a:lnTo>
                      <a:pt x="4196" y="4182"/>
                    </a:lnTo>
                    <a:lnTo>
                      <a:pt x="4252" y="4207"/>
                    </a:lnTo>
                    <a:lnTo>
                      <a:pt x="4327" y="4226"/>
                    </a:lnTo>
                    <a:lnTo>
                      <a:pt x="4408" y="4244"/>
                    </a:lnTo>
                    <a:lnTo>
                      <a:pt x="4502" y="4257"/>
                    </a:lnTo>
                    <a:lnTo>
                      <a:pt x="4608" y="4264"/>
                    </a:lnTo>
                    <a:lnTo>
                      <a:pt x="4721" y="4257"/>
                    </a:lnTo>
                    <a:lnTo>
                      <a:pt x="4846" y="4244"/>
                    </a:lnTo>
                    <a:lnTo>
                      <a:pt x="6553" y="4038"/>
                    </a:lnTo>
                    <a:lnTo>
                      <a:pt x="6566" y="4032"/>
                    </a:lnTo>
                    <a:lnTo>
                      <a:pt x="6578" y="4013"/>
                    </a:lnTo>
                    <a:lnTo>
                      <a:pt x="6603" y="3963"/>
                    </a:lnTo>
                    <a:lnTo>
                      <a:pt x="6628" y="3888"/>
                    </a:lnTo>
                    <a:lnTo>
                      <a:pt x="6647" y="3787"/>
                    </a:lnTo>
                    <a:lnTo>
                      <a:pt x="6697" y="3538"/>
                    </a:lnTo>
                    <a:lnTo>
                      <a:pt x="6734" y="3255"/>
                    </a:lnTo>
                    <a:lnTo>
                      <a:pt x="6760" y="2968"/>
                    </a:lnTo>
                    <a:lnTo>
                      <a:pt x="6778" y="2705"/>
                    </a:lnTo>
                    <a:lnTo>
                      <a:pt x="6778" y="2592"/>
                    </a:lnTo>
                    <a:lnTo>
                      <a:pt x="6772" y="2504"/>
                    </a:lnTo>
                    <a:lnTo>
                      <a:pt x="6765" y="2436"/>
                    </a:lnTo>
                    <a:lnTo>
                      <a:pt x="6760" y="2416"/>
                    </a:lnTo>
                    <a:lnTo>
                      <a:pt x="6753" y="2398"/>
                    </a:lnTo>
                    <a:lnTo>
                      <a:pt x="1819" y="118"/>
                    </a:lnTo>
                    <a:close/>
                  </a:path>
                </a:pathLst>
              </a:custGeom>
              <a:solidFill>
                <a:srgbClr val="7E75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98" name="Freeform 342"/>
              <p:cNvSpPr>
                <a:spLocks/>
              </p:cNvSpPr>
              <p:nvPr/>
            </p:nvSpPr>
            <p:spPr bwMode="auto">
              <a:xfrm>
                <a:off x="13158" y="11240"/>
                <a:ext cx="320" cy="413"/>
              </a:xfrm>
              <a:custGeom>
                <a:avLst/>
                <a:gdLst>
                  <a:gd name="T0" fmla="*/ 0 w 2245"/>
                  <a:gd name="T1" fmla="*/ 0 h 2893"/>
                  <a:gd name="T2" fmla="*/ 0 w 2245"/>
                  <a:gd name="T3" fmla="*/ 0 h 2893"/>
                  <a:gd name="T4" fmla="*/ 0 w 2245"/>
                  <a:gd name="T5" fmla="*/ 0 h 2893"/>
                  <a:gd name="T6" fmla="*/ 0 w 2245"/>
                  <a:gd name="T7" fmla="*/ 0 h 2893"/>
                  <a:gd name="T8" fmla="*/ 0 w 2245"/>
                  <a:gd name="T9" fmla="*/ 0 h 2893"/>
                  <a:gd name="T10" fmla="*/ 0 w 2245"/>
                  <a:gd name="T11" fmla="*/ 0 h 2893"/>
                  <a:gd name="T12" fmla="*/ 0 w 2245"/>
                  <a:gd name="T13" fmla="*/ 0 h 2893"/>
                  <a:gd name="T14" fmla="*/ 0 w 2245"/>
                  <a:gd name="T15" fmla="*/ 0 h 2893"/>
                  <a:gd name="T16" fmla="*/ 0 w 2245"/>
                  <a:gd name="T17" fmla="*/ 0 h 2893"/>
                  <a:gd name="T18" fmla="*/ 0 w 2245"/>
                  <a:gd name="T19" fmla="*/ 0 h 2893"/>
                  <a:gd name="T20" fmla="*/ 0 w 2245"/>
                  <a:gd name="T21" fmla="*/ 0 h 2893"/>
                  <a:gd name="T22" fmla="*/ 0 w 2245"/>
                  <a:gd name="T23" fmla="*/ 0 h 2893"/>
                  <a:gd name="T24" fmla="*/ 0 w 2245"/>
                  <a:gd name="T25" fmla="*/ 0 h 2893"/>
                  <a:gd name="T26" fmla="*/ 0 w 2245"/>
                  <a:gd name="T27" fmla="*/ 0 h 2893"/>
                  <a:gd name="T28" fmla="*/ 0 w 2245"/>
                  <a:gd name="T29" fmla="*/ 0 h 2893"/>
                  <a:gd name="T30" fmla="*/ 0 w 2245"/>
                  <a:gd name="T31" fmla="*/ 0 h 2893"/>
                  <a:gd name="T32" fmla="*/ 0 w 2245"/>
                  <a:gd name="T33" fmla="*/ 0 h 2893"/>
                  <a:gd name="T34" fmla="*/ 0 w 2245"/>
                  <a:gd name="T35" fmla="*/ 0 h 2893"/>
                  <a:gd name="T36" fmla="*/ 0 w 2245"/>
                  <a:gd name="T37" fmla="*/ 0 h 2893"/>
                  <a:gd name="T38" fmla="*/ 0 w 2245"/>
                  <a:gd name="T39" fmla="*/ 0 h 2893"/>
                  <a:gd name="T40" fmla="*/ 0 w 2245"/>
                  <a:gd name="T41" fmla="*/ 0 h 2893"/>
                  <a:gd name="T42" fmla="*/ 0 w 2245"/>
                  <a:gd name="T43" fmla="*/ 0 h 2893"/>
                  <a:gd name="T44" fmla="*/ 0 w 2245"/>
                  <a:gd name="T45" fmla="*/ 0 h 28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45"/>
                  <a:gd name="T70" fmla="*/ 0 h 2893"/>
                  <a:gd name="T71" fmla="*/ 2245 w 2245"/>
                  <a:gd name="T72" fmla="*/ 2893 h 28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45" h="2893">
                    <a:moveTo>
                      <a:pt x="2220" y="1027"/>
                    </a:moveTo>
                    <a:lnTo>
                      <a:pt x="0" y="0"/>
                    </a:lnTo>
                    <a:lnTo>
                      <a:pt x="0" y="2886"/>
                    </a:lnTo>
                    <a:lnTo>
                      <a:pt x="138" y="2893"/>
                    </a:lnTo>
                    <a:lnTo>
                      <a:pt x="219" y="2730"/>
                    </a:lnTo>
                    <a:lnTo>
                      <a:pt x="313" y="2579"/>
                    </a:lnTo>
                    <a:lnTo>
                      <a:pt x="407" y="2429"/>
                    </a:lnTo>
                    <a:lnTo>
                      <a:pt x="513" y="2292"/>
                    </a:lnTo>
                    <a:lnTo>
                      <a:pt x="619" y="2154"/>
                    </a:lnTo>
                    <a:lnTo>
                      <a:pt x="738" y="2029"/>
                    </a:lnTo>
                    <a:lnTo>
                      <a:pt x="863" y="1903"/>
                    </a:lnTo>
                    <a:lnTo>
                      <a:pt x="994" y="1791"/>
                    </a:lnTo>
                    <a:lnTo>
                      <a:pt x="1132" y="1685"/>
                    </a:lnTo>
                    <a:lnTo>
                      <a:pt x="1270" y="1584"/>
                    </a:lnTo>
                    <a:lnTo>
                      <a:pt x="1419" y="1490"/>
                    </a:lnTo>
                    <a:lnTo>
                      <a:pt x="1576" y="1409"/>
                    </a:lnTo>
                    <a:lnTo>
                      <a:pt x="1732" y="1340"/>
                    </a:lnTo>
                    <a:lnTo>
                      <a:pt x="1902" y="1278"/>
                    </a:lnTo>
                    <a:lnTo>
                      <a:pt x="2070" y="1221"/>
                    </a:lnTo>
                    <a:lnTo>
                      <a:pt x="2245" y="1183"/>
                    </a:lnTo>
                    <a:lnTo>
                      <a:pt x="2232" y="1083"/>
                    </a:lnTo>
                    <a:lnTo>
                      <a:pt x="2227" y="1052"/>
                    </a:lnTo>
                    <a:lnTo>
                      <a:pt x="2220" y="1027"/>
                    </a:lnTo>
                    <a:close/>
                  </a:path>
                </a:pathLst>
              </a:custGeom>
              <a:solidFill>
                <a:srgbClr val="554C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699" name="Freeform 343"/>
              <p:cNvSpPr>
                <a:spLocks/>
              </p:cNvSpPr>
              <p:nvPr/>
            </p:nvSpPr>
            <p:spPr bwMode="auto">
              <a:xfrm>
                <a:off x="13351" y="11468"/>
                <a:ext cx="125" cy="164"/>
              </a:xfrm>
              <a:custGeom>
                <a:avLst/>
                <a:gdLst>
                  <a:gd name="T0" fmla="*/ 0 w 876"/>
                  <a:gd name="T1" fmla="*/ 0 h 1152"/>
                  <a:gd name="T2" fmla="*/ 0 w 876"/>
                  <a:gd name="T3" fmla="*/ 0 h 1152"/>
                  <a:gd name="T4" fmla="*/ 0 w 876"/>
                  <a:gd name="T5" fmla="*/ 0 h 1152"/>
                  <a:gd name="T6" fmla="*/ 0 w 876"/>
                  <a:gd name="T7" fmla="*/ 0 h 1152"/>
                  <a:gd name="T8" fmla="*/ 0 w 876"/>
                  <a:gd name="T9" fmla="*/ 0 h 1152"/>
                  <a:gd name="T10" fmla="*/ 0 w 876"/>
                  <a:gd name="T11" fmla="*/ 0 h 1152"/>
                  <a:gd name="T12" fmla="*/ 0 w 876"/>
                  <a:gd name="T13" fmla="*/ 0 h 1152"/>
                  <a:gd name="T14" fmla="*/ 0 w 876"/>
                  <a:gd name="T15" fmla="*/ 0 h 1152"/>
                  <a:gd name="T16" fmla="*/ 0 w 876"/>
                  <a:gd name="T17" fmla="*/ 0 h 1152"/>
                  <a:gd name="T18" fmla="*/ 0 w 876"/>
                  <a:gd name="T19" fmla="*/ 0 h 1152"/>
                  <a:gd name="T20" fmla="*/ 0 w 876"/>
                  <a:gd name="T21" fmla="*/ 0 h 1152"/>
                  <a:gd name="T22" fmla="*/ 0 w 876"/>
                  <a:gd name="T23" fmla="*/ 0 h 1152"/>
                  <a:gd name="T24" fmla="*/ 0 w 876"/>
                  <a:gd name="T25" fmla="*/ 0 h 1152"/>
                  <a:gd name="T26" fmla="*/ 0 w 876"/>
                  <a:gd name="T27" fmla="*/ 0 h 1152"/>
                  <a:gd name="T28" fmla="*/ 0 w 876"/>
                  <a:gd name="T29" fmla="*/ 0 h 1152"/>
                  <a:gd name="T30" fmla="*/ 0 w 876"/>
                  <a:gd name="T31" fmla="*/ 0 h 1152"/>
                  <a:gd name="T32" fmla="*/ 0 w 876"/>
                  <a:gd name="T33" fmla="*/ 0 h 1152"/>
                  <a:gd name="T34" fmla="*/ 0 w 876"/>
                  <a:gd name="T35" fmla="*/ 0 h 1152"/>
                  <a:gd name="T36" fmla="*/ 0 w 876"/>
                  <a:gd name="T37" fmla="*/ 0 h 1152"/>
                  <a:gd name="T38" fmla="*/ 0 w 876"/>
                  <a:gd name="T39" fmla="*/ 0 h 1152"/>
                  <a:gd name="T40" fmla="*/ 0 w 876"/>
                  <a:gd name="T41" fmla="*/ 0 h 1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6"/>
                  <a:gd name="T64" fmla="*/ 0 h 1152"/>
                  <a:gd name="T65" fmla="*/ 876 w 876"/>
                  <a:gd name="T66" fmla="*/ 1152 h 1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6" h="1152">
                    <a:moveTo>
                      <a:pt x="0" y="1152"/>
                    </a:moveTo>
                    <a:lnTo>
                      <a:pt x="669" y="1070"/>
                    </a:lnTo>
                    <a:lnTo>
                      <a:pt x="688" y="1058"/>
                    </a:lnTo>
                    <a:lnTo>
                      <a:pt x="700" y="1039"/>
                    </a:lnTo>
                    <a:lnTo>
                      <a:pt x="732" y="964"/>
                    </a:lnTo>
                    <a:lnTo>
                      <a:pt x="757" y="844"/>
                    </a:lnTo>
                    <a:lnTo>
                      <a:pt x="788" y="708"/>
                    </a:lnTo>
                    <a:lnTo>
                      <a:pt x="813" y="538"/>
                    </a:lnTo>
                    <a:lnTo>
                      <a:pt x="838" y="362"/>
                    </a:lnTo>
                    <a:lnTo>
                      <a:pt x="863" y="181"/>
                    </a:lnTo>
                    <a:lnTo>
                      <a:pt x="876" y="0"/>
                    </a:lnTo>
                    <a:lnTo>
                      <a:pt x="806" y="56"/>
                    </a:lnTo>
                    <a:lnTo>
                      <a:pt x="732" y="106"/>
                    </a:lnTo>
                    <a:lnTo>
                      <a:pt x="662" y="169"/>
                    </a:lnTo>
                    <a:lnTo>
                      <a:pt x="600" y="225"/>
                    </a:lnTo>
                    <a:lnTo>
                      <a:pt x="475" y="357"/>
                    </a:lnTo>
                    <a:lnTo>
                      <a:pt x="363" y="500"/>
                    </a:lnTo>
                    <a:lnTo>
                      <a:pt x="257" y="651"/>
                    </a:lnTo>
                    <a:lnTo>
                      <a:pt x="162" y="807"/>
                    </a:lnTo>
                    <a:lnTo>
                      <a:pt x="75" y="977"/>
                    </a:lnTo>
                    <a:lnTo>
                      <a:pt x="0" y="1152"/>
                    </a:lnTo>
                    <a:close/>
                  </a:path>
                </a:pathLst>
              </a:custGeom>
              <a:solidFill>
                <a:srgbClr val="6B62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00" name="Freeform 344"/>
              <p:cNvSpPr>
                <a:spLocks/>
              </p:cNvSpPr>
              <p:nvPr/>
            </p:nvSpPr>
            <p:spPr bwMode="auto">
              <a:xfrm>
                <a:off x="13177" y="11409"/>
                <a:ext cx="301" cy="244"/>
              </a:xfrm>
              <a:custGeom>
                <a:avLst/>
                <a:gdLst>
                  <a:gd name="T0" fmla="*/ 0 w 2107"/>
                  <a:gd name="T1" fmla="*/ 0 h 1710"/>
                  <a:gd name="T2" fmla="*/ 0 w 2107"/>
                  <a:gd name="T3" fmla="*/ 0 h 1710"/>
                  <a:gd name="T4" fmla="*/ 0 w 2107"/>
                  <a:gd name="T5" fmla="*/ 0 h 1710"/>
                  <a:gd name="T6" fmla="*/ 0 w 2107"/>
                  <a:gd name="T7" fmla="*/ 0 h 1710"/>
                  <a:gd name="T8" fmla="*/ 0 w 2107"/>
                  <a:gd name="T9" fmla="*/ 0 h 1710"/>
                  <a:gd name="T10" fmla="*/ 0 w 2107"/>
                  <a:gd name="T11" fmla="*/ 0 h 1710"/>
                  <a:gd name="T12" fmla="*/ 0 w 2107"/>
                  <a:gd name="T13" fmla="*/ 0 h 1710"/>
                  <a:gd name="T14" fmla="*/ 0 w 2107"/>
                  <a:gd name="T15" fmla="*/ 0 h 1710"/>
                  <a:gd name="T16" fmla="*/ 0 w 2107"/>
                  <a:gd name="T17" fmla="*/ 0 h 1710"/>
                  <a:gd name="T18" fmla="*/ 0 w 2107"/>
                  <a:gd name="T19" fmla="*/ 0 h 1710"/>
                  <a:gd name="T20" fmla="*/ 0 w 2107"/>
                  <a:gd name="T21" fmla="*/ 0 h 1710"/>
                  <a:gd name="T22" fmla="*/ 0 w 2107"/>
                  <a:gd name="T23" fmla="*/ 0 h 1710"/>
                  <a:gd name="T24" fmla="*/ 0 w 2107"/>
                  <a:gd name="T25" fmla="*/ 0 h 1710"/>
                  <a:gd name="T26" fmla="*/ 0 w 2107"/>
                  <a:gd name="T27" fmla="*/ 0 h 1710"/>
                  <a:gd name="T28" fmla="*/ 0 w 2107"/>
                  <a:gd name="T29" fmla="*/ 0 h 1710"/>
                  <a:gd name="T30" fmla="*/ 0 w 2107"/>
                  <a:gd name="T31" fmla="*/ 0 h 1710"/>
                  <a:gd name="T32" fmla="*/ 0 w 2107"/>
                  <a:gd name="T33" fmla="*/ 0 h 1710"/>
                  <a:gd name="T34" fmla="*/ 0 w 2107"/>
                  <a:gd name="T35" fmla="*/ 0 h 1710"/>
                  <a:gd name="T36" fmla="*/ 0 w 2107"/>
                  <a:gd name="T37" fmla="*/ 0 h 1710"/>
                  <a:gd name="T38" fmla="*/ 0 w 2107"/>
                  <a:gd name="T39" fmla="*/ 0 h 1710"/>
                  <a:gd name="T40" fmla="*/ 0 w 2107"/>
                  <a:gd name="T41" fmla="*/ 0 h 1710"/>
                  <a:gd name="T42" fmla="*/ 0 w 2107"/>
                  <a:gd name="T43" fmla="*/ 0 h 1710"/>
                  <a:gd name="T44" fmla="*/ 0 w 2107"/>
                  <a:gd name="T45" fmla="*/ 0 h 1710"/>
                  <a:gd name="T46" fmla="*/ 0 w 2107"/>
                  <a:gd name="T47" fmla="*/ 0 h 1710"/>
                  <a:gd name="T48" fmla="*/ 0 w 2107"/>
                  <a:gd name="T49" fmla="*/ 0 h 1710"/>
                  <a:gd name="T50" fmla="*/ 0 w 2107"/>
                  <a:gd name="T51" fmla="*/ 0 h 1710"/>
                  <a:gd name="T52" fmla="*/ 0 w 2107"/>
                  <a:gd name="T53" fmla="*/ 0 h 1710"/>
                  <a:gd name="T54" fmla="*/ 0 w 2107"/>
                  <a:gd name="T55" fmla="*/ 0 h 1710"/>
                  <a:gd name="T56" fmla="*/ 0 w 2107"/>
                  <a:gd name="T57" fmla="*/ 0 h 1710"/>
                  <a:gd name="T58" fmla="*/ 0 w 2107"/>
                  <a:gd name="T59" fmla="*/ 0 h 1710"/>
                  <a:gd name="T60" fmla="*/ 0 w 2107"/>
                  <a:gd name="T61" fmla="*/ 0 h 1710"/>
                  <a:gd name="T62" fmla="*/ 0 w 2107"/>
                  <a:gd name="T63" fmla="*/ 0 h 17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07"/>
                  <a:gd name="T97" fmla="*/ 0 h 1710"/>
                  <a:gd name="T98" fmla="*/ 2107 w 2107"/>
                  <a:gd name="T99" fmla="*/ 1710 h 17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07" h="1710">
                    <a:moveTo>
                      <a:pt x="2089" y="414"/>
                    </a:moveTo>
                    <a:lnTo>
                      <a:pt x="2107" y="188"/>
                    </a:lnTo>
                    <a:lnTo>
                      <a:pt x="2107" y="0"/>
                    </a:lnTo>
                    <a:lnTo>
                      <a:pt x="1932" y="38"/>
                    </a:lnTo>
                    <a:lnTo>
                      <a:pt x="1764" y="95"/>
                    </a:lnTo>
                    <a:lnTo>
                      <a:pt x="1594" y="157"/>
                    </a:lnTo>
                    <a:lnTo>
                      <a:pt x="1438" y="226"/>
                    </a:lnTo>
                    <a:lnTo>
                      <a:pt x="1281" y="307"/>
                    </a:lnTo>
                    <a:lnTo>
                      <a:pt x="1132" y="401"/>
                    </a:lnTo>
                    <a:lnTo>
                      <a:pt x="994" y="502"/>
                    </a:lnTo>
                    <a:lnTo>
                      <a:pt x="856" y="608"/>
                    </a:lnTo>
                    <a:lnTo>
                      <a:pt x="725" y="720"/>
                    </a:lnTo>
                    <a:lnTo>
                      <a:pt x="600" y="846"/>
                    </a:lnTo>
                    <a:lnTo>
                      <a:pt x="481" y="971"/>
                    </a:lnTo>
                    <a:lnTo>
                      <a:pt x="375" y="1109"/>
                    </a:lnTo>
                    <a:lnTo>
                      <a:pt x="269" y="1246"/>
                    </a:lnTo>
                    <a:lnTo>
                      <a:pt x="175" y="1396"/>
                    </a:lnTo>
                    <a:lnTo>
                      <a:pt x="81" y="1547"/>
                    </a:lnTo>
                    <a:lnTo>
                      <a:pt x="0" y="1710"/>
                    </a:lnTo>
                    <a:lnTo>
                      <a:pt x="88" y="1703"/>
                    </a:lnTo>
                    <a:lnTo>
                      <a:pt x="175" y="1690"/>
                    </a:lnTo>
                    <a:lnTo>
                      <a:pt x="1213" y="1566"/>
                    </a:lnTo>
                    <a:lnTo>
                      <a:pt x="1288" y="1391"/>
                    </a:lnTo>
                    <a:lnTo>
                      <a:pt x="1375" y="1221"/>
                    </a:lnTo>
                    <a:lnTo>
                      <a:pt x="1470" y="1065"/>
                    </a:lnTo>
                    <a:lnTo>
                      <a:pt x="1576" y="914"/>
                    </a:lnTo>
                    <a:lnTo>
                      <a:pt x="1688" y="771"/>
                    </a:lnTo>
                    <a:lnTo>
                      <a:pt x="1813" y="639"/>
                    </a:lnTo>
                    <a:lnTo>
                      <a:pt x="1875" y="583"/>
                    </a:lnTo>
                    <a:lnTo>
                      <a:pt x="1945" y="520"/>
                    </a:lnTo>
                    <a:lnTo>
                      <a:pt x="2019" y="470"/>
                    </a:lnTo>
                    <a:lnTo>
                      <a:pt x="2089" y="414"/>
                    </a:lnTo>
                    <a:close/>
                  </a:path>
                </a:pathLst>
              </a:custGeom>
              <a:solidFill>
                <a:srgbClr val="5C54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01" name="Freeform 345"/>
              <p:cNvSpPr>
                <a:spLocks/>
              </p:cNvSpPr>
              <p:nvPr/>
            </p:nvSpPr>
            <p:spPr bwMode="auto">
              <a:xfrm>
                <a:off x="12518" y="11029"/>
                <a:ext cx="959" cy="407"/>
              </a:xfrm>
              <a:custGeom>
                <a:avLst/>
                <a:gdLst>
                  <a:gd name="T0" fmla="*/ 0 w 6709"/>
                  <a:gd name="T1" fmla="*/ 0 h 2850"/>
                  <a:gd name="T2" fmla="*/ 0 w 6709"/>
                  <a:gd name="T3" fmla="*/ 0 h 2850"/>
                  <a:gd name="T4" fmla="*/ 0 w 6709"/>
                  <a:gd name="T5" fmla="*/ 0 h 2850"/>
                  <a:gd name="T6" fmla="*/ 0 w 6709"/>
                  <a:gd name="T7" fmla="*/ 0 h 2850"/>
                  <a:gd name="T8" fmla="*/ 0 w 6709"/>
                  <a:gd name="T9" fmla="*/ 0 h 2850"/>
                  <a:gd name="T10" fmla="*/ 0 w 6709"/>
                  <a:gd name="T11" fmla="*/ 0 h 2850"/>
                  <a:gd name="T12" fmla="*/ 0 w 6709"/>
                  <a:gd name="T13" fmla="*/ 0 h 2850"/>
                  <a:gd name="T14" fmla="*/ 0 w 6709"/>
                  <a:gd name="T15" fmla="*/ 0 h 2850"/>
                  <a:gd name="T16" fmla="*/ 0 w 6709"/>
                  <a:gd name="T17" fmla="*/ 0 h 2850"/>
                  <a:gd name="T18" fmla="*/ 0 w 6709"/>
                  <a:gd name="T19" fmla="*/ 0 h 2850"/>
                  <a:gd name="T20" fmla="*/ 0 w 6709"/>
                  <a:gd name="T21" fmla="*/ 0 h 2850"/>
                  <a:gd name="T22" fmla="*/ 0 w 6709"/>
                  <a:gd name="T23" fmla="*/ 0 h 2850"/>
                  <a:gd name="T24" fmla="*/ 0 w 6709"/>
                  <a:gd name="T25" fmla="*/ 0 h 2850"/>
                  <a:gd name="T26" fmla="*/ 0 w 6709"/>
                  <a:gd name="T27" fmla="*/ 0 h 2850"/>
                  <a:gd name="T28" fmla="*/ 0 w 6709"/>
                  <a:gd name="T29" fmla="*/ 0 h 2850"/>
                  <a:gd name="T30" fmla="*/ 0 w 6709"/>
                  <a:gd name="T31" fmla="*/ 0 h 2850"/>
                  <a:gd name="T32" fmla="*/ 0 w 6709"/>
                  <a:gd name="T33" fmla="*/ 0 h 2850"/>
                  <a:gd name="T34" fmla="*/ 0 w 6709"/>
                  <a:gd name="T35" fmla="*/ 0 h 2850"/>
                  <a:gd name="T36" fmla="*/ 0 w 6709"/>
                  <a:gd name="T37" fmla="*/ 0 h 2850"/>
                  <a:gd name="T38" fmla="*/ 0 w 6709"/>
                  <a:gd name="T39" fmla="*/ 0 h 2850"/>
                  <a:gd name="T40" fmla="*/ 0 w 6709"/>
                  <a:gd name="T41" fmla="*/ 0 h 2850"/>
                  <a:gd name="T42" fmla="*/ 0 w 6709"/>
                  <a:gd name="T43" fmla="*/ 0 h 2850"/>
                  <a:gd name="T44" fmla="*/ 0 w 6709"/>
                  <a:gd name="T45" fmla="*/ 0 h 2850"/>
                  <a:gd name="T46" fmla="*/ 0 w 6709"/>
                  <a:gd name="T47" fmla="*/ 0 h 2850"/>
                  <a:gd name="T48" fmla="*/ 0 w 6709"/>
                  <a:gd name="T49" fmla="*/ 0 h 2850"/>
                  <a:gd name="T50" fmla="*/ 0 w 6709"/>
                  <a:gd name="T51" fmla="*/ 0 h 2850"/>
                  <a:gd name="T52" fmla="*/ 0 w 6709"/>
                  <a:gd name="T53" fmla="*/ 0 h 2850"/>
                  <a:gd name="T54" fmla="*/ 0 w 6709"/>
                  <a:gd name="T55" fmla="*/ 0 h 2850"/>
                  <a:gd name="T56" fmla="*/ 0 w 6709"/>
                  <a:gd name="T57" fmla="*/ 0 h 2850"/>
                  <a:gd name="T58" fmla="*/ 0 w 6709"/>
                  <a:gd name="T59" fmla="*/ 0 h 2850"/>
                  <a:gd name="T60" fmla="*/ 0 w 6709"/>
                  <a:gd name="T61" fmla="*/ 0 h 2850"/>
                  <a:gd name="T62" fmla="*/ 0 w 6709"/>
                  <a:gd name="T63" fmla="*/ 0 h 2850"/>
                  <a:gd name="T64" fmla="*/ 0 w 6709"/>
                  <a:gd name="T65" fmla="*/ 0 h 2850"/>
                  <a:gd name="T66" fmla="*/ 0 w 6709"/>
                  <a:gd name="T67" fmla="*/ 0 h 28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09"/>
                  <a:gd name="T103" fmla="*/ 0 h 2850"/>
                  <a:gd name="T104" fmla="*/ 6709 w 6709"/>
                  <a:gd name="T105" fmla="*/ 2850 h 28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09" h="2850">
                    <a:moveTo>
                      <a:pt x="1763" y="101"/>
                    </a:moveTo>
                    <a:lnTo>
                      <a:pt x="1707" y="82"/>
                    </a:lnTo>
                    <a:lnTo>
                      <a:pt x="1651" y="57"/>
                    </a:lnTo>
                    <a:lnTo>
                      <a:pt x="1582" y="45"/>
                    </a:lnTo>
                    <a:lnTo>
                      <a:pt x="1507" y="26"/>
                    </a:lnTo>
                    <a:lnTo>
                      <a:pt x="1363" y="7"/>
                    </a:lnTo>
                    <a:lnTo>
                      <a:pt x="1232" y="0"/>
                    </a:lnTo>
                    <a:lnTo>
                      <a:pt x="200" y="32"/>
                    </a:lnTo>
                    <a:lnTo>
                      <a:pt x="137" y="45"/>
                    </a:lnTo>
                    <a:lnTo>
                      <a:pt x="87" y="63"/>
                    </a:lnTo>
                    <a:lnTo>
                      <a:pt x="44" y="82"/>
                    </a:lnTo>
                    <a:lnTo>
                      <a:pt x="19" y="101"/>
                    </a:lnTo>
                    <a:lnTo>
                      <a:pt x="0" y="126"/>
                    </a:lnTo>
                    <a:lnTo>
                      <a:pt x="0" y="151"/>
                    </a:lnTo>
                    <a:lnTo>
                      <a:pt x="13" y="176"/>
                    </a:lnTo>
                    <a:lnTo>
                      <a:pt x="38" y="201"/>
                    </a:lnTo>
                    <a:lnTo>
                      <a:pt x="4102" y="2712"/>
                    </a:lnTo>
                    <a:lnTo>
                      <a:pt x="4177" y="2762"/>
                    </a:lnTo>
                    <a:lnTo>
                      <a:pt x="4227" y="2793"/>
                    </a:lnTo>
                    <a:lnTo>
                      <a:pt x="4278" y="2818"/>
                    </a:lnTo>
                    <a:lnTo>
                      <a:pt x="4346" y="2837"/>
                    </a:lnTo>
                    <a:lnTo>
                      <a:pt x="4415" y="2850"/>
                    </a:lnTo>
                    <a:lnTo>
                      <a:pt x="4502" y="2850"/>
                    </a:lnTo>
                    <a:lnTo>
                      <a:pt x="4603" y="2843"/>
                    </a:lnTo>
                    <a:lnTo>
                      <a:pt x="6572" y="2592"/>
                    </a:lnTo>
                    <a:lnTo>
                      <a:pt x="6610" y="2580"/>
                    </a:lnTo>
                    <a:lnTo>
                      <a:pt x="6647" y="2562"/>
                    </a:lnTo>
                    <a:lnTo>
                      <a:pt x="6678" y="2542"/>
                    </a:lnTo>
                    <a:lnTo>
                      <a:pt x="6697" y="2524"/>
                    </a:lnTo>
                    <a:lnTo>
                      <a:pt x="6709" y="2499"/>
                    </a:lnTo>
                    <a:lnTo>
                      <a:pt x="6709" y="2474"/>
                    </a:lnTo>
                    <a:lnTo>
                      <a:pt x="6697" y="2449"/>
                    </a:lnTo>
                    <a:lnTo>
                      <a:pt x="6672" y="2424"/>
                    </a:lnTo>
                    <a:lnTo>
                      <a:pt x="1763" y="101"/>
                    </a:lnTo>
                    <a:close/>
                  </a:path>
                </a:pathLst>
              </a:custGeom>
              <a:solidFill>
                <a:srgbClr val="A39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02" name="Freeform 346"/>
              <p:cNvSpPr>
                <a:spLocks/>
              </p:cNvSpPr>
              <p:nvPr/>
            </p:nvSpPr>
            <p:spPr bwMode="auto">
              <a:xfrm>
                <a:off x="12680" y="11089"/>
                <a:ext cx="258" cy="75"/>
              </a:xfrm>
              <a:custGeom>
                <a:avLst/>
                <a:gdLst>
                  <a:gd name="T0" fmla="*/ 0 w 1808"/>
                  <a:gd name="T1" fmla="*/ 0 h 526"/>
                  <a:gd name="T2" fmla="*/ 0 w 1808"/>
                  <a:gd name="T3" fmla="*/ 0 h 526"/>
                  <a:gd name="T4" fmla="*/ 0 w 1808"/>
                  <a:gd name="T5" fmla="*/ 0 h 526"/>
                  <a:gd name="T6" fmla="*/ 0 w 1808"/>
                  <a:gd name="T7" fmla="*/ 0 h 526"/>
                  <a:gd name="T8" fmla="*/ 0 w 1808"/>
                  <a:gd name="T9" fmla="*/ 0 h 526"/>
                  <a:gd name="T10" fmla="*/ 0 60000 65536"/>
                  <a:gd name="T11" fmla="*/ 0 60000 65536"/>
                  <a:gd name="T12" fmla="*/ 0 60000 65536"/>
                  <a:gd name="T13" fmla="*/ 0 60000 65536"/>
                  <a:gd name="T14" fmla="*/ 0 60000 65536"/>
                  <a:gd name="T15" fmla="*/ 0 w 1808"/>
                  <a:gd name="T16" fmla="*/ 0 h 526"/>
                  <a:gd name="T17" fmla="*/ 1808 w 1808"/>
                  <a:gd name="T18" fmla="*/ 526 h 526"/>
                </a:gdLst>
                <a:ahLst/>
                <a:cxnLst>
                  <a:cxn ang="T10">
                    <a:pos x="T0" y="T1"/>
                  </a:cxn>
                  <a:cxn ang="T11">
                    <a:pos x="T2" y="T3"/>
                  </a:cxn>
                  <a:cxn ang="T12">
                    <a:pos x="T4" y="T5"/>
                  </a:cxn>
                  <a:cxn ang="T13">
                    <a:pos x="T6" y="T7"/>
                  </a:cxn>
                  <a:cxn ang="T14">
                    <a:pos x="T8" y="T9"/>
                  </a:cxn>
                </a:cxnLst>
                <a:rect l="T15" t="T16" r="T17" b="T18"/>
                <a:pathLst>
                  <a:path w="1808" h="526">
                    <a:moveTo>
                      <a:pt x="0" y="82"/>
                    </a:moveTo>
                    <a:lnTo>
                      <a:pt x="1033" y="0"/>
                    </a:lnTo>
                    <a:lnTo>
                      <a:pt x="1808" y="382"/>
                    </a:lnTo>
                    <a:lnTo>
                      <a:pt x="745" y="526"/>
                    </a:lnTo>
                    <a:lnTo>
                      <a:pt x="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03" name="Freeform 347"/>
              <p:cNvSpPr>
                <a:spLocks/>
              </p:cNvSpPr>
              <p:nvPr/>
            </p:nvSpPr>
            <p:spPr bwMode="auto">
              <a:xfrm>
                <a:off x="13011" y="11275"/>
                <a:ext cx="304" cy="94"/>
              </a:xfrm>
              <a:custGeom>
                <a:avLst/>
                <a:gdLst>
                  <a:gd name="T0" fmla="*/ 0 w 2126"/>
                  <a:gd name="T1" fmla="*/ 0 h 657"/>
                  <a:gd name="T2" fmla="*/ 0 w 2126"/>
                  <a:gd name="T3" fmla="*/ 0 h 657"/>
                  <a:gd name="T4" fmla="*/ 0 w 2126"/>
                  <a:gd name="T5" fmla="*/ 0 h 657"/>
                  <a:gd name="T6" fmla="*/ 0 w 2126"/>
                  <a:gd name="T7" fmla="*/ 0 h 657"/>
                  <a:gd name="T8" fmla="*/ 0 w 2126"/>
                  <a:gd name="T9" fmla="*/ 0 h 657"/>
                  <a:gd name="T10" fmla="*/ 0 60000 65536"/>
                  <a:gd name="T11" fmla="*/ 0 60000 65536"/>
                  <a:gd name="T12" fmla="*/ 0 60000 65536"/>
                  <a:gd name="T13" fmla="*/ 0 60000 65536"/>
                  <a:gd name="T14" fmla="*/ 0 60000 65536"/>
                  <a:gd name="T15" fmla="*/ 0 w 2126"/>
                  <a:gd name="T16" fmla="*/ 0 h 657"/>
                  <a:gd name="T17" fmla="*/ 2126 w 2126"/>
                  <a:gd name="T18" fmla="*/ 657 h 657"/>
                </a:gdLst>
                <a:ahLst/>
                <a:cxnLst>
                  <a:cxn ang="T10">
                    <a:pos x="T0" y="T1"/>
                  </a:cxn>
                  <a:cxn ang="T11">
                    <a:pos x="T2" y="T3"/>
                  </a:cxn>
                  <a:cxn ang="T12">
                    <a:pos x="T4" y="T5"/>
                  </a:cxn>
                  <a:cxn ang="T13">
                    <a:pos x="T6" y="T7"/>
                  </a:cxn>
                  <a:cxn ang="T14">
                    <a:pos x="T8" y="T9"/>
                  </a:cxn>
                </a:cxnLst>
                <a:rect l="T15" t="T16" r="T17" b="T18"/>
                <a:pathLst>
                  <a:path w="2126" h="657">
                    <a:moveTo>
                      <a:pt x="0" y="106"/>
                    </a:moveTo>
                    <a:lnTo>
                      <a:pt x="1177" y="0"/>
                    </a:lnTo>
                    <a:lnTo>
                      <a:pt x="2126" y="500"/>
                    </a:lnTo>
                    <a:lnTo>
                      <a:pt x="913" y="657"/>
                    </a:ln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04" name="Freeform 348"/>
              <p:cNvSpPr>
                <a:spLocks/>
              </p:cNvSpPr>
              <p:nvPr/>
            </p:nvSpPr>
            <p:spPr bwMode="auto">
              <a:xfrm>
                <a:off x="12795" y="11083"/>
                <a:ext cx="46" cy="59"/>
              </a:xfrm>
              <a:custGeom>
                <a:avLst/>
                <a:gdLst>
                  <a:gd name="T0" fmla="*/ 0 w 320"/>
                  <a:gd name="T1" fmla="*/ 0 h 412"/>
                  <a:gd name="T2" fmla="*/ 0 w 320"/>
                  <a:gd name="T3" fmla="*/ 0 h 412"/>
                  <a:gd name="T4" fmla="*/ 0 w 320"/>
                  <a:gd name="T5" fmla="*/ 0 h 412"/>
                  <a:gd name="T6" fmla="*/ 0 w 320"/>
                  <a:gd name="T7" fmla="*/ 0 h 412"/>
                  <a:gd name="T8" fmla="*/ 0 w 320"/>
                  <a:gd name="T9" fmla="*/ 0 h 412"/>
                  <a:gd name="T10" fmla="*/ 0 w 320"/>
                  <a:gd name="T11" fmla="*/ 0 h 412"/>
                  <a:gd name="T12" fmla="*/ 0 w 320"/>
                  <a:gd name="T13" fmla="*/ 0 h 412"/>
                  <a:gd name="T14" fmla="*/ 0 w 320"/>
                  <a:gd name="T15" fmla="*/ 0 h 412"/>
                  <a:gd name="T16" fmla="*/ 0 w 320"/>
                  <a:gd name="T17" fmla="*/ 0 h 412"/>
                  <a:gd name="T18" fmla="*/ 0 w 320"/>
                  <a:gd name="T19" fmla="*/ 0 h 412"/>
                  <a:gd name="T20" fmla="*/ 0 w 320"/>
                  <a:gd name="T21" fmla="*/ 0 h 412"/>
                  <a:gd name="T22" fmla="*/ 0 w 320"/>
                  <a:gd name="T23" fmla="*/ 0 h 412"/>
                  <a:gd name="T24" fmla="*/ 0 w 320"/>
                  <a:gd name="T25" fmla="*/ 0 h 412"/>
                  <a:gd name="T26" fmla="*/ 0 w 320"/>
                  <a:gd name="T27" fmla="*/ 0 h 412"/>
                  <a:gd name="T28" fmla="*/ 0 w 320"/>
                  <a:gd name="T29" fmla="*/ 0 h 412"/>
                  <a:gd name="T30" fmla="*/ 0 w 320"/>
                  <a:gd name="T31" fmla="*/ 0 h 412"/>
                  <a:gd name="T32" fmla="*/ 0 w 320"/>
                  <a:gd name="T33" fmla="*/ 0 h 412"/>
                  <a:gd name="T34" fmla="*/ 0 w 320"/>
                  <a:gd name="T35" fmla="*/ 0 h 412"/>
                  <a:gd name="T36" fmla="*/ 0 w 320"/>
                  <a:gd name="T37" fmla="*/ 0 h 412"/>
                  <a:gd name="T38" fmla="*/ 0 w 320"/>
                  <a:gd name="T39" fmla="*/ 0 h 412"/>
                  <a:gd name="T40" fmla="*/ 0 w 320"/>
                  <a:gd name="T41" fmla="*/ 0 h 412"/>
                  <a:gd name="T42" fmla="*/ 0 w 320"/>
                  <a:gd name="T43" fmla="*/ 0 h 412"/>
                  <a:gd name="T44" fmla="*/ 0 w 320"/>
                  <a:gd name="T45" fmla="*/ 0 h 412"/>
                  <a:gd name="T46" fmla="*/ 0 w 320"/>
                  <a:gd name="T47" fmla="*/ 0 h 412"/>
                  <a:gd name="T48" fmla="*/ 0 w 320"/>
                  <a:gd name="T49" fmla="*/ 0 h 412"/>
                  <a:gd name="T50" fmla="*/ 0 w 320"/>
                  <a:gd name="T51" fmla="*/ 0 h 4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0"/>
                  <a:gd name="T79" fmla="*/ 0 h 412"/>
                  <a:gd name="T80" fmla="*/ 320 w 320"/>
                  <a:gd name="T81" fmla="*/ 412 h 4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0" h="412">
                    <a:moveTo>
                      <a:pt x="113" y="0"/>
                    </a:moveTo>
                    <a:lnTo>
                      <a:pt x="81" y="30"/>
                    </a:lnTo>
                    <a:lnTo>
                      <a:pt x="44" y="81"/>
                    </a:lnTo>
                    <a:lnTo>
                      <a:pt x="13" y="131"/>
                    </a:lnTo>
                    <a:lnTo>
                      <a:pt x="7" y="150"/>
                    </a:lnTo>
                    <a:lnTo>
                      <a:pt x="0" y="163"/>
                    </a:lnTo>
                    <a:lnTo>
                      <a:pt x="7" y="238"/>
                    </a:lnTo>
                    <a:lnTo>
                      <a:pt x="20" y="274"/>
                    </a:lnTo>
                    <a:lnTo>
                      <a:pt x="31" y="312"/>
                    </a:lnTo>
                    <a:lnTo>
                      <a:pt x="44" y="344"/>
                    </a:lnTo>
                    <a:lnTo>
                      <a:pt x="69" y="375"/>
                    </a:lnTo>
                    <a:lnTo>
                      <a:pt x="94" y="394"/>
                    </a:lnTo>
                    <a:lnTo>
                      <a:pt x="126" y="406"/>
                    </a:lnTo>
                    <a:lnTo>
                      <a:pt x="157" y="412"/>
                    </a:lnTo>
                    <a:lnTo>
                      <a:pt x="188" y="406"/>
                    </a:lnTo>
                    <a:lnTo>
                      <a:pt x="219" y="394"/>
                    </a:lnTo>
                    <a:lnTo>
                      <a:pt x="244" y="369"/>
                    </a:lnTo>
                    <a:lnTo>
                      <a:pt x="269" y="344"/>
                    </a:lnTo>
                    <a:lnTo>
                      <a:pt x="288" y="319"/>
                    </a:lnTo>
                    <a:lnTo>
                      <a:pt x="307" y="281"/>
                    </a:lnTo>
                    <a:lnTo>
                      <a:pt x="320" y="243"/>
                    </a:lnTo>
                    <a:lnTo>
                      <a:pt x="282" y="175"/>
                    </a:lnTo>
                    <a:lnTo>
                      <a:pt x="232" y="106"/>
                    </a:lnTo>
                    <a:lnTo>
                      <a:pt x="176" y="43"/>
                    </a:lnTo>
                    <a:lnTo>
                      <a:pt x="151" y="18"/>
                    </a:lnTo>
                    <a:lnTo>
                      <a:pt x="113"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05" name="Freeform 349"/>
              <p:cNvSpPr>
                <a:spLocks/>
              </p:cNvSpPr>
              <p:nvPr/>
            </p:nvSpPr>
            <p:spPr bwMode="auto">
              <a:xfrm>
                <a:off x="12765" y="10979"/>
                <a:ext cx="113" cy="125"/>
              </a:xfrm>
              <a:custGeom>
                <a:avLst/>
                <a:gdLst>
                  <a:gd name="T0" fmla="*/ 0 w 794"/>
                  <a:gd name="T1" fmla="*/ 0 h 870"/>
                  <a:gd name="T2" fmla="*/ 0 w 794"/>
                  <a:gd name="T3" fmla="*/ 0 h 870"/>
                  <a:gd name="T4" fmla="*/ 0 w 794"/>
                  <a:gd name="T5" fmla="*/ 0 h 870"/>
                  <a:gd name="T6" fmla="*/ 0 w 794"/>
                  <a:gd name="T7" fmla="*/ 0 h 870"/>
                  <a:gd name="T8" fmla="*/ 0 w 794"/>
                  <a:gd name="T9" fmla="*/ 0 h 870"/>
                  <a:gd name="T10" fmla="*/ 0 w 794"/>
                  <a:gd name="T11" fmla="*/ 0 h 870"/>
                  <a:gd name="T12" fmla="*/ 0 w 794"/>
                  <a:gd name="T13" fmla="*/ 0 h 870"/>
                  <a:gd name="T14" fmla="*/ 0 w 794"/>
                  <a:gd name="T15" fmla="*/ 0 h 870"/>
                  <a:gd name="T16" fmla="*/ 0 w 794"/>
                  <a:gd name="T17" fmla="*/ 0 h 870"/>
                  <a:gd name="T18" fmla="*/ 0 w 794"/>
                  <a:gd name="T19" fmla="*/ 0 h 870"/>
                  <a:gd name="T20" fmla="*/ 0 w 794"/>
                  <a:gd name="T21" fmla="*/ 0 h 870"/>
                  <a:gd name="T22" fmla="*/ 0 w 794"/>
                  <a:gd name="T23" fmla="*/ 0 h 870"/>
                  <a:gd name="T24" fmla="*/ 0 w 794"/>
                  <a:gd name="T25" fmla="*/ 0 h 870"/>
                  <a:gd name="T26" fmla="*/ 0 w 794"/>
                  <a:gd name="T27" fmla="*/ 0 h 870"/>
                  <a:gd name="T28" fmla="*/ 0 w 794"/>
                  <a:gd name="T29" fmla="*/ 0 h 870"/>
                  <a:gd name="T30" fmla="*/ 0 w 794"/>
                  <a:gd name="T31" fmla="*/ 0 h 870"/>
                  <a:gd name="T32" fmla="*/ 0 w 794"/>
                  <a:gd name="T33" fmla="*/ 0 h 870"/>
                  <a:gd name="T34" fmla="*/ 0 w 794"/>
                  <a:gd name="T35" fmla="*/ 0 h 870"/>
                  <a:gd name="T36" fmla="*/ 0 w 794"/>
                  <a:gd name="T37" fmla="*/ 0 h 870"/>
                  <a:gd name="T38" fmla="*/ 0 w 794"/>
                  <a:gd name="T39" fmla="*/ 0 h 870"/>
                  <a:gd name="T40" fmla="*/ 0 w 794"/>
                  <a:gd name="T41" fmla="*/ 0 h 870"/>
                  <a:gd name="T42" fmla="*/ 0 w 794"/>
                  <a:gd name="T43" fmla="*/ 0 h 870"/>
                  <a:gd name="T44" fmla="*/ 0 w 794"/>
                  <a:gd name="T45" fmla="*/ 0 h 870"/>
                  <a:gd name="T46" fmla="*/ 0 w 794"/>
                  <a:gd name="T47" fmla="*/ 0 h 870"/>
                  <a:gd name="T48" fmla="*/ 0 w 794"/>
                  <a:gd name="T49" fmla="*/ 0 h 870"/>
                  <a:gd name="T50" fmla="*/ 0 w 794"/>
                  <a:gd name="T51" fmla="*/ 0 h 870"/>
                  <a:gd name="T52" fmla="*/ 0 w 794"/>
                  <a:gd name="T53" fmla="*/ 0 h 870"/>
                  <a:gd name="T54" fmla="*/ 0 w 794"/>
                  <a:gd name="T55" fmla="*/ 0 h 870"/>
                  <a:gd name="T56" fmla="*/ 0 w 794"/>
                  <a:gd name="T57" fmla="*/ 0 h 870"/>
                  <a:gd name="T58" fmla="*/ 0 w 794"/>
                  <a:gd name="T59" fmla="*/ 0 h 870"/>
                  <a:gd name="T60" fmla="*/ 0 w 794"/>
                  <a:gd name="T61" fmla="*/ 0 h 870"/>
                  <a:gd name="T62" fmla="*/ 0 w 794"/>
                  <a:gd name="T63" fmla="*/ 0 h 870"/>
                  <a:gd name="T64" fmla="*/ 0 w 794"/>
                  <a:gd name="T65" fmla="*/ 0 h 870"/>
                  <a:gd name="T66" fmla="*/ 0 w 794"/>
                  <a:gd name="T67" fmla="*/ 0 h 870"/>
                  <a:gd name="T68" fmla="*/ 0 w 794"/>
                  <a:gd name="T69" fmla="*/ 0 h 870"/>
                  <a:gd name="T70" fmla="*/ 0 w 794"/>
                  <a:gd name="T71" fmla="*/ 0 h 870"/>
                  <a:gd name="T72" fmla="*/ 0 w 794"/>
                  <a:gd name="T73" fmla="*/ 0 h 870"/>
                  <a:gd name="T74" fmla="*/ 0 w 794"/>
                  <a:gd name="T75" fmla="*/ 0 h 870"/>
                  <a:gd name="T76" fmla="*/ 0 w 794"/>
                  <a:gd name="T77" fmla="*/ 0 h 870"/>
                  <a:gd name="T78" fmla="*/ 0 w 794"/>
                  <a:gd name="T79" fmla="*/ 0 h 870"/>
                  <a:gd name="T80" fmla="*/ 0 w 794"/>
                  <a:gd name="T81" fmla="*/ 0 h 870"/>
                  <a:gd name="T82" fmla="*/ 0 w 794"/>
                  <a:gd name="T83" fmla="*/ 0 h 870"/>
                  <a:gd name="T84" fmla="*/ 0 w 794"/>
                  <a:gd name="T85" fmla="*/ 0 h 870"/>
                  <a:gd name="T86" fmla="*/ 0 w 794"/>
                  <a:gd name="T87" fmla="*/ 0 h 870"/>
                  <a:gd name="T88" fmla="*/ 0 w 794"/>
                  <a:gd name="T89" fmla="*/ 0 h 8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94"/>
                  <a:gd name="T136" fmla="*/ 0 h 870"/>
                  <a:gd name="T137" fmla="*/ 794 w 794"/>
                  <a:gd name="T138" fmla="*/ 870 h 8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94" h="870">
                    <a:moveTo>
                      <a:pt x="725" y="0"/>
                    </a:moveTo>
                    <a:lnTo>
                      <a:pt x="657" y="0"/>
                    </a:lnTo>
                    <a:lnTo>
                      <a:pt x="607" y="0"/>
                    </a:lnTo>
                    <a:lnTo>
                      <a:pt x="600" y="76"/>
                    </a:lnTo>
                    <a:lnTo>
                      <a:pt x="594" y="162"/>
                    </a:lnTo>
                    <a:lnTo>
                      <a:pt x="588" y="288"/>
                    </a:lnTo>
                    <a:lnTo>
                      <a:pt x="569" y="376"/>
                    </a:lnTo>
                    <a:lnTo>
                      <a:pt x="544" y="438"/>
                    </a:lnTo>
                    <a:lnTo>
                      <a:pt x="519" y="495"/>
                    </a:lnTo>
                    <a:lnTo>
                      <a:pt x="512" y="508"/>
                    </a:lnTo>
                    <a:lnTo>
                      <a:pt x="494" y="513"/>
                    </a:lnTo>
                    <a:lnTo>
                      <a:pt x="426" y="526"/>
                    </a:lnTo>
                    <a:lnTo>
                      <a:pt x="243" y="551"/>
                    </a:lnTo>
                    <a:lnTo>
                      <a:pt x="150" y="569"/>
                    </a:lnTo>
                    <a:lnTo>
                      <a:pt x="69" y="589"/>
                    </a:lnTo>
                    <a:lnTo>
                      <a:pt x="37" y="607"/>
                    </a:lnTo>
                    <a:lnTo>
                      <a:pt x="13" y="619"/>
                    </a:lnTo>
                    <a:lnTo>
                      <a:pt x="0" y="639"/>
                    </a:lnTo>
                    <a:lnTo>
                      <a:pt x="0" y="664"/>
                    </a:lnTo>
                    <a:lnTo>
                      <a:pt x="31" y="682"/>
                    </a:lnTo>
                    <a:lnTo>
                      <a:pt x="56" y="701"/>
                    </a:lnTo>
                    <a:lnTo>
                      <a:pt x="75" y="727"/>
                    </a:lnTo>
                    <a:lnTo>
                      <a:pt x="94" y="752"/>
                    </a:lnTo>
                    <a:lnTo>
                      <a:pt x="125" y="808"/>
                    </a:lnTo>
                    <a:lnTo>
                      <a:pt x="157" y="870"/>
                    </a:lnTo>
                    <a:lnTo>
                      <a:pt x="187" y="864"/>
                    </a:lnTo>
                    <a:lnTo>
                      <a:pt x="243" y="864"/>
                    </a:lnTo>
                    <a:lnTo>
                      <a:pt x="406" y="864"/>
                    </a:lnTo>
                    <a:lnTo>
                      <a:pt x="494" y="864"/>
                    </a:lnTo>
                    <a:lnTo>
                      <a:pt x="569" y="858"/>
                    </a:lnTo>
                    <a:lnTo>
                      <a:pt x="638" y="852"/>
                    </a:lnTo>
                    <a:lnTo>
                      <a:pt x="663" y="839"/>
                    </a:lnTo>
                    <a:lnTo>
                      <a:pt x="681" y="833"/>
                    </a:lnTo>
                    <a:lnTo>
                      <a:pt x="713" y="795"/>
                    </a:lnTo>
                    <a:lnTo>
                      <a:pt x="744" y="757"/>
                    </a:lnTo>
                    <a:lnTo>
                      <a:pt x="763" y="727"/>
                    </a:lnTo>
                    <a:lnTo>
                      <a:pt x="776" y="689"/>
                    </a:lnTo>
                    <a:lnTo>
                      <a:pt x="788" y="639"/>
                    </a:lnTo>
                    <a:lnTo>
                      <a:pt x="794" y="619"/>
                    </a:lnTo>
                    <a:lnTo>
                      <a:pt x="788" y="558"/>
                    </a:lnTo>
                    <a:lnTo>
                      <a:pt x="781" y="407"/>
                    </a:lnTo>
                    <a:lnTo>
                      <a:pt x="776" y="313"/>
                    </a:lnTo>
                    <a:lnTo>
                      <a:pt x="763" y="207"/>
                    </a:lnTo>
                    <a:lnTo>
                      <a:pt x="750" y="101"/>
                    </a:lnTo>
                    <a:lnTo>
                      <a:pt x="725" y="0"/>
                    </a:lnTo>
                    <a:close/>
                  </a:path>
                </a:pathLst>
              </a:custGeom>
              <a:solidFill>
                <a:srgbClr val="502C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06" name="Freeform 350"/>
              <p:cNvSpPr>
                <a:spLocks/>
              </p:cNvSpPr>
              <p:nvPr/>
            </p:nvSpPr>
            <p:spPr bwMode="auto">
              <a:xfrm>
                <a:off x="12783" y="10979"/>
                <a:ext cx="95" cy="127"/>
              </a:xfrm>
              <a:custGeom>
                <a:avLst/>
                <a:gdLst>
                  <a:gd name="T0" fmla="*/ 0 w 663"/>
                  <a:gd name="T1" fmla="*/ 0 h 890"/>
                  <a:gd name="T2" fmla="*/ 0 w 663"/>
                  <a:gd name="T3" fmla="*/ 0 h 890"/>
                  <a:gd name="T4" fmla="*/ 0 w 663"/>
                  <a:gd name="T5" fmla="*/ 0 h 890"/>
                  <a:gd name="T6" fmla="*/ 0 w 663"/>
                  <a:gd name="T7" fmla="*/ 0 h 890"/>
                  <a:gd name="T8" fmla="*/ 0 w 663"/>
                  <a:gd name="T9" fmla="*/ 0 h 890"/>
                  <a:gd name="T10" fmla="*/ 0 w 663"/>
                  <a:gd name="T11" fmla="*/ 0 h 890"/>
                  <a:gd name="T12" fmla="*/ 0 w 663"/>
                  <a:gd name="T13" fmla="*/ 0 h 890"/>
                  <a:gd name="T14" fmla="*/ 0 w 663"/>
                  <a:gd name="T15" fmla="*/ 0 h 890"/>
                  <a:gd name="T16" fmla="*/ 0 w 663"/>
                  <a:gd name="T17" fmla="*/ 0 h 890"/>
                  <a:gd name="T18" fmla="*/ 0 w 663"/>
                  <a:gd name="T19" fmla="*/ 0 h 890"/>
                  <a:gd name="T20" fmla="*/ 0 w 663"/>
                  <a:gd name="T21" fmla="*/ 0 h 890"/>
                  <a:gd name="T22" fmla="*/ 0 w 663"/>
                  <a:gd name="T23" fmla="*/ 0 h 890"/>
                  <a:gd name="T24" fmla="*/ 0 w 663"/>
                  <a:gd name="T25" fmla="*/ 0 h 890"/>
                  <a:gd name="T26" fmla="*/ 0 w 663"/>
                  <a:gd name="T27" fmla="*/ 0 h 890"/>
                  <a:gd name="T28" fmla="*/ 0 w 663"/>
                  <a:gd name="T29" fmla="*/ 0 h 890"/>
                  <a:gd name="T30" fmla="*/ 0 w 663"/>
                  <a:gd name="T31" fmla="*/ 0 h 890"/>
                  <a:gd name="T32" fmla="*/ 0 w 663"/>
                  <a:gd name="T33" fmla="*/ 0 h 890"/>
                  <a:gd name="T34" fmla="*/ 0 w 663"/>
                  <a:gd name="T35" fmla="*/ 0 h 890"/>
                  <a:gd name="T36" fmla="*/ 0 w 663"/>
                  <a:gd name="T37" fmla="*/ 0 h 890"/>
                  <a:gd name="T38" fmla="*/ 0 w 663"/>
                  <a:gd name="T39" fmla="*/ 0 h 890"/>
                  <a:gd name="T40" fmla="*/ 0 w 663"/>
                  <a:gd name="T41" fmla="*/ 0 h 890"/>
                  <a:gd name="T42" fmla="*/ 0 w 663"/>
                  <a:gd name="T43" fmla="*/ 0 h 890"/>
                  <a:gd name="T44" fmla="*/ 0 w 663"/>
                  <a:gd name="T45" fmla="*/ 0 h 890"/>
                  <a:gd name="T46" fmla="*/ 0 w 663"/>
                  <a:gd name="T47" fmla="*/ 0 h 890"/>
                  <a:gd name="T48" fmla="*/ 0 w 663"/>
                  <a:gd name="T49" fmla="*/ 0 h 890"/>
                  <a:gd name="T50" fmla="*/ 0 w 663"/>
                  <a:gd name="T51" fmla="*/ 0 h 890"/>
                  <a:gd name="T52" fmla="*/ 0 w 663"/>
                  <a:gd name="T53" fmla="*/ 0 h 890"/>
                  <a:gd name="T54" fmla="*/ 0 w 663"/>
                  <a:gd name="T55" fmla="*/ 0 h 890"/>
                  <a:gd name="T56" fmla="*/ 0 w 663"/>
                  <a:gd name="T57" fmla="*/ 0 h 890"/>
                  <a:gd name="T58" fmla="*/ 0 w 663"/>
                  <a:gd name="T59" fmla="*/ 0 h 890"/>
                  <a:gd name="T60" fmla="*/ 0 w 663"/>
                  <a:gd name="T61" fmla="*/ 0 h 890"/>
                  <a:gd name="T62" fmla="*/ 0 w 663"/>
                  <a:gd name="T63" fmla="*/ 0 h 890"/>
                  <a:gd name="T64" fmla="*/ 0 w 663"/>
                  <a:gd name="T65" fmla="*/ 0 h 890"/>
                  <a:gd name="T66" fmla="*/ 0 w 663"/>
                  <a:gd name="T67" fmla="*/ 0 h 890"/>
                  <a:gd name="T68" fmla="*/ 0 w 663"/>
                  <a:gd name="T69" fmla="*/ 0 h 890"/>
                  <a:gd name="T70" fmla="*/ 0 w 663"/>
                  <a:gd name="T71" fmla="*/ 0 h 890"/>
                  <a:gd name="T72" fmla="*/ 0 w 663"/>
                  <a:gd name="T73" fmla="*/ 0 h 890"/>
                  <a:gd name="T74" fmla="*/ 0 w 663"/>
                  <a:gd name="T75" fmla="*/ 0 h 890"/>
                  <a:gd name="T76" fmla="*/ 0 w 663"/>
                  <a:gd name="T77" fmla="*/ 0 h 890"/>
                  <a:gd name="T78" fmla="*/ 0 w 663"/>
                  <a:gd name="T79" fmla="*/ 0 h 890"/>
                  <a:gd name="T80" fmla="*/ 0 w 663"/>
                  <a:gd name="T81" fmla="*/ 0 h 890"/>
                  <a:gd name="T82" fmla="*/ 0 w 663"/>
                  <a:gd name="T83" fmla="*/ 0 h 890"/>
                  <a:gd name="T84" fmla="*/ 0 w 663"/>
                  <a:gd name="T85" fmla="*/ 0 h 890"/>
                  <a:gd name="T86" fmla="*/ 0 w 663"/>
                  <a:gd name="T87" fmla="*/ 0 h 8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63"/>
                  <a:gd name="T133" fmla="*/ 0 h 890"/>
                  <a:gd name="T134" fmla="*/ 663 w 663"/>
                  <a:gd name="T135" fmla="*/ 890 h 8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63" h="890">
                    <a:moveTo>
                      <a:pt x="594" y="0"/>
                    </a:moveTo>
                    <a:lnTo>
                      <a:pt x="550" y="0"/>
                    </a:lnTo>
                    <a:lnTo>
                      <a:pt x="569" y="132"/>
                    </a:lnTo>
                    <a:lnTo>
                      <a:pt x="582" y="250"/>
                    </a:lnTo>
                    <a:lnTo>
                      <a:pt x="588" y="357"/>
                    </a:lnTo>
                    <a:lnTo>
                      <a:pt x="588" y="451"/>
                    </a:lnTo>
                    <a:lnTo>
                      <a:pt x="575" y="533"/>
                    </a:lnTo>
                    <a:lnTo>
                      <a:pt x="563" y="564"/>
                    </a:lnTo>
                    <a:lnTo>
                      <a:pt x="550" y="594"/>
                    </a:lnTo>
                    <a:lnTo>
                      <a:pt x="532" y="626"/>
                    </a:lnTo>
                    <a:lnTo>
                      <a:pt x="507" y="651"/>
                    </a:lnTo>
                    <a:lnTo>
                      <a:pt x="482" y="670"/>
                    </a:lnTo>
                    <a:lnTo>
                      <a:pt x="451" y="689"/>
                    </a:lnTo>
                    <a:lnTo>
                      <a:pt x="356" y="727"/>
                    </a:lnTo>
                    <a:lnTo>
                      <a:pt x="300" y="745"/>
                    </a:lnTo>
                    <a:lnTo>
                      <a:pt x="238" y="764"/>
                    </a:lnTo>
                    <a:lnTo>
                      <a:pt x="175" y="770"/>
                    </a:lnTo>
                    <a:lnTo>
                      <a:pt x="119" y="777"/>
                    </a:lnTo>
                    <a:lnTo>
                      <a:pt x="56" y="777"/>
                    </a:lnTo>
                    <a:lnTo>
                      <a:pt x="0" y="770"/>
                    </a:lnTo>
                    <a:lnTo>
                      <a:pt x="6" y="789"/>
                    </a:lnTo>
                    <a:lnTo>
                      <a:pt x="6" y="827"/>
                    </a:lnTo>
                    <a:lnTo>
                      <a:pt x="13" y="864"/>
                    </a:lnTo>
                    <a:lnTo>
                      <a:pt x="13" y="890"/>
                    </a:lnTo>
                    <a:lnTo>
                      <a:pt x="51" y="883"/>
                    </a:lnTo>
                    <a:lnTo>
                      <a:pt x="107" y="877"/>
                    </a:lnTo>
                    <a:lnTo>
                      <a:pt x="269" y="870"/>
                    </a:lnTo>
                    <a:lnTo>
                      <a:pt x="356" y="870"/>
                    </a:lnTo>
                    <a:lnTo>
                      <a:pt x="438" y="864"/>
                    </a:lnTo>
                    <a:lnTo>
                      <a:pt x="507" y="852"/>
                    </a:lnTo>
                    <a:lnTo>
                      <a:pt x="532" y="839"/>
                    </a:lnTo>
                    <a:lnTo>
                      <a:pt x="550" y="833"/>
                    </a:lnTo>
                    <a:lnTo>
                      <a:pt x="582" y="795"/>
                    </a:lnTo>
                    <a:lnTo>
                      <a:pt x="613" y="757"/>
                    </a:lnTo>
                    <a:lnTo>
                      <a:pt x="632" y="727"/>
                    </a:lnTo>
                    <a:lnTo>
                      <a:pt x="645" y="689"/>
                    </a:lnTo>
                    <a:lnTo>
                      <a:pt x="657" y="639"/>
                    </a:lnTo>
                    <a:lnTo>
                      <a:pt x="663" y="619"/>
                    </a:lnTo>
                    <a:lnTo>
                      <a:pt x="657" y="558"/>
                    </a:lnTo>
                    <a:lnTo>
                      <a:pt x="650" y="407"/>
                    </a:lnTo>
                    <a:lnTo>
                      <a:pt x="645" y="313"/>
                    </a:lnTo>
                    <a:lnTo>
                      <a:pt x="632" y="207"/>
                    </a:lnTo>
                    <a:lnTo>
                      <a:pt x="619" y="101"/>
                    </a:lnTo>
                    <a:lnTo>
                      <a:pt x="594" y="0"/>
                    </a:lnTo>
                    <a:close/>
                  </a:path>
                </a:pathLst>
              </a:custGeom>
              <a:solidFill>
                <a:srgbClr val="3C25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07" name="Freeform 351"/>
              <p:cNvSpPr>
                <a:spLocks/>
              </p:cNvSpPr>
              <p:nvPr/>
            </p:nvSpPr>
            <p:spPr bwMode="auto">
              <a:xfrm>
                <a:off x="12862" y="10949"/>
                <a:ext cx="48" cy="177"/>
              </a:xfrm>
              <a:custGeom>
                <a:avLst/>
                <a:gdLst>
                  <a:gd name="T0" fmla="*/ 0 w 338"/>
                  <a:gd name="T1" fmla="*/ 0 h 1239"/>
                  <a:gd name="T2" fmla="*/ 0 w 338"/>
                  <a:gd name="T3" fmla="*/ 0 h 1239"/>
                  <a:gd name="T4" fmla="*/ 0 w 338"/>
                  <a:gd name="T5" fmla="*/ 0 h 1239"/>
                  <a:gd name="T6" fmla="*/ 0 w 338"/>
                  <a:gd name="T7" fmla="*/ 0 h 1239"/>
                  <a:gd name="T8" fmla="*/ 0 w 338"/>
                  <a:gd name="T9" fmla="*/ 0 h 1239"/>
                  <a:gd name="T10" fmla="*/ 0 w 338"/>
                  <a:gd name="T11" fmla="*/ 0 h 1239"/>
                  <a:gd name="T12" fmla="*/ 0 w 338"/>
                  <a:gd name="T13" fmla="*/ 0 h 1239"/>
                  <a:gd name="T14" fmla="*/ 0 w 338"/>
                  <a:gd name="T15" fmla="*/ 0 h 1239"/>
                  <a:gd name="T16" fmla="*/ 0 w 338"/>
                  <a:gd name="T17" fmla="*/ 0 h 1239"/>
                  <a:gd name="T18" fmla="*/ 0 w 338"/>
                  <a:gd name="T19" fmla="*/ 0 h 1239"/>
                  <a:gd name="T20" fmla="*/ 0 w 338"/>
                  <a:gd name="T21" fmla="*/ 0 h 1239"/>
                  <a:gd name="T22" fmla="*/ 0 w 338"/>
                  <a:gd name="T23" fmla="*/ 0 h 1239"/>
                  <a:gd name="T24" fmla="*/ 0 w 338"/>
                  <a:gd name="T25" fmla="*/ 0 h 1239"/>
                  <a:gd name="T26" fmla="*/ 0 w 338"/>
                  <a:gd name="T27" fmla="*/ 0 h 1239"/>
                  <a:gd name="T28" fmla="*/ 0 w 338"/>
                  <a:gd name="T29" fmla="*/ 0 h 1239"/>
                  <a:gd name="T30" fmla="*/ 0 w 338"/>
                  <a:gd name="T31" fmla="*/ 0 h 1239"/>
                  <a:gd name="T32" fmla="*/ 0 w 338"/>
                  <a:gd name="T33" fmla="*/ 0 h 1239"/>
                  <a:gd name="T34" fmla="*/ 0 w 338"/>
                  <a:gd name="T35" fmla="*/ 0 h 1239"/>
                  <a:gd name="T36" fmla="*/ 0 w 338"/>
                  <a:gd name="T37" fmla="*/ 0 h 1239"/>
                  <a:gd name="T38" fmla="*/ 0 w 338"/>
                  <a:gd name="T39" fmla="*/ 0 h 1239"/>
                  <a:gd name="T40" fmla="*/ 0 w 338"/>
                  <a:gd name="T41" fmla="*/ 0 h 1239"/>
                  <a:gd name="T42" fmla="*/ 0 w 338"/>
                  <a:gd name="T43" fmla="*/ 0 h 1239"/>
                  <a:gd name="T44" fmla="*/ 0 w 338"/>
                  <a:gd name="T45" fmla="*/ 0 h 1239"/>
                  <a:gd name="T46" fmla="*/ 0 w 338"/>
                  <a:gd name="T47" fmla="*/ 0 h 1239"/>
                  <a:gd name="T48" fmla="*/ 0 w 338"/>
                  <a:gd name="T49" fmla="*/ 0 h 12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8"/>
                  <a:gd name="T76" fmla="*/ 0 h 1239"/>
                  <a:gd name="T77" fmla="*/ 338 w 338"/>
                  <a:gd name="T78" fmla="*/ 1239 h 12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8" h="1239">
                    <a:moveTo>
                      <a:pt x="50" y="0"/>
                    </a:moveTo>
                    <a:lnTo>
                      <a:pt x="19" y="56"/>
                    </a:lnTo>
                    <a:lnTo>
                      <a:pt x="0" y="126"/>
                    </a:lnTo>
                    <a:lnTo>
                      <a:pt x="0" y="188"/>
                    </a:lnTo>
                    <a:lnTo>
                      <a:pt x="0" y="244"/>
                    </a:lnTo>
                    <a:lnTo>
                      <a:pt x="13" y="307"/>
                    </a:lnTo>
                    <a:lnTo>
                      <a:pt x="25" y="363"/>
                    </a:lnTo>
                    <a:lnTo>
                      <a:pt x="57" y="482"/>
                    </a:lnTo>
                    <a:lnTo>
                      <a:pt x="75" y="538"/>
                    </a:lnTo>
                    <a:lnTo>
                      <a:pt x="88" y="601"/>
                    </a:lnTo>
                    <a:lnTo>
                      <a:pt x="100" y="733"/>
                    </a:lnTo>
                    <a:lnTo>
                      <a:pt x="113" y="864"/>
                    </a:lnTo>
                    <a:lnTo>
                      <a:pt x="125" y="990"/>
                    </a:lnTo>
                    <a:lnTo>
                      <a:pt x="145" y="1058"/>
                    </a:lnTo>
                    <a:lnTo>
                      <a:pt x="157" y="1121"/>
                    </a:lnTo>
                    <a:lnTo>
                      <a:pt x="176" y="1158"/>
                    </a:lnTo>
                    <a:lnTo>
                      <a:pt x="195" y="1190"/>
                    </a:lnTo>
                    <a:lnTo>
                      <a:pt x="219" y="1214"/>
                    </a:lnTo>
                    <a:lnTo>
                      <a:pt x="251" y="1239"/>
                    </a:lnTo>
                    <a:lnTo>
                      <a:pt x="301" y="1108"/>
                    </a:lnTo>
                    <a:lnTo>
                      <a:pt x="319" y="1040"/>
                    </a:lnTo>
                    <a:lnTo>
                      <a:pt x="338" y="977"/>
                    </a:lnTo>
                    <a:lnTo>
                      <a:pt x="282" y="782"/>
                    </a:lnTo>
                    <a:lnTo>
                      <a:pt x="213" y="558"/>
                    </a:lnTo>
                    <a:lnTo>
                      <a:pt x="50" y="0"/>
                    </a:lnTo>
                    <a:close/>
                  </a:path>
                </a:pathLst>
              </a:custGeom>
              <a:solidFill>
                <a:srgbClr val="502C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08" name="Freeform 352"/>
              <p:cNvSpPr>
                <a:spLocks/>
              </p:cNvSpPr>
              <p:nvPr/>
            </p:nvSpPr>
            <p:spPr bwMode="auto">
              <a:xfrm>
                <a:off x="12841" y="10982"/>
                <a:ext cx="141" cy="160"/>
              </a:xfrm>
              <a:custGeom>
                <a:avLst/>
                <a:gdLst>
                  <a:gd name="T0" fmla="*/ 0 w 982"/>
                  <a:gd name="T1" fmla="*/ 0 h 1120"/>
                  <a:gd name="T2" fmla="*/ 0 w 982"/>
                  <a:gd name="T3" fmla="*/ 0 h 1120"/>
                  <a:gd name="T4" fmla="*/ 0 w 982"/>
                  <a:gd name="T5" fmla="*/ 0 h 1120"/>
                  <a:gd name="T6" fmla="*/ 0 w 982"/>
                  <a:gd name="T7" fmla="*/ 0 h 1120"/>
                  <a:gd name="T8" fmla="*/ 0 w 982"/>
                  <a:gd name="T9" fmla="*/ 0 h 1120"/>
                  <a:gd name="T10" fmla="*/ 0 w 982"/>
                  <a:gd name="T11" fmla="*/ 0 h 1120"/>
                  <a:gd name="T12" fmla="*/ 0 w 982"/>
                  <a:gd name="T13" fmla="*/ 0 h 1120"/>
                  <a:gd name="T14" fmla="*/ 0 w 982"/>
                  <a:gd name="T15" fmla="*/ 0 h 1120"/>
                  <a:gd name="T16" fmla="*/ 0 w 982"/>
                  <a:gd name="T17" fmla="*/ 0 h 1120"/>
                  <a:gd name="T18" fmla="*/ 0 w 982"/>
                  <a:gd name="T19" fmla="*/ 0 h 1120"/>
                  <a:gd name="T20" fmla="*/ 0 w 982"/>
                  <a:gd name="T21" fmla="*/ 0 h 1120"/>
                  <a:gd name="T22" fmla="*/ 0 w 982"/>
                  <a:gd name="T23" fmla="*/ 0 h 1120"/>
                  <a:gd name="T24" fmla="*/ 0 w 982"/>
                  <a:gd name="T25" fmla="*/ 0 h 1120"/>
                  <a:gd name="T26" fmla="*/ 0 w 982"/>
                  <a:gd name="T27" fmla="*/ 0 h 1120"/>
                  <a:gd name="T28" fmla="*/ 0 w 982"/>
                  <a:gd name="T29" fmla="*/ 0 h 1120"/>
                  <a:gd name="T30" fmla="*/ 0 w 982"/>
                  <a:gd name="T31" fmla="*/ 0 h 1120"/>
                  <a:gd name="T32" fmla="*/ 0 w 982"/>
                  <a:gd name="T33" fmla="*/ 0 h 1120"/>
                  <a:gd name="T34" fmla="*/ 0 w 982"/>
                  <a:gd name="T35" fmla="*/ 0 h 1120"/>
                  <a:gd name="T36" fmla="*/ 0 w 982"/>
                  <a:gd name="T37" fmla="*/ 0 h 1120"/>
                  <a:gd name="T38" fmla="*/ 0 w 982"/>
                  <a:gd name="T39" fmla="*/ 0 h 1120"/>
                  <a:gd name="T40" fmla="*/ 0 w 982"/>
                  <a:gd name="T41" fmla="*/ 0 h 1120"/>
                  <a:gd name="T42" fmla="*/ 0 w 982"/>
                  <a:gd name="T43" fmla="*/ 0 h 1120"/>
                  <a:gd name="T44" fmla="*/ 0 w 982"/>
                  <a:gd name="T45" fmla="*/ 0 h 1120"/>
                  <a:gd name="T46" fmla="*/ 0 w 982"/>
                  <a:gd name="T47" fmla="*/ 0 h 1120"/>
                  <a:gd name="T48" fmla="*/ 0 w 982"/>
                  <a:gd name="T49" fmla="*/ 0 h 1120"/>
                  <a:gd name="T50" fmla="*/ 0 w 982"/>
                  <a:gd name="T51" fmla="*/ 0 h 1120"/>
                  <a:gd name="T52" fmla="*/ 0 w 982"/>
                  <a:gd name="T53" fmla="*/ 0 h 1120"/>
                  <a:gd name="T54" fmla="*/ 0 w 982"/>
                  <a:gd name="T55" fmla="*/ 0 h 1120"/>
                  <a:gd name="T56" fmla="*/ 0 w 982"/>
                  <a:gd name="T57" fmla="*/ 0 h 1120"/>
                  <a:gd name="T58" fmla="*/ 0 w 982"/>
                  <a:gd name="T59" fmla="*/ 0 h 1120"/>
                  <a:gd name="T60" fmla="*/ 0 w 982"/>
                  <a:gd name="T61" fmla="*/ 0 h 1120"/>
                  <a:gd name="T62" fmla="*/ 0 w 982"/>
                  <a:gd name="T63" fmla="*/ 0 h 1120"/>
                  <a:gd name="T64" fmla="*/ 0 w 982"/>
                  <a:gd name="T65" fmla="*/ 0 h 1120"/>
                  <a:gd name="T66" fmla="*/ 0 w 982"/>
                  <a:gd name="T67" fmla="*/ 0 h 1120"/>
                  <a:gd name="T68" fmla="*/ 0 w 982"/>
                  <a:gd name="T69" fmla="*/ 0 h 1120"/>
                  <a:gd name="T70" fmla="*/ 0 w 982"/>
                  <a:gd name="T71" fmla="*/ 0 h 1120"/>
                  <a:gd name="T72" fmla="*/ 0 w 982"/>
                  <a:gd name="T73" fmla="*/ 0 h 1120"/>
                  <a:gd name="T74" fmla="*/ 0 w 982"/>
                  <a:gd name="T75" fmla="*/ 0 h 1120"/>
                  <a:gd name="T76" fmla="*/ 0 w 982"/>
                  <a:gd name="T77" fmla="*/ 0 h 1120"/>
                  <a:gd name="T78" fmla="*/ 0 w 982"/>
                  <a:gd name="T79" fmla="*/ 0 h 1120"/>
                  <a:gd name="T80" fmla="*/ 0 w 982"/>
                  <a:gd name="T81" fmla="*/ 0 h 1120"/>
                  <a:gd name="T82" fmla="*/ 0 w 982"/>
                  <a:gd name="T83" fmla="*/ 0 h 1120"/>
                  <a:gd name="T84" fmla="*/ 0 w 982"/>
                  <a:gd name="T85" fmla="*/ 0 h 1120"/>
                  <a:gd name="T86" fmla="*/ 0 w 982"/>
                  <a:gd name="T87" fmla="*/ 0 h 1120"/>
                  <a:gd name="T88" fmla="*/ 0 w 982"/>
                  <a:gd name="T89" fmla="*/ 0 h 1120"/>
                  <a:gd name="T90" fmla="*/ 0 w 982"/>
                  <a:gd name="T91" fmla="*/ 0 h 1120"/>
                  <a:gd name="T92" fmla="*/ 0 w 982"/>
                  <a:gd name="T93" fmla="*/ 0 h 1120"/>
                  <a:gd name="T94" fmla="*/ 0 w 982"/>
                  <a:gd name="T95" fmla="*/ 0 h 1120"/>
                  <a:gd name="T96" fmla="*/ 0 w 982"/>
                  <a:gd name="T97" fmla="*/ 0 h 1120"/>
                  <a:gd name="T98" fmla="*/ 0 w 982"/>
                  <a:gd name="T99" fmla="*/ 0 h 1120"/>
                  <a:gd name="T100" fmla="*/ 0 w 982"/>
                  <a:gd name="T101" fmla="*/ 0 h 1120"/>
                  <a:gd name="T102" fmla="*/ 0 w 982"/>
                  <a:gd name="T103" fmla="*/ 0 h 1120"/>
                  <a:gd name="T104" fmla="*/ 0 w 982"/>
                  <a:gd name="T105" fmla="*/ 0 h 1120"/>
                  <a:gd name="T106" fmla="*/ 0 w 982"/>
                  <a:gd name="T107" fmla="*/ 0 h 11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2"/>
                  <a:gd name="T163" fmla="*/ 0 h 1120"/>
                  <a:gd name="T164" fmla="*/ 982 w 982"/>
                  <a:gd name="T165" fmla="*/ 1120 h 11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2" h="1120">
                    <a:moveTo>
                      <a:pt x="495" y="733"/>
                    </a:moveTo>
                    <a:lnTo>
                      <a:pt x="370" y="733"/>
                    </a:lnTo>
                    <a:lnTo>
                      <a:pt x="301" y="738"/>
                    </a:lnTo>
                    <a:lnTo>
                      <a:pt x="232" y="745"/>
                    </a:lnTo>
                    <a:lnTo>
                      <a:pt x="169" y="758"/>
                    </a:lnTo>
                    <a:lnTo>
                      <a:pt x="107" y="770"/>
                    </a:lnTo>
                    <a:lnTo>
                      <a:pt x="51" y="795"/>
                    </a:lnTo>
                    <a:lnTo>
                      <a:pt x="0" y="833"/>
                    </a:lnTo>
                    <a:lnTo>
                      <a:pt x="32" y="958"/>
                    </a:lnTo>
                    <a:lnTo>
                      <a:pt x="45" y="1020"/>
                    </a:lnTo>
                    <a:lnTo>
                      <a:pt x="57" y="1083"/>
                    </a:lnTo>
                    <a:lnTo>
                      <a:pt x="76" y="1095"/>
                    </a:lnTo>
                    <a:lnTo>
                      <a:pt x="101" y="1108"/>
                    </a:lnTo>
                    <a:lnTo>
                      <a:pt x="157" y="1120"/>
                    </a:lnTo>
                    <a:lnTo>
                      <a:pt x="232" y="1120"/>
                    </a:lnTo>
                    <a:lnTo>
                      <a:pt x="314" y="1114"/>
                    </a:lnTo>
                    <a:lnTo>
                      <a:pt x="401" y="1102"/>
                    </a:lnTo>
                    <a:lnTo>
                      <a:pt x="488" y="1089"/>
                    </a:lnTo>
                    <a:lnTo>
                      <a:pt x="657" y="1052"/>
                    </a:lnTo>
                    <a:lnTo>
                      <a:pt x="701" y="1039"/>
                    </a:lnTo>
                    <a:lnTo>
                      <a:pt x="745" y="1014"/>
                    </a:lnTo>
                    <a:lnTo>
                      <a:pt x="782" y="982"/>
                    </a:lnTo>
                    <a:lnTo>
                      <a:pt x="813" y="946"/>
                    </a:lnTo>
                    <a:lnTo>
                      <a:pt x="845" y="908"/>
                    </a:lnTo>
                    <a:lnTo>
                      <a:pt x="870" y="858"/>
                    </a:lnTo>
                    <a:lnTo>
                      <a:pt x="888" y="808"/>
                    </a:lnTo>
                    <a:lnTo>
                      <a:pt x="913" y="751"/>
                    </a:lnTo>
                    <a:lnTo>
                      <a:pt x="939" y="638"/>
                    </a:lnTo>
                    <a:lnTo>
                      <a:pt x="964" y="525"/>
                    </a:lnTo>
                    <a:lnTo>
                      <a:pt x="976" y="426"/>
                    </a:lnTo>
                    <a:lnTo>
                      <a:pt x="982" y="331"/>
                    </a:lnTo>
                    <a:lnTo>
                      <a:pt x="976" y="263"/>
                    </a:lnTo>
                    <a:lnTo>
                      <a:pt x="969" y="188"/>
                    </a:lnTo>
                    <a:lnTo>
                      <a:pt x="945" y="118"/>
                    </a:lnTo>
                    <a:lnTo>
                      <a:pt x="933" y="88"/>
                    </a:lnTo>
                    <a:lnTo>
                      <a:pt x="913" y="57"/>
                    </a:lnTo>
                    <a:lnTo>
                      <a:pt x="895" y="37"/>
                    </a:lnTo>
                    <a:lnTo>
                      <a:pt x="876" y="19"/>
                    </a:lnTo>
                    <a:lnTo>
                      <a:pt x="845" y="6"/>
                    </a:lnTo>
                    <a:lnTo>
                      <a:pt x="820" y="0"/>
                    </a:lnTo>
                    <a:lnTo>
                      <a:pt x="788" y="0"/>
                    </a:lnTo>
                    <a:lnTo>
                      <a:pt x="752" y="12"/>
                    </a:lnTo>
                    <a:lnTo>
                      <a:pt x="714" y="32"/>
                    </a:lnTo>
                    <a:lnTo>
                      <a:pt x="670" y="62"/>
                    </a:lnTo>
                    <a:lnTo>
                      <a:pt x="639" y="88"/>
                    </a:lnTo>
                    <a:lnTo>
                      <a:pt x="614" y="118"/>
                    </a:lnTo>
                    <a:lnTo>
                      <a:pt x="601" y="156"/>
                    </a:lnTo>
                    <a:lnTo>
                      <a:pt x="582" y="194"/>
                    </a:lnTo>
                    <a:lnTo>
                      <a:pt x="563" y="281"/>
                    </a:lnTo>
                    <a:lnTo>
                      <a:pt x="551" y="376"/>
                    </a:lnTo>
                    <a:lnTo>
                      <a:pt x="538" y="570"/>
                    </a:lnTo>
                    <a:lnTo>
                      <a:pt x="520" y="657"/>
                    </a:lnTo>
                    <a:lnTo>
                      <a:pt x="508" y="695"/>
                    </a:lnTo>
                    <a:lnTo>
                      <a:pt x="495" y="733"/>
                    </a:lnTo>
                    <a:close/>
                  </a:path>
                </a:pathLst>
              </a:custGeom>
              <a:solidFill>
                <a:srgbClr val="502C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09" name="Freeform 353"/>
              <p:cNvSpPr>
                <a:spLocks/>
              </p:cNvSpPr>
              <p:nvPr/>
            </p:nvSpPr>
            <p:spPr bwMode="auto">
              <a:xfrm>
                <a:off x="12847" y="10995"/>
                <a:ext cx="135" cy="147"/>
              </a:xfrm>
              <a:custGeom>
                <a:avLst/>
                <a:gdLst>
                  <a:gd name="T0" fmla="*/ 0 w 944"/>
                  <a:gd name="T1" fmla="*/ 0 h 1032"/>
                  <a:gd name="T2" fmla="*/ 0 w 944"/>
                  <a:gd name="T3" fmla="*/ 0 h 1032"/>
                  <a:gd name="T4" fmla="*/ 0 w 944"/>
                  <a:gd name="T5" fmla="*/ 0 h 1032"/>
                  <a:gd name="T6" fmla="*/ 0 w 944"/>
                  <a:gd name="T7" fmla="*/ 0 h 1032"/>
                  <a:gd name="T8" fmla="*/ 0 w 944"/>
                  <a:gd name="T9" fmla="*/ 0 h 1032"/>
                  <a:gd name="T10" fmla="*/ 0 w 944"/>
                  <a:gd name="T11" fmla="*/ 0 h 1032"/>
                  <a:gd name="T12" fmla="*/ 0 w 944"/>
                  <a:gd name="T13" fmla="*/ 0 h 1032"/>
                  <a:gd name="T14" fmla="*/ 0 w 944"/>
                  <a:gd name="T15" fmla="*/ 0 h 1032"/>
                  <a:gd name="T16" fmla="*/ 0 w 944"/>
                  <a:gd name="T17" fmla="*/ 0 h 1032"/>
                  <a:gd name="T18" fmla="*/ 0 w 944"/>
                  <a:gd name="T19" fmla="*/ 0 h 1032"/>
                  <a:gd name="T20" fmla="*/ 0 w 944"/>
                  <a:gd name="T21" fmla="*/ 0 h 1032"/>
                  <a:gd name="T22" fmla="*/ 0 w 944"/>
                  <a:gd name="T23" fmla="*/ 0 h 1032"/>
                  <a:gd name="T24" fmla="*/ 0 w 944"/>
                  <a:gd name="T25" fmla="*/ 0 h 1032"/>
                  <a:gd name="T26" fmla="*/ 0 w 944"/>
                  <a:gd name="T27" fmla="*/ 0 h 1032"/>
                  <a:gd name="T28" fmla="*/ 0 w 944"/>
                  <a:gd name="T29" fmla="*/ 0 h 1032"/>
                  <a:gd name="T30" fmla="*/ 0 w 944"/>
                  <a:gd name="T31" fmla="*/ 0 h 1032"/>
                  <a:gd name="T32" fmla="*/ 0 w 944"/>
                  <a:gd name="T33" fmla="*/ 0 h 1032"/>
                  <a:gd name="T34" fmla="*/ 0 w 944"/>
                  <a:gd name="T35" fmla="*/ 0 h 1032"/>
                  <a:gd name="T36" fmla="*/ 0 w 944"/>
                  <a:gd name="T37" fmla="*/ 0 h 1032"/>
                  <a:gd name="T38" fmla="*/ 0 w 944"/>
                  <a:gd name="T39" fmla="*/ 0 h 1032"/>
                  <a:gd name="T40" fmla="*/ 0 w 944"/>
                  <a:gd name="T41" fmla="*/ 0 h 1032"/>
                  <a:gd name="T42" fmla="*/ 0 w 944"/>
                  <a:gd name="T43" fmla="*/ 0 h 1032"/>
                  <a:gd name="T44" fmla="*/ 0 w 944"/>
                  <a:gd name="T45" fmla="*/ 0 h 1032"/>
                  <a:gd name="T46" fmla="*/ 0 w 944"/>
                  <a:gd name="T47" fmla="*/ 0 h 1032"/>
                  <a:gd name="T48" fmla="*/ 0 w 944"/>
                  <a:gd name="T49" fmla="*/ 0 h 1032"/>
                  <a:gd name="T50" fmla="*/ 0 w 944"/>
                  <a:gd name="T51" fmla="*/ 0 h 1032"/>
                  <a:gd name="T52" fmla="*/ 0 w 944"/>
                  <a:gd name="T53" fmla="*/ 0 h 1032"/>
                  <a:gd name="T54" fmla="*/ 0 w 944"/>
                  <a:gd name="T55" fmla="*/ 0 h 1032"/>
                  <a:gd name="T56" fmla="*/ 0 w 944"/>
                  <a:gd name="T57" fmla="*/ 0 h 1032"/>
                  <a:gd name="T58" fmla="*/ 0 w 944"/>
                  <a:gd name="T59" fmla="*/ 0 h 1032"/>
                  <a:gd name="T60" fmla="*/ 0 w 944"/>
                  <a:gd name="T61" fmla="*/ 0 h 1032"/>
                  <a:gd name="T62" fmla="*/ 0 w 944"/>
                  <a:gd name="T63" fmla="*/ 0 h 1032"/>
                  <a:gd name="T64" fmla="*/ 0 w 944"/>
                  <a:gd name="T65" fmla="*/ 0 h 1032"/>
                  <a:gd name="T66" fmla="*/ 0 w 944"/>
                  <a:gd name="T67" fmla="*/ 0 h 1032"/>
                  <a:gd name="T68" fmla="*/ 0 w 944"/>
                  <a:gd name="T69" fmla="*/ 0 h 1032"/>
                  <a:gd name="T70" fmla="*/ 0 w 944"/>
                  <a:gd name="T71" fmla="*/ 0 h 1032"/>
                  <a:gd name="T72" fmla="*/ 0 w 944"/>
                  <a:gd name="T73" fmla="*/ 0 h 1032"/>
                  <a:gd name="T74" fmla="*/ 0 w 944"/>
                  <a:gd name="T75" fmla="*/ 0 h 1032"/>
                  <a:gd name="T76" fmla="*/ 0 w 944"/>
                  <a:gd name="T77" fmla="*/ 0 h 1032"/>
                  <a:gd name="T78" fmla="*/ 0 w 944"/>
                  <a:gd name="T79" fmla="*/ 0 h 1032"/>
                  <a:gd name="T80" fmla="*/ 0 w 944"/>
                  <a:gd name="T81" fmla="*/ 0 h 1032"/>
                  <a:gd name="T82" fmla="*/ 0 w 944"/>
                  <a:gd name="T83" fmla="*/ 0 h 1032"/>
                  <a:gd name="T84" fmla="*/ 0 w 944"/>
                  <a:gd name="T85" fmla="*/ 0 h 1032"/>
                  <a:gd name="T86" fmla="*/ 0 w 944"/>
                  <a:gd name="T87" fmla="*/ 0 h 1032"/>
                  <a:gd name="T88" fmla="*/ 0 w 944"/>
                  <a:gd name="T89" fmla="*/ 0 h 1032"/>
                  <a:gd name="T90" fmla="*/ 0 w 944"/>
                  <a:gd name="T91" fmla="*/ 0 h 1032"/>
                  <a:gd name="T92" fmla="*/ 0 w 944"/>
                  <a:gd name="T93" fmla="*/ 0 h 10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44"/>
                  <a:gd name="T142" fmla="*/ 0 h 1032"/>
                  <a:gd name="T143" fmla="*/ 944 w 944"/>
                  <a:gd name="T144" fmla="*/ 1032 h 10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44" h="1032">
                    <a:moveTo>
                      <a:pt x="888" y="0"/>
                    </a:moveTo>
                    <a:lnTo>
                      <a:pt x="895" y="75"/>
                    </a:lnTo>
                    <a:lnTo>
                      <a:pt x="888" y="162"/>
                    </a:lnTo>
                    <a:lnTo>
                      <a:pt x="882" y="250"/>
                    </a:lnTo>
                    <a:lnTo>
                      <a:pt x="870" y="344"/>
                    </a:lnTo>
                    <a:lnTo>
                      <a:pt x="850" y="432"/>
                    </a:lnTo>
                    <a:lnTo>
                      <a:pt x="832" y="519"/>
                    </a:lnTo>
                    <a:lnTo>
                      <a:pt x="807" y="600"/>
                    </a:lnTo>
                    <a:lnTo>
                      <a:pt x="782" y="675"/>
                    </a:lnTo>
                    <a:lnTo>
                      <a:pt x="763" y="726"/>
                    </a:lnTo>
                    <a:lnTo>
                      <a:pt x="738" y="770"/>
                    </a:lnTo>
                    <a:lnTo>
                      <a:pt x="701" y="808"/>
                    </a:lnTo>
                    <a:lnTo>
                      <a:pt x="663" y="838"/>
                    </a:lnTo>
                    <a:lnTo>
                      <a:pt x="619" y="870"/>
                    </a:lnTo>
                    <a:lnTo>
                      <a:pt x="569" y="889"/>
                    </a:lnTo>
                    <a:lnTo>
                      <a:pt x="513" y="908"/>
                    </a:lnTo>
                    <a:lnTo>
                      <a:pt x="457" y="919"/>
                    </a:lnTo>
                    <a:lnTo>
                      <a:pt x="394" y="926"/>
                    </a:lnTo>
                    <a:lnTo>
                      <a:pt x="337" y="932"/>
                    </a:lnTo>
                    <a:lnTo>
                      <a:pt x="219" y="932"/>
                    </a:lnTo>
                    <a:lnTo>
                      <a:pt x="100" y="926"/>
                    </a:lnTo>
                    <a:lnTo>
                      <a:pt x="0" y="914"/>
                    </a:lnTo>
                    <a:lnTo>
                      <a:pt x="19" y="995"/>
                    </a:lnTo>
                    <a:lnTo>
                      <a:pt x="38" y="1007"/>
                    </a:lnTo>
                    <a:lnTo>
                      <a:pt x="63" y="1020"/>
                    </a:lnTo>
                    <a:lnTo>
                      <a:pt x="119" y="1032"/>
                    </a:lnTo>
                    <a:lnTo>
                      <a:pt x="194" y="1032"/>
                    </a:lnTo>
                    <a:lnTo>
                      <a:pt x="276" y="1026"/>
                    </a:lnTo>
                    <a:lnTo>
                      <a:pt x="363" y="1014"/>
                    </a:lnTo>
                    <a:lnTo>
                      <a:pt x="450" y="1001"/>
                    </a:lnTo>
                    <a:lnTo>
                      <a:pt x="619" y="964"/>
                    </a:lnTo>
                    <a:lnTo>
                      <a:pt x="663" y="951"/>
                    </a:lnTo>
                    <a:lnTo>
                      <a:pt x="707" y="926"/>
                    </a:lnTo>
                    <a:lnTo>
                      <a:pt x="744" y="894"/>
                    </a:lnTo>
                    <a:lnTo>
                      <a:pt x="775" y="858"/>
                    </a:lnTo>
                    <a:lnTo>
                      <a:pt x="807" y="820"/>
                    </a:lnTo>
                    <a:lnTo>
                      <a:pt x="832" y="770"/>
                    </a:lnTo>
                    <a:lnTo>
                      <a:pt x="850" y="720"/>
                    </a:lnTo>
                    <a:lnTo>
                      <a:pt x="875" y="663"/>
                    </a:lnTo>
                    <a:lnTo>
                      <a:pt x="901" y="550"/>
                    </a:lnTo>
                    <a:lnTo>
                      <a:pt x="926" y="437"/>
                    </a:lnTo>
                    <a:lnTo>
                      <a:pt x="938" y="338"/>
                    </a:lnTo>
                    <a:lnTo>
                      <a:pt x="944" y="243"/>
                    </a:lnTo>
                    <a:lnTo>
                      <a:pt x="938" y="188"/>
                    </a:lnTo>
                    <a:lnTo>
                      <a:pt x="931" y="125"/>
                    </a:lnTo>
                    <a:lnTo>
                      <a:pt x="913" y="55"/>
                    </a:lnTo>
                    <a:lnTo>
                      <a:pt x="888" y="0"/>
                    </a:lnTo>
                    <a:close/>
                  </a:path>
                </a:pathLst>
              </a:custGeom>
              <a:solidFill>
                <a:srgbClr val="3C25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10" name="Freeform 354"/>
              <p:cNvSpPr>
                <a:spLocks/>
              </p:cNvSpPr>
              <p:nvPr/>
            </p:nvSpPr>
            <p:spPr bwMode="auto">
              <a:xfrm>
                <a:off x="12775" y="10764"/>
                <a:ext cx="210" cy="222"/>
              </a:xfrm>
              <a:custGeom>
                <a:avLst/>
                <a:gdLst>
                  <a:gd name="T0" fmla="*/ 0 w 1469"/>
                  <a:gd name="T1" fmla="*/ 0 h 1553"/>
                  <a:gd name="T2" fmla="*/ 0 w 1469"/>
                  <a:gd name="T3" fmla="*/ 0 h 1553"/>
                  <a:gd name="T4" fmla="*/ 0 w 1469"/>
                  <a:gd name="T5" fmla="*/ 0 h 1553"/>
                  <a:gd name="T6" fmla="*/ 0 w 1469"/>
                  <a:gd name="T7" fmla="*/ 0 h 1553"/>
                  <a:gd name="T8" fmla="*/ 0 w 1469"/>
                  <a:gd name="T9" fmla="*/ 0 h 1553"/>
                  <a:gd name="T10" fmla="*/ 0 w 1469"/>
                  <a:gd name="T11" fmla="*/ 0 h 1553"/>
                  <a:gd name="T12" fmla="*/ 0 w 1469"/>
                  <a:gd name="T13" fmla="*/ 0 h 1553"/>
                  <a:gd name="T14" fmla="*/ 0 w 1469"/>
                  <a:gd name="T15" fmla="*/ 0 h 1553"/>
                  <a:gd name="T16" fmla="*/ 0 w 1469"/>
                  <a:gd name="T17" fmla="*/ 0 h 1553"/>
                  <a:gd name="T18" fmla="*/ 0 w 1469"/>
                  <a:gd name="T19" fmla="*/ 0 h 1553"/>
                  <a:gd name="T20" fmla="*/ 0 w 1469"/>
                  <a:gd name="T21" fmla="*/ 0 h 1553"/>
                  <a:gd name="T22" fmla="*/ 0 w 1469"/>
                  <a:gd name="T23" fmla="*/ 0 h 1553"/>
                  <a:gd name="T24" fmla="*/ 0 w 1469"/>
                  <a:gd name="T25" fmla="*/ 0 h 1553"/>
                  <a:gd name="T26" fmla="*/ 0 w 1469"/>
                  <a:gd name="T27" fmla="*/ 0 h 1553"/>
                  <a:gd name="T28" fmla="*/ 0 w 1469"/>
                  <a:gd name="T29" fmla="*/ 0 h 1553"/>
                  <a:gd name="T30" fmla="*/ 0 w 1469"/>
                  <a:gd name="T31" fmla="*/ 0 h 1553"/>
                  <a:gd name="T32" fmla="*/ 0 w 1469"/>
                  <a:gd name="T33" fmla="*/ 0 h 1553"/>
                  <a:gd name="T34" fmla="*/ 0 w 1469"/>
                  <a:gd name="T35" fmla="*/ 0 h 1553"/>
                  <a:gd name="T36" fmla="*/ 0 w 1469"/>
                  <a:gd name="T37" fmla="*/ 0 h 1553"/>
                  <a:gd name="T38" fmla="*/ 0 w 1469"/>
                  <a:gd name="T39" fmla="*/ 0 h 1553"/>
                  <a:gd name="T40" fmla="*/ 0 w 1469"/>
                  <a:gd name="T41" fmla="*/ 0 h 1553"/>
                  <a:gd name="T42" fmla="*/ 0 w 1469"/>
                  <a:gd name="T43" fmla="*/ 0 h 1553"/>
                  <a:gd name="T44" fmla="*/ 0 w 1469"/>
                  <a:gd name="T45" fmla="*/ 0 h 1553"/>
                  <a:gd name="T46" fmla="*/ 0 w 1469"/>
                  <a:gd name="T47" fmla="*/ 0 h 1553"/>
                  <a:gd name="T48" fmla="*/ 0 w 1469"/>
                  <a:gd name="T49" fmla="*/ 0 h 1553"/>
                  <a:gd name="T50" fmla="*/ 0 w 1469"/>
                  <a:gd name="T51" fmla="*/ 0 h 1553"/>
                  <a:gd name="T52" fmla="*/ 0 w 1469"/>
                  <a:gd name="T53" fmla="*/ 0 h 1553"/>
                  <a:gd name="T54" fmla="*/ 0 w 1469"/>
                  <a:gd name="T55" fmla="*/ 0 h 1553"/>
                  <a:gd name="T56" fmla="*/ 0 w 1469"/>
                  <a:gd name="T57" fmla="*/ 0 h 1553"/>
                  <a:gd name="T58" fmla="*/ 0 w 1469"/>
                  <a:gd name="T59" fmla="*/ 0 h 1553"/>
                  <a:gd name="T60" fmla="*/ 0 w 1469"/>
                  <a:gd name="T61" fmla="*/ 0 h 1553"/>
                  <a:gd name="T62" fmla="*/ 0 w 1469"/>
                  <a:gd name="T63" fmla="*/ 0 h 1553"/>
                  <a:gd name="T64" fmla="*/ 0 w 1469"/>
                  <a:gd name="T65" fmla="*/ 0 h 1553"/>
                  <a:gd name="T66" fmla="*/ 0 w 1469"/>
                  <a:gd name="T67" fmla="*/ 0 h 1553"/>
                  <a:gd name="T68" fmla="*/ 0 w 1469"/>
                  <a:gd name="T69" fmla="*/ 0 h 1553"/>
                  <a:gd name="T70" fmla="*/ 0 w 1469"/>
                  <a:gd name="T71" fmla="*/ 0 h 1553"/>
                  <a:gd name="T72" fmla="*/ 0 w 1469"/>
                  <a:gd name="T73" fmla="*/ 0 h 1553"/>
                  <a:gd name="T74" fmla="*/ 0 w 1469"/>
                  <a:gd name="T75" fmla="*/ 0 h 1553"/>
                  <a:gd name="T76" fmla="*/ 0 w 1469"/>
                  <a:gd name="T77" fmla="*/ 0 h 1553"/>
                  <a:gd name="T78" fmla="*/ 0 w 1469"/>
                  <a:gd name="T79" fmla="*/ 0 h 1553"/>
                  <a:gd name="T80" fmla="*/ 0 w 1469"/>
                  <a:gd name="T81" fmla="*/ 0 h 1553"/>
                  <a:gd name="T82" fmla="*/ 0 w 1469"/>
                  <a:gd name="T83" fmla="*/ 0 h 1553"/>
                  <a:gd name="T84" fmla="*/ 0 w 1469"/>
                  <a:gd name="T85" fmla="*/ 0 h 1553"/>
                  <a:gd name="T86" fmla="*/ 0 w 1469"/>
                  <a:gd name="T87" fmla="*/ 0 h 1553"/>
                  <a:gd name="T88" fmla="*/ 0 w 1469"/>
                  <a:gd name="T89" fmla="*/ 0 h 1553"/>
                  <a:gd name="T90" fmla="*/ 0 w 1469"/>
                  <a:gd name="T91" fmla="*/ 0 h 1553"/>
                  <a:gd name="T92" fmla="*/ 0 w 1469"/>
                  <a:gd name="T93" fmla="*/ 0 h 1553"/>
                  <a:gd name="T94" fmla="*/ 0 w 1469"/>
                  <a:gd name="T95" fmla="*/ 0 h 1553"/>
                  <a:gd name="T96" fmla="*/ 0 w 1469"/>
                  <a:gd name="T97" fmla="*/ 0 h 1553"/>
                  <a:gd name="T98" fmla="*/ 0 w 1469"/>
                  <a:gd name="T99" fmla="*/ 0 h 1553"/>
                  <a:gd name="T100" fmla="*/ 0 w 1469"/>
                  <a:gd name="T101" fmla="*/ 0 h 1553"/>
                  <a:gd name="T102" fmla="*/ 0 w 1469"/>
                  <a:gd name="T103" fmla="*/ 0 h 1553"/>
                  <a:gd name="T104" fmla="*/ 0 w 1469"/>
                  <a:gd name="T105" fmla="*/ 0 h 1553"/>
                  <a:gd name="T106" fmla="*/ 0 w 1469"/>
                  <a:gd name="T107" fmla="*/ 0 h 1553"/>
                  <a:gd name="T108" fmla="*/ 0 w 1469"/>
                  <a:gd name="T109" fmla="*/ 0 h 1553"/>
                  <a:gd name="T110" fmla="*/ 0 w 1469"/>
                  <a:gd name="T111" fmla="*/ 0 h 1553"/>
                  <a:gd name="T112" fmla="*/ 0 w 1469"/>
                  <a:gd name="T113" fmla="*/ 0 h 1553"/>
                  <a:gd name="T114" fmla="*/ 0 w 1469"/>
                  <a:gd name="T115" fmla="*/ 0 h 1553"/>
                  <a:gd name="T116" fmla="*/ 0 w 1469"/>
                  <a:gd name="T117" fmla="*/ 0 h 1553"/>
                  <a:gd name="T118" fmla="*/ 0 w 1469"/>
                  <a:gd name="T119" fmla="*/ 0 h 15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69"/>
                  <a:gd name="T181" fmla="*/ 0 h 1553"/>
                  <a:gd name="T182" fmla="*/ 1469 w 1469"/>
                  <a:gd name="T183" fmla="*/ 1553 h 155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69" h="1553">
                    <a:moveTo>
                      <a:pt x="112" y="0"/>
                    </a:moveTo>
                    <a:lnTo>
                      <a:pt x="94" y="44"/>
                    </a:lnTo>
                    <a:lnTo>
                      <a:pt x="69" y="94"/>
                    </a:lnTo>
                    <a:lnTo>
                      <a:pt x="50" y="163"/>
                    </a:lnTo>
                    <a:lnTo>
                      <a:pt x="31" y="251"/>
                    </a:lnTo>
                    <a:lnTo>
                      <a:pt x="12" y="350"/>
                    </a:lnTo>
                    <a:lnTo>
                      <a:pt x="0" y="470"/>
                    </a:lnTo>
                    <a:lnTo>
                      <a:pt x="0" y="608"/>
                    </a:lnTo>
                    <a:lnTo>
                      <a:pt x="6" y="845"/>
                    </a:lnTo>
                    <a:lnTo>
                      <a:pt x="12" y="945"/>
                    </a:lnTo>
                    <a:lnTo>
                      <a:pt x="25" y="995"/>
                    </a:lnTo>
                    <a:lnTo>
                      <a:pt x="31" y="1083"/>
                    </a:lnTo>
                    <a:lnTo>
                      <a:pt x="31" y="1115"/>
                    </a:lnTo>
                    <a:lnTo>
                      <a:pt x="37" y="1146"/>
                    </a:lnTo>
                    <a:lnTo>
                      <a:pt x="69" y="1221"/>
                    </a:lnTo>
                    <a:lnTo>
                      <a:pt x="107" y="1290"/>
                    </a:lnTo>
                    <a:lnTo>
                      <a:pt x="163" y="1359"/>
                    </a:lnTo>
                    <a:lnTo>
                      <a:pt x="231" y="1422"/>
                    </a:lnTo>
                    <a:lnTo>
                      <a:pt x="269" y="1453"/>
                    </a:lnTo>
                    <a:lnTo>
                      <a:pt x="306" y="1478"/>
                    </a:lnTo>
                    <a:lnTo>
                      <a:pt x="351" y="1503"/>
                    </a:lnTo>
                    <a:lnTo>
                      <a:pt x="400" y="1522"/>
                    </a:lnTo>
                    <a:lnTo>
                      <a:pt x="450" y="1534"/>
                    </a:lnTo>
                    <a:lnTo>
                      <a:pt x="500" y="1547"/>
                    </a:lnTo>
                    <a:lnTo>
                      <a:pt x="557" y="1553"/>
                    </a:lnTo>
                    <a:lnTo>
                      <a:pt x="619" y="1553"/>
                    </a:lnTo>
                    <a:lnTo>
                      <a:pt x="681" y="1553"/>
                    </a:lnTo>
                    <a:lnTo>
                      <a:pt x="756" y="1547"/>
                    </a:lnTo>
                    <a:lnTo>
                      <a:pt x="825" y="1534"/>
                    </a:lnTo>
                    <a:lnTo>
                      <a:pt x="900" y="1522"/>
                    </a:lnTo>
                    <a:lnTo>
                      <a:pt x="975" y="1503"/>
                    </a:lnTo>
                    <a:lnTo>
                      <a:pt x="1044" y="1478"/>
                    </a:lnTo>
                    <a:lnTo>
                      <a:pt x="1119" y="1447"/>
                    </a:lnTo>
                    <a:lnTo>
                      <a:pt x="1182" y="1415"/>
                    </a:lnTo>
                    <a:lnTo>
                      <a:pt x="1244" y="1377"/>
                    </a:lnTo>
                    <a:lnTo>
                      <a:pt x="1300" y="1340"/>
                    </a:lnTo>
                    <a:lnTo>
                      <a:pt x="1345" y="1296"/>
                    </a:lnTo>
                    <a:lnTo>
                      <a:pt x="1382" y="1246"/>
                    </a:lnTo>
                    <a:lnTo>
                      <a:pt x="1413" y="1196"/>
                    </a:lnTo>
                    <a:lnTo>
                      <a:pt x="1426" y="1140"/>
                    </a:lnTo>
                    <a:lnTo>
                      <a:pt x="1451" y="1002"/>
                    </a:lnTo>
                    <a:lnTo>
                      <a:pt x="1463" y="845"/>
                    </a:lnTo>
                    <a:lnTo>
                      <a:pt x="1469" y="757"/>
                    </a:lnTo>
                    <a:lnTo>
                      <a:pt x="1469" y="671"/>
                    </a:lnTo>
                    <a:lnTo>
                      <a:pt x="1463" y="589"/>
                    </a:lnTo>
                    <a:lnTo>
                      <a:pt x="1456" y="501"/>
                    </a:lnTo>
                    <a:lnTo>
                      <a:pt x="1438" y="420"/>
                    </a:lnTo>
                    <a:lnTo>
                      <a:pt x="1413" y="345"/>
                    </a:lnTo>
                    <a:lnTo>
                      <a:pt x="1382" y="269"/>
                    </a:lnTo>
                    <a:lnTo>
                      <a:pt x="1345" y="207"/>
                    </a:lnTo>
                    <a:lnTo>
                      <a:pt x="1294" y="157"/>
                    </a:lnTo>
                    <a:lnTo>
                      <a:pt x="1269" y="131"/>
                    </a:lnTo>
                    <a:lnTo>
                      <a:pt x="1238" y="113"/>
                    </a:lnTo>
                    <a:lnTo>
                      <a:pt x="1201" y="94"/>
                    </a:lnTo>
                    <a:lnTo>
                      <a:pt x="1163" y="81"/>
                    </a:lnTo>
                    <a:lnTo>
                      <a:pt x="1126" y="69"/>
                    </a:lnTo>
                    <a:lnTo>
                      <a:pt x="1081" y="63"/>
                    </a:lnTo>
                    <a:lnTo>
                      <a:pt x="731" y="31"/>
                    </a:lnTo>
                    <a:lnTo>
                      <a:pt x="419" y="13"/>
                    </a:lnTo>
                    <a:lnTo>
                      <a:pt x="112" y="0"/>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11" name="Freeform 355"/>
              <p:cNvSpPr>
                <a:spLocks/>
              </p:cNvSpPr>
              <p:nvPr/>
            </p:nvSpPr>
            <p:spPr bwMode="auto">
              <a:xfrm>
                <a:off x="12785" y="10764"/>
                <a:ext cx="200" cy="222"/>
              </a:xfrm>
              <a:custGeom>
                <a:avLst/>
                <a:gdLst>
                  <a:gd name="T0" fmla="*/ 0 w 1400"/>
                  <a:gd name="T1" fmla="*/ 0 h 1553"/>
                  <a:gd name="T2" fmla="*/ 0 w 1400"/>
                  <a:gd name="T3" fmla="*/ 0 h 1553"/>
                  <a:gd name="T4" fmla="*/ 0 w 1400"/>
                  <a:gd name="T5" fmla="*/ 0 h 1553"/>
                  <a:gd name="T6" fmla="*/ 0 w 1400"/>
                  <a:gd name="T7" fmla="*/ 0 h 1553"/>
                  <a:gd name="T8" fmla="*/ 0 w 1400"/>
                  <a:gd name="T9" fmla="*/ 0 h 1553"/>
                  <a:gd name="T10" fmla="*/ 0 w 1400"/>
                  <a:gd name="T11" fmla="*/ 0 h 1553"/>
                  <a:gd name="T12" fmla="*/ 0 w 1400"/>
                  <a:gd name="T13" fmla="*/ 0 h 1553"/>
                  <a:gd name="T14" fmla="*/ 0 w 1400"/>
                  <a:gd name="T15" fmla="*/ 0 h 1553"/>
                  <a:gd name="T16" fmla="*/ 0 w 1400"/>
                  <a:gd name="T17" fmla="*/ 0 h 1553"/>
                  <a:gd name="T18" fmla="*/ 0 w 1400"/>
                  <a:gd name="T19" fmla="*/ 0 h 1553"/>
                  <a:gd name="T20" fmla="*/ 0 w 1400"/>
                  <a:gd name="T21" fmla="*/ 0 h 1553"/>
                  <a:gd name="T22" fmla="*/ 0 w 1400"/>
                  <a:gd name="T23" fmla="*/ 0 h 1553"/>
                  <a:gd name="T24" fmla="*/ 0 w 1400"/>
                  <a:gd name="T25" fmla="*/ 0 h 1553"/>
                  <a:gd name="T26" fmla="*/ 0 w 1400"/>
                  <a:gd name="T27" fmla="*/ 0 h 1553"/>
                  <a:gd name="T28" fmla="*/ 0 w 1400"/>
                  <a:gd name="T29" fmla="*/ 0 h 1553"/>
                  <a:gd name="T30" fmla="*/ 0 w 1400"/>
                  <a:gd name="T31" fmla="*/ 0 h 1553"/>
                  <a:gd name="T32" fmla="*/ 0 w 1400"/>
                  <a:gd name="T33" fmla="*/ 0 h 1553"/>
                  <a:gd name="T34" fmla="*/ 0 w 1400"/>
                  <a:gd name="T35" fmla="*/ 0 h 1553"/>
                  <a:gd name="T36" fmla="*/ 0 w 1400"/>
                  <a:gd name="T37" fmla="*/ 0 h 1553"/>
                  <a:gd name="T38" fmla="*/ 0 w 1400"/>
                  <a:gd name="T39" fmla="*/ 0 h 1553"/>
                  <a:gd name="T40" fmla="*/ 0 w 1400"/>
                  <a:gd name="T41" fmla="*/ 0 h 1553"/>
                  <a:gd name="T42" fmla="*/ 0 w 1400"/>
                  <a:gd name="T43" fmla="*/ 0 h 1553"/>
                  <a:gd name="T44" fmla="*/ 0 w 1400"/>
                  <a:gd name="T45" fmla="*/ 0 h 1553"/>
                  <a:gd name="T46" fmla="*/ 0 w 1400"/>
                  <a:gd name="T47" fmla="*/ 0 h 1553"/>
                  <a:gd name="T48" fmla="*/ 0 w 1400"/>
                  <a:gd name="T49" fmla="*/ 0 h 1553"/>
                  <a:gd name="T50" fmla="*/ 0 w 1400"/>
                  <a:gd name="T51" fmla="*/ 0 h 1553"/>
                  <a:gd name="T52" fmla="*/ 0 w 1400"/>
                  <a:gd name="T53" fmla="*/ 0 h 1553"/>
                  <a:gd name="T54" fmla="*/ 0 w 1400"/>
                  <a:gd name="T55" fmla="*/ 0 h 1553"/>
                  <a:gd name="T56" fmla="*/ 0 w 1400"/>
                  <a:gd name="T57" fmla="*/ 0 h 1553"/>
                  <a:gd name="T58" fmla="*/ 0 w 1400"/>
                  <a:gd name="T59" fmla="*/ 0 h 1553"/>
                  <a:gd name="T60" fmla="*/ 0 w 1400"/>
                  <a:gd name="T61" fmla="*/ 0 h 1553"/>
                  <a:gd name="T62" fmla="*/ 0 w 1400"/>
                  <a:gd name="T63" fmla="*/ 0 h 1553"/>
                  <a:gd name="T64" fmla="*/ 0 w 1400"/>
                  <a:gd name="T65" fmla="*/ 0 h 15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0"/>
                  <a:gd name="T100" fmla="*/ 0 h 1553"/>
                  <a:gd name="T101" fmla="*/ 1400 w 1400"/>
                  <a:gd name="T102" fmla="*/ 1553 h 15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0" h="1553">
                    <a:moveTo>
                      <a:pt x="1012" y="63"/>
                    </a:moveTo>
                    <a:lnTo>
                      <a:pt x="662" y="31"/>
                    </a:lnTo>
                    <a:lnTo>
                      <a:pt x="350" y="13"/>
                    </a:lnTo>
                    <a:lnTo>
                      <a:pt x="43" y="0"/>
                    </a:lnTo>
                    <a:lnTo>
                      <a:pt x="31" y="25"/>
                    </a:lnTo>
                    <a:lnTo>
                      <a:pt x="0" y="101"/>
                    </a:lnTo>
                    <a:lnTo>
                      <a:pt x="94" y="163"/>
                    </a:lnTo>
                    <a:lnTo>
                      <a:pt x="187" y="213"/>
                    </a:lnTo>
                    <a:lnTo>
                      <a:pt x="282" y="251"/>
                    </a:lnTo>
                    <a:lnTo>
                      <a:pt x="368" y="289"/>
                    </a:lnTo>
                    <a:lnTo>
                      <a:pt x="469" y="313"/>
                    </a:lnTo>
                    <a:lnTo>
                      <a:pt x="569" y="332"/>
                    </a:lnTo>
                    <a:lnTo>
                      <a:pt x="682" y="345"/>
                    </a:lnTo>
                    <a:lnTo>
                      <a:pt x="800" y="350"/>
                    </a:lnTo>
                    <a:lnTo>
                      <a:pt x="819" y="370"/>
                    </a:lnTo>
                    <a:lnTo>
                      <a:pt x="844" y="407"/>
                    </a:lnTo>
                    <a:lnTo>
                      <a:pt x="869" y="457"/>
                    </a:lnTo>
                    <a:lnTo>
                      <a:pt x="894" y="513"/>
                    </a:lnTo>
                    <a:lnTo>
                      <a:pt x="919" y="576"/>
                    </a:lnTo>
                    <a:lnTo>
                      <a:pt x="944" y="651"/>
                    </a:lnTo>
                    <a:lnTo>
                      <a:pt x="962" y="726"/>
                    </a:lnTo>
                    <a:lnTo>
                      <a:pt x="982" y="807"/>
                    </a:lnTo>
                    <a:lnTo>
                      <a:pt x="994" y="889"/>
                    </a:lnTo>
                    <a:lnTo>
                      <a:pt x="1000" y="977"/>
                    </a:lnTo>
                    <a:lnTo>
                      <a:pt x="1000" y="1058"/>
                    </a:lnTo>
                    <a:lnTo>
                      <a:pt x="994" y="1133"/>
                    </a:lnTo>
                    <a:lnTo>
                      <a:pt x="982" y="1209"/>
                    </a:lnTo>
                    <a:lnTo>
                      <a:pt x="956" y="1277"/>
                    </a:lnTo>
                    <a:lnTo>
                      <a:pt x="926" y="1340"/>
                    </a:lnTo>
                    <a:lnTo>
                      <a:pt x="901" y="1365"/>
                    </a:lnTo>
                    <a:lnTo>
                      <a:pt x="881" y="1390"/>
                    </a:lnTo>
                    <a:lnTo>
                      <a:pt x="794" y="1453"/>
                    </a:lnTo>
                    <a:lnTo>
                      <a:pt x="756" y="1478"/>
                    </a:lnTo>
                    <a:lnTo>
                      <a:pt x="713" y="1497"/>
                    </a:lnTo>
                    <a:lnTo>
                      <a:pt x="625" y="1528"/>
                    </a:lnTo>
                    <a:lnTo>
                      <a:pt x="513" y="1553"/>
                    </a:lnTo>
                    <a:lnTo>
                      <a:pt x="632" y="1553"/>
                    </a:lnTo>
                    <a:lnTo>
                      <a:pt x="763" y="1534"/>
                    </a:lnTo>
                    <a:lnTo>
                      <a:pt x="901" y="1503"/>
                    </a:lnTo>
                    <a:lnTo>
                      <a:pt x="962" y="1484"/>
                    </a:lnTo>
                    <a:lnTo>
                      <a:pt x="1032" y="1459"/>
                    </a:lnTo>
                    <a:lnTo>
                      <a:pt x="1088" y="1427"/>
                    </a:lnTo>
                    <a:lnTo>
                      <a:pt x="1150" y="1397"/>
                    </a:lnTo>
                    <a:lnTo>
                      <a:pt x="1200" y="1365"/>
                    </a:lnTo>
                    <a:lnTo>
                      <a:pt x="1251" y="1321"/>
                    </a:lnTo>
                    <a:lnTo>
                      <a:pt x="1288" y="1284"/>
                    </a:lnTo>
                    <a:lnTo>
                      <a:pt x="1319" y="1239"/>
                    </a:lnTo>
                    <a:lnTo>
                      <a:pt x="1344" y="1189"/>
                    </a:lnTo>
                    <a:lnTo>
                      <a:pt x="1357" y="1140"/>
                    </a:lnTo>
                    <a:lnTo>
                      <a:pt x="1382" y="1002"/>
                    </a:lnTo>
                    <a:lnTo>
                      <a:pt x="1394" y="845"/>
                    </a:lnTo>
                    <a:lnTo>
                      <a:pt x="1400" y="757"/>
                    </a:lnTo>
                    <a:lnTo>
                      <a:pt x="1400" y="671"/>
                    </a:lnTo>
                    <a:lnTo>
                      <a:pt x="1394" y="589"/>
                    </a:lnTo>
                    <a:lnTo>
                      <a:pt x="1387" y="501"/>
                    </a:lnTo>
                    <a:lnTo>
                      <a:pt x="1369" y="420"/>
                    </a:lnTo>
                    <a:lnTo>
                      <a:pt x="1344" y="345"/>
                    </a:lnTo>
                    <a:lnTo>
                      <a:pt x="1313" y="269"/>
                    </a:lnTo>
                    <a:lnTo>
                      <a:pt x="1276" y="207"/>
                    </a:lnTo>
                    <a:lnTo>
                      <a:pt x="1225" y="157"/>
                    </a:lnTo>
                    <a:lnTo>
                      <a:pt x="1200" y="131"/>
                    </a:lnTo>
                    <a:lnTo>
                      <a:pt x="1169" y="113"/>
                    </a:lnTo>
                    <a:lnTo>
                      <a:pt x="1132" y="94"/>
                    </a:lnTo>
                    <a:lnTo>
                      <a:pt x="1094" y="81"/>
                    </a:lnTo>
                    <a:lnTo>
                      <a:pt x="1057" y="69"/>
                    </a:lnTo>
                    <a:lnTo>
                      <a:pt x="1012" y="63"/>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12" name="Freeform 356"/>
              <p:cNvSpPr>
                <a:spLocks/>
              </p:cNvSpPr>
              <p:nvPr/>
            </p:nvSpPr>
            <p:spPr bwMode="auto">
              <a:xfrm>
                <a:off x="12769" y="10732"/>
                <a:ext cx="233" cy="206"/>
              </a:xfrm>
              <a:custGeom>
                <a:avLst/>
                <a:gdLst>
                  <a:gd name="T0" fmla="*/ 0 w 1633"/>
                  <a:gd name="T1" fmla="*/ 0 h 1441"/>
                  <a:gd name="T2" fmla="*/ 0 w 1633"/>
                  <a:gd name="T3" fmla="*/ 0 h 1441"/>
                  <a:gd name="T4" fmla="*/ 0 w 1633"/>
                  <a:gd name="T5" fmla="*/ 0 h 1441"/>
                  <a:gd name="T6" fmla="*/ 0 w 1633"/>
                  <a:gd name="T7" fmla="*/ 0 h 1441"/>
                  <a:gd name="T8" fmla="*/ 0 w 1633"/>
                  <a:gd name="T9" fmla="*/ 0 h 1441"/>
                  <a:gd name="T10" fmla="*/ 0 w 1633"/>
                  <a:gd name="T11" fmla="*/ 0 h 1441"/>
                  <a:gd name="T12" fmla="*/ 0 w 1633"/>
                  <a:gd name="T13" fmla="*/ 0 h 1441"/>
                  <a:gd name="T14" fmla="*/ 0 w 1633"/>
                  <a:gd name="T15" fmla="*/ 0 h 1441"/>
                  <a:gd name="T16" fmla="*/ 0 w 1633"/>
                  <a:gd name="T17" fmla="*/ 0 h 1441"/>
                  <a:gd name="T18" fmla="*/ 0 w 1633"/>
                  <a:gd name="T19" fmla="*/ 0 h 1441"/>
                  <a:gd name="T20" fmla="*/ 0 w 1633"/>
                  <a:gd name="T21" fmla="*/ 0 h 1441"/>
                  <a:gd name="T22" fmla="*/ 0 w 1633"/>
                  <a:gd name="T23" fmla="*/ 0 h 1441"/>
                  <a:gd name="T24" fmla="*/ 0 w 1633"/>
                  <a:gd name="T25" fmla="*/ 0 h 1441"/>
                  <a:gd name="T26" fmla="*/ 0 w 1633"/>
                  <a:gd name="T27" fmla="*/ 0 h 1441"/>
                  <a:gd name="T28" fmla="*/ 0 w 1633"/>
                  <a:gd name="T29" fmla="*/ 0 h 1441"/>
                  <a:gd name="T30" fmla="*/ 0 w 1633"/>
                  <a:gd name="T31" fmla="*/ 0 h 1441"/>
                  <a:gd name="T32" fmla="*/ 0 w 1633"/>
                  <a:gd name="T33" fmla="*/ 0 h 1441"/>
                  <a:gd name="T34" fmla="*/ 0 w 1633"/>
                  <a:gd name="T35" fmla="*/ 0 h 1441"/>
                  <a:gd name="T36" fmla="*/ 0 w 1633"/>
                  <a:gd name="T37" fmla="*/ 0 h 1441"/>
                  <a:gd name="T38" fmla="*/ 0 w 1633"/>
                  <a:gd name="T39" fmla="*/ 0 h 1441"/>
                  <a:gd name="T40" fmla="*/ 0 w 1633"/>
                  <a:gd name="T41" fmla="*/ 0 h 1441"/>
                  <a:gd name="T42" fmla="*/ 0 w 1633"/>
                  <a:gd name="T43" fmla="*/ 0 h 1441"/>
                  <a:gd name="T44" fmla="*/ 0 w 1633"/>
                  <a:gd name="T45" fmla="*/ 0 h 1441"/>
                  <a:gd name="T46" fmla="*/ 0 w 1633"/>
                  <a:gd name="T47" fmla="*/ 0 h 1441"/>
                  <a:gd name="T48" fmla="*/ 0 w 1633"/>
                  <a:gd name="T49" fmla="*/ 0 h 1441"/>
                  <a:gd name="T50" fmla="*/ 0 w 1633"/>
                  <a:gd name="T51" fmla="*/ 0 h 1441"/>
                  <a:gd name="T52" fmla="*/ 0 w 1633"/>
                  <a:gd name="T53" fmla="*/ 0 h 1441"/>
                  <a:gd name="T54" fmla="*/ 0 w 1633"/>
                  <a:gd name="T55" fmla="*/ 0 h 1441"/>
                  <a:gd name="T56" fmla="*/ 0 w 1633"/>
                  <a:gd name="T57" fmla="*/ 0 h 1441"/>
                  <a:gd name="T58" fmla="*/ 0 w 1633"/>
                  <a:gd name="T59" fmla="*/ 0 h 1441"/>
                  <a:gd name="T60" fmla="*/ 0 w 1633"/>
                  <a:gd name="T61" fmla="*/ 0 h 1441"/>
                  <a:gd name="T62" fmla="*/ 0 w 1633"/>
                  <a:gd name="T63" fmla="*/ 0 h 1441"/>
                  <a:gd name="T64" fmla="*/ 0 w 1633"/>
                  <a:gd name="T65" fmla="*/ 0 h 1441"/>
                  <a:gd name="T66" fmla="*/ 0 w 1633"/>
                  <a:gd name="T67" fmla="*/ 0 h 1441"/>
                  <a:gd name="T68" fmla="*/ 0 w 1633"/>
                  <a:gd name="T69" fmla="*/ 0 h 1441"/>
                  <a:gd name="T70" fmla="*/ 0 w 1633"/>
                  <a:gd name="T71" fmla="*/ 0 h 1441"/>
                  <a:gd name="T72" fmla="*/ 0 w 1633"/>
                  <a:gd name="T73" fmla="*/ 0 h 1441"/>
                  <a:gd name="T74" fmla="*/ 0 w 1633"/>
                  <a:gd name="T75" fmla="*/ 0 h 1441"/>
                  <a:gd name="T76" fmla="*/ 0 w 1633"/>
                  <a:gd name="T77" fmla="*/ 0 h 1441"/>
                  <a:gd name="T78" fmla="*/ 0 w 1633"/>
                  <a:gd name="T79" fmla="*/ 0 h 1441"/>
                  <a:gd name="T80" fmla="*/ 0 w 1633"/>
                  <a:gd name="T81" fmla="*/ 0 h 1441"/>
                  <a:gd name="T82" fmla="*/ 0 w 1633"/>
                  <a:gd name="T83" fmla="*/ 0 h 1441"/>
                  <a:gd name="T84" fmla="*/ 0 w 1633"/>
                  <a:gd name="T85" fmla="*/ 0 h 1441"/>
                  <a:gd name="T86" fmla="*/ 0 w 1633"/>
                  <a:gd name="T87" fmla="*/ 0 h 1441"/>
                  <a:gd name="T88" fmla="*/ 0 w 1633"/>
                  <a:gd name="T89" fmla="*/ 0 h 1441"/>
                  <a:gd name="T90" fmla="*/ 0 w 1633"/>
                  <a:gd name="T91" fmla="*/ 0 h 1441"/>
                  <a:gd name="T92" fmla="*/ 0 w 1633"/>
                  <a:gd name="T93" fmla="*/ 0 h 1441"/>
                  <a:gd name="T94" fmla="*/ 0 w 1633"/>
                  <a:gd name="T95" fmla="*/ 0 h 1441"/>
                  <a:gd name="T96" fmla="*/ 0 w 1633"/>
                  <a:gd name="T97" fmla="*/ 0 h 1441"/>
                  <a:gd name="T98" fmla="*/ 0 w 1633"/>
                  <a:gd name="T99" fmla="*/ 0 h 1441"/>
                  <a:gd name="T100" fmla="*/ 0 w 1633"/>
                  <a:gd name="T101" fmla="*/ 0 h 1441"/>
                  <a:gd name="T102" fmla="*/ 0 w 1633"/>
                  <a:gd name="T103" fmla="*/ 0 h 1441"/>
                  <a:gd name="T104" fmla="*/ 0 w 1633"/>
                  <a:gd name="T105" fmla="*/ 0 h 1441"/>
                  <a:gd name="T106" fmla="*/ 0 w 1633"/>
                  <a:gd name="T107" fmla="*/ 0 h 1441"/>
                  <a:gd name="T108" fmla="*/ 0 w 1633"/>
                  <a:gd name="T109" fmla="*/ 0 h 1441"/>
                  <a:gd name="T110" fmla="*/ 0 w 1633"/>
                  <a:gd name="T111" fmla="*/ 0 h 1441"/>
                  <a:gd name="T112" fmla="*/ 0 w 1633"/>
                  <a:gd name="T113" fmla="*/ 0 h 1441"/>
                  <a:gd name="T114" fmla="*/ 0 w 1633"/>
                  <a:gd name="T115" fmla="*/ 0 h 1441"/>
                  <a:gd name="T116" fmla="*/ 0 w 1633"/>
                  <a:gd name="T117" fmla="*/ 0 h 1441"/>
                  <a:gd name="T118" fmla="*/ 0 w 1633"/>
                  <a:gd name="T119" fmla="*/ 0 h 14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3"/>
                  <a:gd name="T181" fmla="*/ 0 h 1441"/>
                  <a:gd name="T182" fmla="*/ 1633 w 1633"/>
                  <a:gd name="T183" fmla="*/ 1441 h 14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3" h="1441">
                    <a:moveTo>
                      <a:pt x="1414" y="226"/>
                    </a:moveTo>
                    <a:lnTo>
                      <a:pt x="1457" y="270"/>
                    </a:lnTo>
                    <a:lnTo>
                      <a:pt x="1500" y="314"/>
                    </a:lnTo>
                    <a:lnTo>
                      <a:pt x="1532" y="364"/>
                    </a:lnTo>
                    <a:lnTo>
                      <a:pt x="1570" y="414"/>
                    </a:lnTo>
                    <a:lnTo>
                      <a:pt x="1595" y="464"/>
                    </a:lnTo>
                    <a:lnTo>
                      <a:pt x="1613" y="520"/>
                    </a:lnTo>
                    <a:lnTo>
                      <a:pt x="1626" y="570"/>
                    </a:lnTo>
                    <a:lnTo>
                      <a:pt x="1633" y="627"/>
                    </a:lnTo>
                    <a:lnTo>
                      <a:pt x="1633" y="715"/>
                    </a:lnTo>
                    <a:lnTo>
                      <a:pt x="1633" y="815"/>
                    </a:lnTo>
                    <a:lnTo>
                      <a:pt x="1620" y="927"/>
                    </a:lnTo>
                    <a:lnTo>
                      <a:pt x="1601" y="1034"/>
                    </a:lnTo>
                    <a:lnTo>
                      <a:pt x="1576" y="1147"/>
                    </a:lnTo>
                    <a:lnTo>
                      <a:pt x="1545" y="1253"/>
                    </a:lnTo>
                    <a:lnTo>
                      <a:pt x="1495" y="1353"/>
                    </a:lnTo>
                    <a:lnTo>
                      <a:pt x="1470" y="1398"/>
                    </a:lnTo>
                    <a:lnTo>
                      <a:pt x="1439" y="1441"/>
                    </a:lnTo>
                    <a:lnTo>
                      <a:pt x="1401" y="1203"/>
                    </a:lnTo>
                    <a:lnTo>
                      <a:pt x="1419" y="1185"/>
                    </a:lnTo>
                    <a:lnTo>
                      <a:pt x="1439" y="1160"/>
                    </a:lnTo>
                    <a:lnTo>
                      <a:pt x="1451" y="1128"/>
                    </a:lnTo>
                    <a:lnTo>
                      <a:pt x="1470" y="1090"/>
                    </a:lnTo>
                    <a:lnTo>
                      <a:pt x="1482" y="1040"/>
                    </a:lnTo>
                    <a:lnTo>
                      <a:pt x="1482" y="990"/>
                    </a:lnTo>
                    <a:lnTo>
                      <a:pt x="1470" y="934"/>
                    </a:lnTo>
                    <a:lnTo>
                      <a:pt x="1464" y="909"/>
                    </a:lnTo>
                    <a:lnTo>
                      <a:pt x="1451" y="891"/>
                    </a:lnTo>
                    <a:lnTo>
                      <a:pt x="1445" y="878"/>
                    </a:lnTo>
                    <a:lnTo>
                      <a:pt x="1426" y="878"/>
                    </a:lnTo>
                    <a:lnTo>
                      <a:pt x="1414" y="878"/>
                    </a:lnTo>
                    <a:lnTo>
                      <a:pt x="1401" y="891"/>
                    </a:lnTo>
                    <a:lnTo>
                      <a:pt x="1369" y="916"/>
                    </a:lnTo>
                    <a:lnTo>
                      <a:pt x="1344" y="959"/>
                    </a:lnTo>
                    <a:lnTo>
                      <a:pt x="1326" y="1009"/>
                    </a:lnTo>
                    <a:lnTo>
                      <a:pt x="1313" y="1059"/>
                    </a:lnTo>
                    <a:lnTo>
                      <a:pt x="1307" y="1103"/>
                    </a:lnTo>
                    <a:lnTo>
                      <a:pt x="1313" y="1203"/>
                    </a:lnTo>
                    <a:lnTo>
                      <a:pt x="1232" y="1210"/>
                    </a:lnTo>
                    <a:lnTo>
                      <a:pt x="1226" y="1210"/>
                    </a:lnTo>
                    <a:lnTo>
                      <a:pt x="1226" y="1190"/>
                    </a:lnTo>
                    <a:lnTo>
                      <a:pt x="1220" y="1147"/>
                    </a:lnTo>
                    <a:lnTo>
                      <a:pt x="1213" y="1047"/>
                    </a:lnTo>
                    <a:lnTo>
                      <a:pt x="1207" y="984"/>
                    </a:lnTo>
                    <a:lnTo>
                      <a:pt x="1195" y="927"/>
                    </a:lnTo>
                    <a:lnTo>
                      <a:pt x="1170" y="871"/>
                    </a:lnTo>
                    <a:lnTo>
                      <a:pt x="1132" y="821"/>
                    </a:lnTo>
                    <a:lnTo>
                      <a:pt x="932" y="602"/>
                    </a:lnTo>
                    <a:lnTo>
                      <a:pt x="919" y="615"/>
                    </a:lnTo>
                    <a:lnTo>
                      <a:pt x="913" y="633"/>
                    </a:lnTo>
                    <a:lnTo>
                      <a:pt x="907" y="677"/>
                    </a:lnTo>
                    <a:lnTo>
                      <a:pt x="913" y="728"/>
                    </a:lnTo>
                    <a:lnTo>
                      <a:pt x="919" y="771"/>
                    </a:lnTo>
                    <a:lnTo>
                      <a:pt x="826" y="658"/>
                    </a:lnTo>
                    <a:lnTo>
                      <a:pt x="788" y="602"/>
                    </a:lnTo>
                    <a:lnTo>
                      <a:pt x="770" y="570"/>
                    </a:lnTo>
                    <a:lnTo>
                      <a:pt x="763" y="540"/>
                    </a:lnTo>
                    <a:lnTo>
                      <a:pt x="750" y="552"/>
                    </a:lnTo>
                    <a:lnTo>
                      <a:pt x="738" y="577"/>
                    </a:lnTo>
                    <a:lnTo>
                      <a:pt x="738" y="595"/>
                    </a:lnTo>
                    <a:lnTo>
                      <a:pt x="738" y="621"/>
                    </a:lnTo>
                    <a:lnTo>
                      <a:pt x="738" y="665"/>
                    </a:lnTo>
                    <a:lnTo>
                      <a:pt x="750" y="708"/>
                    </a:lnTo>
                    <a:lnTo>
                      <a:pt x="688" y="658"/>
                    </a:lnTo>
                    <a:lnTo>
                      <a:pt x="619" y="608"/>
                    </a:lnTo>
                    <a:lnTo>
                      <a:pt x="588" y="583"/>
                    </a:lnTo>
                    <a:lnTo>
                      <a:pt x="563" y="552"/>
                    </a:lnTo>
                    <a:lnTo>
                      <a:pt x="544" y="520"/>
                    </a:lnTo>
                    <a:lnTo>
                      <a:pt x="531" y="484"/>
                    </a:lnTo>
                    <a:lnTo>
                      <a:pt x="526" y="545"/>
                    </a:lnTo>
                    <a:lnTo>
                      <a:pt x="513" y="595"/>
                    </a:lnTo>
                    <a:lnTo>
                      <a:pt x="513" y="627"/>
                    </a:lnTo>
                    <a:lnTo>
                      <a:pt x="513" y="652"/>
                    </a:lnTo>
                    <a:lnTo>
                      <a:pt x="519" y="683"/>
                    </a:lnTo>
                    <a:lnTo>
                      <a:pt x="531" y="708"/>
                    </a:lnTo>
                    <a:lnTo>
                      <a:pt x="494" y="677"/>
                    </a:lnTo>
                    <a:lnTo>
                      <a:pt x="450" y="646"/>
                    </a:lnTo>
                    <a:lnTo>
                      <a:pt x="350" y="570"/>
                    </a:lnTo>
                    <a:lnTo>
                      <a:pt x="300" y="527"/>
                    </a:lnTo>
                    <a:lnTo>
                      <a:pt x="269" y="484"/>
                    </a:lnTo>
                    <a:lnTo>
                      <a:pt x="250" y="464"/>
                    </a:lnTo>
                    <a:lnTo>
                      <a:pt x="244" y="439"/>
                    </a:lnTo>
                    <a:lnTo>
                      <a:pt x="237" y="414"/>
                    </a:lnTo>
                    <a:lnTo>
                      <a:pt x="237" y="389"/>
                    </a:lnTo>
                    <a:lnTo>
                      <a:pt x="219" y="427"/>
                    </a:lnTo>
                    <a:lnTo>
                      <a:pt x="207" y="464"/>
                    </a:lnTo>
                    <a:lnTo>
                      <a:pt x="201" y="509"/>
                    </a:lnTo>
                    <a:lnTo>
                      <a:pt x="201" y="552"/>
                    </a:lnTo>
                    <a:lnTo>
                      <a:pt x="176" y="527"/>
                    </a:lnTo>
                    <a:lnTo>
                      <a:pt x="151" y="489"/>
                    </a:lnTo>
                    <a:lnTo>
                      <a:pt x="131" y="452"/>
                    </a:lnTo>
                    <a:lnTo>
                      <a:pt x="119" y="414"/>
                    </a:lnTo>
                    <a:lnTo>
                      <a:pt x="106" y="371"/>
                    </a:lnTo>
                    <a:lnTo>
                      <a:pt x="100" y="326"/>
                    </a:lnTo>
                    <a:lnTo>
                      <a:pt x="100" y="283"/>
                    </a:lnTo>
                    <a:lnTo>
                      <a:pt x="100" y="245"/>
                    </a:lnTo>
                    <a:lnTo>
                      <a:pt x="50" y="333"/>
                    </a:lnTo>
                    <a:lnTo>
                      <a:pt x="0" y="427"/>
                    </a:lnTo>
                    <a:lnTo>
                      <a:pt x="6" y="377"/>
                    </a:lnTo>
                    <a:lnTo>
                      <a:pt x="13" y="326"/>
                    </a:lnTo>
                    <a:lnTo>
                      <a:pt x="18" y="276"/>
                    </a:lnTo>
                    <a:lnTo>
                      <a:pt x="38" y="233"/>
                    </a:lnTo>
                    <a:lnTo>
                      <a:pt x="56" y="189"/>
                    </a:lnTo>
                    <a:lnTo>
                      <a:pt x="88" y="145"/>
                    </a:lnTo>
                    <a:lnTo>
                      <a:pt x="119" y="108"/>
                    </a:lnTo>
                    <a:lnTo>
                      <a:pt x="163" y="76"/>
                    </a:lnTo>
                    <a:lnTo>
                      <a:pt x="188" y="57"/>
                    </a:lnTo>
                    <a:lnTo>
                      <a:pt x="225" y="38"/>
                    </a:lnTo>
                    <a:lnTo>
                      <a:pt x="294" y="20"/>
                    </a:lnTo>
                    <a:lnTo>
                      <a:pt x="369" y="7"/>
                    </a:lnTo>
                    <a:lnTo>
                      <a:pt x="444" y="0"/>
                    </a:lnTo>
                    <a:lnTo>
                      <a:pt x="526" y="0"/>
                    </a:lnTo>
                    <a:lnTo>
                      <a:pt x="601" y="7"/>
                    </a:lnTo>
                    <a:lnTo>
                      <a:pt x="750" y="20"/>
                    </a:lnTo>
                    <a:lnTo>
                      <a:pt x="856" y="32"/>
                    </a:lnTo>
                    <a:lnTo>
                      <a:pt x="963" y="45"/>
                    </a:lnTo>
                    <a:lnTo>
                      <a:pt x="1170" y="88"/>
                    </a:lnTo>
                    <a:lnTo>
                      <a:pt x="1232" y="108"/>
                    </a:lnTo>
                    <a:lnTo>
                      <a:pt x="1294" y="138"/>
                    </a:lnTo>
                    <a:lnTo>
                      <a:pt x="1357" y="183"/>
                    </a:lnTo>
                    <a:lnTo>
                      <a:pt x="1414" y="226"/>
                    </a:lnTo>
                    <a:close/>
                  </a:path>
                </a:pathLst>
              </a:custGeom>
              <a:solidFill>
                <a:srgbClr val="5F4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13" name="Freeform 357"/>
              <p:cNvSpPr>
                <a:spLocks/>
              </p:cNvSpPr>
              <p:nvPr/>
            </p:nvSpPr>
            <p:spPr bwMode="auto">
              <a:xfrm>
                <a:off x="12867" y="10863"/>
                <a:ext cx="11" cy="12"/>
              </a:xfrm>
              <a:custGeom>
                <a:avLst/>
                <a:gdLst>
                  <a:gd name="T0" fmla="*/ 0 w 81"/>
                  <a:gd name="T1" fmla="*/ 0 h 81"/>
                  <a:gd name="T2" fmla="*/ 0 w 81"/>
                  <a:gd name="T3" fmla="*/ 0 h 81"/>
                  <a:gd name="T4" fmla="*/ 0 w 81"/>
                  <a:gd name="T5" fmla="*/ 0 h 81"/>
                  <a:gd name="T6" fmla="*/ 0 w 81"/>
                  <a:gd name="T7" fmla="*/ 0 h 81"/>
                  <a:gd name="T8" fmla="*/ 0 w 81"/>
                  <a:gd name="T9" fmla="*/ 0 h 81"/>
                  <a:gd name="T10" fmla="*/ 0 w 81"/>
                  <a:gd name="T11" fmla="*/ 0 h 81"/>
                  <a:gd name="T12" fmla="*/ 0 w 81"/>
                  <a:gd name="T13" fmla="*/ 0 h 81"/>
                  <a:gd name="T14" fmla="*/ 0 w 81"/>
                  <a:gd name="T15" fmla="*/ 0 h 81"/>
                  <a:gd name="T16" fmla="*/ 0 w 81"/>
                  <a:gd name="T17" fmla="*/ 0 h 81"/>
                  <a:gd name="T18" fmla="*/ 0 w 81"/>
                  <a:gd name="T19" fmla="*/ 0 h 81"/>
                  <a:gd name="T20" fmla="*/ 0 w 81"/>
                  <a:gd name="T21" fmla="*/ 0 h 81"/>
                  <a:gd name="T22" fmla="*/ 0 w 81"/>
                  <a:gd name="T23" fmla="*/ 0 h 81"/>
                  <a:gd name="T24" fmla="*/ 0 w 81"/>
                  <a:gd name="T25" fmla="*/ 0 h 81"/>
                  <a:gd name="T26" fmla="*/ 0 w 81"/>
                  <a:gd name="T27" fmla="*/ 0 h 81"/>
                  <a:gd name="T28" fmla="*/ 0 w 81"/>
                  <a:gd name="T29" fmla="*/ 0 h 81"/>
                  <a:gd name="T30" fmla="*/ 0 w 81"/>
                  <a:gd name="T31" fmla="*/ 0 h 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81"/>
                  <a:gd name="T50" fmla="*/ 81 w 81"/>
                  <a:gd name="T51" fmla="*/ 81 h 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81">
                    <a:moveTo>
                      <a:pt x="63" y="68"/>
                    </a:moveTo>
                    <a:lnTo>
                      <a:pt x="56" y="74"/>
                    </a:lnTo>
                    <a:lnTo>
                      <a:pt x="37" y="81"/>
                    </a:lnTo>
                    <a:lnTo>
                      <a:pt x="18" y="74"/>
                    </a:lnTo>
                    <a:lnTo>
                      <a:pt x="6" y="68"/>
                    </a:lnTo>
                    <a:lnTo>
                      <a:pt x="0" y="56"/>
                    </a:lnTo>
                    <a:lnTo>
                      <a:pt x="0" y="36"/>
                    </a:lnTo>
                    <a:lnTo>
                      <a:pt x="0" y="25"/>
                    </a:lnTo>
                    <a:lnTo>
                      <a:pt x="12" y="11"/>
                    </a:lnTo>
                    <a:lnTo>
                      <a:pt x="25" y="0"/>
                    </a:lnTo>
                    <a:lnTo>
                      <a:pt x="43" y="0"/>
                    </a:lnTo>
                    <a:lnTo>
                      <a:pt x="56" y="0"/>
                    </a:lnTo>
                    <a:lnTo>
                      <a:pt x="68" y="5"/>
                    </a:lnTo>
                    <a:lnTo>
                      <a:pt x="81" y="25"/>
                    </a:lnTo>
                    <a:lnTo>
                      <a:pt x="81" y="49"/>
                    </a:lnTo>
                    <a:lnTo>
                      <a:pt x="63" y="68"/>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14" name="Freeform 358"/>
              <p:cNvSpPr>
                <a:spLocks/>
              </p:cNvSpPr>
              <p:nvPr/>
            </p:nvSpPr>
            <p:spPr bwMode="auto">
              <a:xfrm>
                <a:off x="12786" y="10850"/>
                <a:ext cx="12" cy="11"/>
              </a:xfrm>
              <a:custGeom>
                <a:avLst/>
                <a:gdLst>
                  <a:gd name="T0" fmla="*/ 0 w 82"/>
                  <a:gd name="T1" fmla="*/ 0 h 82"/>
                  <a:gd name="T2" fmla="*/ 0 w 82"/>
                  <a:gd name="T3" fmla="*/ 0 h 82"/>
                  <a:gd name="T4" fmla="*/ 0 w 82"/>
                  <a:gd name="T5" fmla="*/ 0 h 82"/>
                  <a:gd name="T6" fmla="*/ 0 w 82"/>
                  <a:gd name="T7" fmla="*/ 0 h 82"/>
                  <a:gd name="T8" fmla="*/ 0 w 82"/>
                  <a:gd name="T9" fmla="*/ 0 h 82"/>
                  <a:gd name="T10" fmla="*/ 0 w 82"/>
                  <a:gd name="T11" fmla="*/ 0 h 82"/>
                  <a:gd name="T12" fmla="*/ 0 w 82"/>
                  <a:gd name="T13" fmla="*/ 0 h 82"/>
                  <a:gd name="T14" fmla="*/ 0 w 82"/>
                  <a:gd name="T15" fmla="*/ 0 h 82"/>
                  <a:gd name="T16" fmla="*/ 0 w 82"/>
                  <a:gd name="T17" fmla="*/ 0 h 82"/>
                  <a:gd name="T18" fmla="*/ 0 w 82"/>
                  <a:gd name="T19" fmla="*/ 0 h 82"/>
                  <a:gd name="T20" fmla="*/ 0 w 82"/>
                  <a:gd name="T21" fmla="*/ 0 h 82"/>
                  <a:gd name="T22" fmla="*/ 0 w 82"/>
                  <a:gd name="T23" fmla="*/ 0 h 82"/>
                  <a:gd name="T24" fmla="*/ 0 w 82"/>
                  <a:gd name="T25" fmla="*/ 0 h 82"/>
                  <a:gd name="T26" fmla="*/ 0 w 82"/>
                  <a:gd name="T27" fmla="*/ 0 h 82"/>
                  <a:gd name="T28" fmla="*/ 0 w 82"/>
                  <a:gd name="T29" fmla="*/ 0 h 82"/>
                  <a:gd name="T30" fmla="*/ 0 w 82"/>
                  <a:gd name="T31" fmla="*/ 0 h 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82"/>
                  <a:gd name="T50" fmla="*/ 82 w 82"/>
                  <a:gd name="T51" fmla="*/ 82 h 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82">
                    <a:moveTo>
                      <a:pt x="75" y="63"/>
                    </a:moveTo>
                    <a:lnTo>
                      <a:pt x="62" y="70"/>
                    </a:lnTo>
                    <a:lnTo>
                      <a:pt x="50" y="75"/>
                    </a:lnTo>
                    <a:lnTo>
                      <a:pt x="32" y="82"/>
                    </a:lnTo>
                    <a:lnTo>
                      <a:pt x="12" y="75"/>
                    </a:lnTo>
                    <a:lnTo>
                      <a:pt x="7" y="63"/>
                    </a:lnTo>
                    <a:lnTo>
                      <a:pt x="0" y="50"/>
                    </a:lnTo>
                    <a:lnTo>
                      <a:pt x="0" y="32"/>
                    </a:lnTo>
                    <a:lnTo>
                      <a:pt x="7" y="19"/>
                    </a:lnTo>
                    <a:lnTo>
                      <a:pt x="19" y="7"/>
                    </a:lnTo>
                    <a:lnTo>
                      <a:pt x="37" y="0"/>
                    </a:lnTo>
                    <a:lnTo>
                      <a:pt x="50" y="0"/>
                    </a:lnTo>
                    <a:lnTo>
                      <a:pt x="62" y="0"/>
                    </a:lnTo>
                    <a:lnTo>
                      <a:pt x="75" y="19"/>
                    </a:lnTo>
                    <a:lnTo>
                      <a:pt x="82" y="38"/>
                    </a:lnTo>
                    <a:lnTo>
                      <a:pt x="75" y="63"/>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15" name="Freeform 359"/>
              <p:cNvSpPr>
                <a:spLocks/>
              </p:cNvSpPr>
              <p:nvPr/>
            </p:nvSpPr>
            <p:spPr bwMode="auto">
              <a:xfrm>
                <a:off x="12793" y="10851"/>
                <a:ext cx="34" cy="73"/>
              </a:xfrm>
              <a:custGeom>
                <a:avLst/>
                <a:gdLst>
                  <a:gd name="T0" fmla="*/ 0 w 238"/>
                  <a:gd name="T1" fmla="*/ 0 h 513"/>
                  <a:gd name="T2" fmla="*/ 0 w 238"/>
                  <a:gd name="T3" fmla="*/ 0 h 513"/>
                  <a:gd name="T4" fmla="*/ 0 w 238"/>
                  <a:gd name="T5" fmla="*/ 0 h 513"/>
                  <a:gd name="T6" fmla="*/ 0 w 238"/>
                  <a:gd name="T7" fmla="*/ 0 h 513"/>
                  <a:gd name="T8" fmla="*/ 0 w 238"/>
                  <a:gd name="T9" fmla="*/ 0 h 513"/>
                  <a:gd name="T10" fmla="*/ 0 w 238"/>
                  <a:gd name="T11" fmla="*/ 0 h 513"/>
                  <a:gd name="T12" fmla="*/ 0 w 238"/>
                  <a:gd name="T13" fmla="*/ 0 h 513"/>
                  <a:gd name="T14" fmla="*/ 0 w 238"/>
                  <a:gd name="T15" fmla="*/ 0 h 513"/>
                  <a:gd name="T16" fmla="*/ 0 w 238"/>
                  <a:gd name="T17" fmla="*/ 0 h 513"/>
                  <a:gd name="T18" fmla="*/ 0 w 238"/>
                  <a:gd name="T19" fmla="*/ 0 h 513"/>
                  <a:gd name="T20" fmla="*/ 0 w 238"/>
                  <a:gd name="T21" fmla="*/ 0 h 513"/>
                  <a:gd name="T22" fmla="*/ 0 w 238"/>
                  <a:gd name="T23" fmla="*/ 0 h 513"/>
                  <a:gd name="T24" fmla="*/ 0 w 238"/>
                  <a:gd name="T25" fmla="*/ 0 h 513"/>
                  <a:gd name="T26" fmla="*/ 0 w 238"/>
                  <a:gd name="T27" fmla="*/ 0 h 513"/>
                  <a:gd name="T28" fmla="*/ 0 w 238"/>
                  <a:gd name="T29" fmla="*/ 0 h 513"/>
                  <a:gd name="T30" fmla="*/ 0 w 238"/>
                  <a:gd name="T31" fmla="*/ 0 h 513"/>
                  <a:gd name="T32" fmla="*/ 0 w 238"/>
                  <a:gd name="T33" fmla="*/ 0 h 513"/>
                  <a:gd name="T34" fmla="*/ 0 w 238"/>
                  <a:gd name="T35" fmla="*/ 0 h 513"/>
                  <a:gd name="T36" fmla="*/ 0 w 238"/>
                  <a:gd name="T37" fmla="*/ 0 h 513"/>
                  <a:gd name="T38" fmla="*/ 0 w 238"/>
                  <a:gd name="T39" fmla="*/ 0 h 513"/>
                  <a:gd name="T40" fmla="*/ 0 w 238"/>
                  <a:gd name="T41" fmla="*/ 0 h 513"/>
                  <a:gd name="T42" fmla="*/ 0 w 238"/>
                  <a:gd name="T43" fmla="*/ 0 h 513"/>
                  <a:gd name="T44" fmla="*/ 0 w 238"/>
                  <a:gd name="T45" fmla="*/ 0 h 513"/>
                  <a:gd name="T46" fmla="*/ 0 w 238"/>
                  <a:gd name="T47" fmla="*/ 0 h 513"/>
                  <a:gd name="T48" fmla="*/ 0 w 238"/>
                  <a:gd name="T49" fmla="*/ 0 h 513"/>
                  <a:gd name="T50" fmla="*/ 0 w 238"/>
                  <a:gd name="T51" fmla="*/ 0 h 513"/>
                  <a:gd name="T52" fmla="*/ 0 w 238"/>
                  <a:gd name="T53" fmla="*/ 0 h 5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8"/>
                  <a:gd name="T82" fmla="*/ 0 h 513"/>
                  <a:gd name="T83" fmla="*/ 238 w 238"/>
                  <a:gd name="T84" fmla="*/ 513 h 5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8" h="513">
                    <a:moveTo>
                      <a:pt x="106" y="0"/>
                    </a:moveTo>
                    <a:lnTo>
                      <a:pt x="113" y="81"/>
                    </a:lnTo>
                    <a:lnTo>
                      <a:pt x="113" y="156"/>
                    </a:lnTo>
                    <a:lnTo>
                      <a:pt x="106" y="194"/>
                    </a:lnTo>
                    <a:lnTo>
                      <a:pt x="100" y="231"/>
                    </a:lnTo>
                    <a:lnTo>
                      <a:pt x="38" y="444"/>
                    </a:lnTo>
                    <a:lnTo>
                      <a:pt x="56" y="450"/>
                    </a:lnTo>
                    <a:lnTo>
                      <a:pt x="100" y="469"/>
                    </a:lnTo>
                    <a:lnTo>
                      <a:pt x="163" y="482"/>
                    </a:lnTo>
                    <a:lnTo>
                      <a:pt x="200" y="482"/>
                    </a:lnTo>
                    <a:lnTo>
                      <a:pt x="238" y="482"/>
                    </a:lnTo>
                    <a:lnTo>
                      <a:pt x="231" y="488"/>
                    </a:lnTo>
                    <a:lnTo>
                      <a:pt x="200" y="500"/>
                    </a:lnTo>
                    <a:lnTo>
                      <a:pt x="163" y="513"/>
                    </a:lnTo>
                    <a:lnTo>
                      <a:pt x="138" y="513"/>
                    </a:lnTo>
                    <a:lnTo>
                      <a:pt x="106" y="513"/>
                    </a:lnTo>
                    <a:lnTo>
                      <a:pt x="81" y="507"/>
                    </a:lnTo>
                    <a:lnTo>
                      <a:pt x="56" y="495"/>
                    </a:lnTo>
                    <a:lnTo>
                      <a:pt x="25" y="469"/>
                    </a:lnTo>
                    <a:lnTo>
                      <a:pt x="7" y="444"/>
                    </a:lnTo>
                    <a:lnTo>
                      <a:pt x="0" y="432"/>
                    </a:lnTo>
                    <a:lnTo>
                      <a:pt x="12" y="400"/>
                    </a:lnTo>
                    <a:lnTo>
                      <a:pt x="43" y="312"/>
                    </a:lnTo>
                    <a:lnTo>
                      <a:pt x="63" y="250"/>
                    </a:lnTo>
                    <a:lnTo>
                      <a:pt x="81" y="174"/>
                    </a:lnTo>
                    <a:lnTo>
                      <a:pt x="100" y="93"/>
                    </a:lnTo>
                    <a:lnTo>
                      <a:pt x="106"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16" name="Freeform 360"/>
              <p:cNvSpPr>
                <a:spLocks/>
              </p:cNvSpPr>
              <p:nvPr/>
            </p:nvSpPr>
            <p:spPr bwMode="auto">
              <a:xfrm>
                <a:off x="12816" y="10944"/>
                <a:ext cx="30" cy="8"/>
              </a:xfrm>
              <a:custGeom>
                <a:avLst/>
                <a:gdLst>
                  <a:gd name="T0" fmla="*/ 0 w 213"/>
                  <a:gd name="T1" fmla="*/ 0 h 62"/>
                  <a:gd name="T2" fmla="*/ 0 w 213"/>
                  <a:gd name="T3" fmla="*/ 0 h 62"/>
                  <a:gd name="T4" fmla="*/ 0 w 213"/>
                  <a:gd name="T5" fmla="*/ 0 h 62"/>
                  <a:gd name="T6" fmla="*/ 0 w 213"/>
                  <a:gd name="T7" fmla="*/ 0 h 62"/>
                  <a:gd name="T8" fmla="*/ 0 w 213"/>
                  <a:gd name="T9" fmla="*/ 0 h 62"/>
                  <a:gd name="T10" fmla="*/ 0 w 213"/>
                  <a:gd name="T11" fmla="*/ 0 h 62"/>
                  <a:gd name="T12" fmla="*/ 0 w 213"/>
                  <a:gd name="T13" fmla="*/ 0 h 62"/>
                  <a:gd name="T14" fmla="*/ 0 w 213"/>
                  <a:gd name="T15" fmla="*/ 0 h 62"/>
                  <a:gd name="T16" fmla="*/ 0 w 213"/>
                  <a:gd name="T17" fmla="*/ 0 h 62"/>
                  <a:gd name="T18" fmla="*/ 0 w 213"/>
                  <a:gd name="T19" fmla="*/ 0 h 62"/>
                  <a:gd name="T20" fmla="*/ 0 w 213"/>
                  <a:gd name="T21" fmla="*/ 0 h 62"/>
                  <a:gd name="T22" fmla="*/ 0 w 213"/>
                  <a:gd name="T23" fmla="*/ 0 h 62"/>
                  <a:gd name="T24" fmla="*/ 0 w 213"/>
                  <a:gd name="T25" fmla="*/ 0 h 62"/>
                  <a:gd name="T26" fmla="*/ 0 w 213"/>
                  <a:gd name="T27" fmla="*/ 0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3"/>
                  <a:gd name="T43" fmla="*/ 0 h 62"/>
                  <a:gd name="T44" fmla="*/ 213 w 213"/>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3" h="62">
                    <a:moveTo>
                      <a:pt x="25" y="50"/>
                    </a:moveTo>
                    <a:lnTo>
                      <a:pt x="151" y="62"/>
                    </a:lnTo>
                    <a:lnTo>
                      <a:pt x="194" y="56"/>
                    </a:lnTo>
                    <a:lnTo>
                      <a:pt x="213" y="56"/>
                    </a:lnTo>
                    <a:lnTo>
                      <a:pt x="213" y="43"/>
                    </a:lnTo>
                    <a:lnTo>
                      <a:pt x="206" y="31"/>
                    </a:lnTo>
                    <a:lnTo>
                      <a:pt x="188" y="25"/>
                    </a:lnTo>
                    <a:lnTo>
                      <a:pt x="125" y="12"/>
                    </a:lnTo>
                    <a:lnTo>
                      <a:pt x="50" y="5"/>
                    </a:lnTo>
                    <a:lnTo>
                      <a:pt x="0" y="0"/>
                    </a:lnTo>
                    <a:lnTo>
                      <a:pt x="7" y="18"/>
                    </a:lnTo>
                    <a:lnTo>
                      <a:pt x="7" y="37"/>
                    </a:lnTo>
                    <a:lnTo>
                      <a:pt x="13" y="43"/>
                    </a:lnTo>
                    <a:lnTo>
                      <a:pt x="25" y="50"/>
                    </a:lnTo>
                    <a:close/>
                  </a:path>
                </a:pathLst>
              </a:custGeom>
              <a:solidFill>
                <a:srgbClr val="EA9E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17" name="Freeform 361"/>
              <p:cNvSpPr>
                <a:spLocks/>
              </p:cNvSpPr>
              <p:nvPr/>
            </p:nvSpPr>
            <p:spPr bwMode="auto">
              <a:xfrm>
                <a:off x="12851" y="10884"/>
                <a:ext cx="44" cy="22"/>
              </a:xfrm>
              <a:custGeom>
                <a:avLst/>
                <a:gdLst>
                  <a:gd name="T0" fmla="*/ 0 w 305"/>
                  <a:gd name="T1" fmla="*/ 0 h 150"/>
                  <a:gd name="T2" fmla="*/ 0 w 305"/>
                  <a:gd name="T3" fmla="*/ 0 h 150"/>
                  <a:gd name="T4" fmla="*/ 0 w 305"/>
                  <a:gd name="T5" fmla="*/ 0 h 150"/>
                  <a:gd name="T6" fmla="*/ 0 w 305"/>
                  <a:gd name="T7" fmla="*/ 0 h 150"/>
                  <a:gd name="T8" fmla="*/ 0 w 305"/>
                  <a:gd name="T9" fmla="*/ 0 h 150"/>
                  <a:gd name="T10" fmla="*/ 0 w 305"/>
                  <a:gd name="T11" fmla="*/ 0 h 150"/>
                  <a:gd name="T12" fmla="*/ 0 w 305"/>
                  <a:gd name="T13" fmla="*/ 0 h 150"/>
                  <a:gd name="T14" fmla="*/ 0 w 305"/>
                  <a:gd name="T15" fmla="*/ 0 h 150"/>
                  <a:gd name="T16" fmla="*/ 0 w 305"/>
                  <a:gd name="T17" fmla="*/ 0 h 150"/>
                  <a:gd name="T18" fmla="*/ 0 w 305"/>
                  <a:gd name="T19" fmla="*/ 0 h 150"/>
                  <a:gd name="T20" fmla="*/ 0 w 305"/>
                  <a:gd name="T21" fmla="*/ 0 h 150"/>
                  <a:gd name="T22" fmla="*/ 0 w 305"/>
                  <a:gd name="T23" fmla="*/ 0 h 150"/>
                  <a:gd name="T24" fmla="*/ 0 w 305"/>
                  <a:gd name="T25" fmla="*/ 0 h 150"/>
                  <a:gd name="T26" fmla="*/ 0 w 305"/>
                  <a:gd name="T27" fmla="*/ 0 h 150"/>
                  <a:gd name="T28" fmla="*/ 0 w 305"/>
                  <a:gd name="T29" fmla="*/ 0 h 150"/>
                  <a:gd name="T30" fmla="*/ 0 w 305"/>
                  <a:gd name="T31" fmla="*/ 0 h 150"/>
                  <a:gd name="T32" fmla="*/ 0 w 305"/>
                  <a:gd name="T33" fmla="*/ 0 h 150"/>
                  <a:gd name="T34" fmla="*/ 0 w 305"/>
                  <a:gd name="T35" fmla="*/ 0 h 150"/>
                  <a:gd name="T36" fmla="*/ 0 w 305"/>
                  <a:gd name="T37" fmla="*/ 0 h 150"/>
                  <a:gd name="T38" fmla="*/ 0 w 305"/>
                  <a:gd name="T39" fmla="*/ 0 h 150"/>
                  <a:gd name="T40" fmla="*/ 0 w 305"/>
                  <a:gd name="T41" fmla="*/ 0 h 150"/>
                  <a:gd name="T42" fmla="*/ 0 w 305"/>
                  <a:gd name="T43" fmla="*/ 0 h 150"/>
                  <a:gd name="T44" fmla="*/ 0 w 305"/>
                  <a:gd name="T45" fmla="*/ 0 h 150"/>
                  <a:gd name="T46" fmla="*/ 0 w 305"/>
                  <a:gd name="T47" fmla="*/ 0 h 1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5"/>
                  <a:gd name="T73" fmla="*/ 0 h 150"/>
                  <a:gd name="T74" fmla="*/ 305 w 305"/>
                  <a:gd name="T75" fmla="*/ 150 h 1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5" h="150">
                    <a:moveTo>
                      <a:pt x="305" y="95"/>
                    </a:moveTo>
                    <a:lnTo>
                      <a:pt x="300" y="107"/>
                    </a:lnTo>
                    <a:lnTo>
                      <a:pt x="293" y="120"/>
                    </a:lnTo>
                    <a:lnTo>
                      <a:pt x="280" y="132"/>
                    </a:lnTo>
                    <a:lnTo>
                      <a:pt x="262" y="138"/>
                    </a:lnTo>
                    <a:lnTo>
                      <a:pt x="212" y="150"/>
                    </a:lnTo>
                    <a:lnTo>
                      <a:pt x="149" y="150"/>
                    </a:lnTo>
                    <a:lnTo>
                      <a:pt x="93" y="138"/>
                    </a:lnTo>
                    <a:lnTo>
                      <a:pt x="43" y="120"/>
                    </a:lnTo>
                    <a:lnTo>
                      <a:pt x="25" y="107"/>
                    </a:lnTo>
                    <a:lnTo>
                      <a:pt x="12" y="88"/>
                    </a:lnTo>
                    <a:lnTo>
                      <a:pt x="6" y="69"/>
                    </a:lnTo>
                    <a:lnTo>
                      <a:pt x="0" y="50"/>
                    </a:lnTo>
                    <a:lnTo>
                      <a:pt x="6" y="32"/>
                    </a:lnTo>
                    <a:lnTo>
                      <a:pt x="18" y="25"/>
                    </a:lnTo>
                    <a:lnTo>
                      <a:pt x="31" y="13"/>
                    </a:lnTo>
                    <a:lnTo>
                      <a:pt x="50" y="7"/>
                    </a:lnTo>
                    <a:lnTo>
                      <a:pt x="93" y="0"/>
                    </a:lnTo>
                    <a:lnTo>
                      <a:pt x="143" y="7"/>
                    </a:lnTo>
                    <a:lnTo>
                      <a:pt x="194" y="19"/>
                    </a:lnTo>
                    <a:lnTo>
                      <a:pt x="244" y="38"/>
                    </a:lnTo>
                    <a:lnTo>
                      <a:pt x="280" y="57"/>
                    </a:lnTo>
                    <a:lnTo>
                      <a:pt x="300" y="75"/>
                    </a:lnTo>
                    <a:lnTo>
                      <a:pt x="305" y="95"/>
                    </a:lnTo>
                    <a:close/>
                  </a:path>
                </a:pathLst>
              </a:custGeom>
              <a:solidFill>
                <a:srgbClr val="F0C4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18" name="Freeform 362"/>
              <p:cNvSpPr>
                <a:spLocks/>
              </p:cNvSpPr>
              <p:nvPr/>
            </p:nvSpPr>
            <p:spPr bwMode="auto">
              <a:xfrm>
                <a:off x="12657" y="10955"/>
                <a:ext cx="76" cy="67"/>
              </a:xfrm>
              <a:custGeom>
                <a:avLst/>
                <a:gdLst>
                  <a:gd name="T0" fmla="*/ 0 w 532"/>
                  <a:gd name="T1" fmla="*/ 0 h 469"/>
                  <a:gd name="T2" fmla="*/ 0 w 532"/>
                  <a:gd name="T3" fmla="*/ 0 h 469"/>
                  <a:gd name="T4" fmla="*/ 0 w 532"/>
                  <a:gd name="T5" fmla="*/ 0 h 469"/>
                  <a:gd name="T6" fmla="*/ 0 w 532"/>
                  <a:gd name="T7" fmla="*/ 0 h 469"/>
                  <a:gd name="T8" fmla="*/ 0 w 532"/>
                  <a:gd name="T9" fmla="*/ 0 h 469"/>
                  <a:gd name="T10" fmla="*/ 0 w 532"/>
                  <a:gd name="T11" fmla="*/ 0 h 469"/>
                  <a:gd name="T12" fmla="*/ 0 w 532"/>
                  <a:gd name="T13" fmla="*/ 0 h 469"/>
                  <a:gd name="T14" fmla="*/ 0 w 532"/>
                  <a:gd name="T15" fmla="*/ 0 h 469"/>
                  <a:gd name="T16" fmla="*/ 0 w 532"/>
                  <a:gd name="T17" fmla="*/ 0 h 469"/>
                  <a:gd name="T18" fmla="*/ 0 w 532"/>
                  <a:gd name="T19" fmla="*/ 0 h 469"/>
                  <a:gd name="T20" fmla="*/ 0 w 532"/>
                  <a:gd name="T21" fmla="*/ 0 h 469"/>
                  <a:gd name="T22" fmla="*/ 0 w 532"/>
                  <a:gd name="T23" fmla="*/ 0 h 469"/>
                  <a:gd name="T24" fmla="*/ 0 w 532"/>
                  <a:gd name="T25" fmla="*/ 0 h 469"/>
                  <a:gd name="T26" fmla="*/ 0 w 532"/>
                  <a:gd name="T27" fmla="*/ 0 h 469"/>
                  <a:gd name="T28" fmla="*/ 0 w 532"/>
                  <a:gd name="T29" fmla="*/ 0 h 469"/>
                  <a:gd name="T30" fmla="*/ 0 w 532"/>
                  <a:gd name="T31" fmla="*/ 0 h 469"/>
                  <a:gd name="T32" fmla="*/ 0 w 532"/>
                  <a:gd name="T33" fmla="*/ 0 h 469"/>
                  <a:gd name="T34" fmla="*/ 0 w 532"/>
                  <a:gd name="T35" fmla="*/ 0 h 469"/>
                  <a:gd name="T36" fmla="*/ 0 w 532"/>
                  <a:gd name="T37" fmla="*/ 0 h 469"/>
                  <a:gd name="T38" fmla="*/ 0 w 532"/>
                  <a:gd name="T39" fmla="*/ 0 h 469"/>
                  <a:gd name="T40" fmla="*/ 0 w 532"/>
                  <a:gd name="T41" fmla="*/ 0 h 469"/>
                  <a:gd name="T42" fmla="*/ 0 w 532"/>
                  <a:gd name="T43" fmla="*/ 0 h 469"/>
                  <a:gd name="T44" fmla="*/ 0 w 532"/>
                  <a:gd name="T45" fmla="*/ 0 h 469"/>
                  <a:gd name="T46" fmla="*/ 0 w 532"/>
                  <a:gd name="T47" fmla="*/ 0 h 469"/>
                  <a:gd name="T48" fmla="*/ 0 w 532"/>
                  <a:gd name="T49" fmla="*/ 0 h 469"/>
                  <a:gd name="T50" fmla="*/ 0 w 532"/>
                  <a:gd name="T51" fmla="*/ 0 h 469"/>
                  <a:gd name="T52" fmla="*/ 0 w 532"/>
                  <a:gd name="T53" fmla="*/ 0 h 469"/>
                  <a:gd name="T54" fmla="*/ 0 w 532"/>
                  <a:gd name="T55" fmla="*/ 0 h 469"/>
                  <a:gd name="T56" fmla="*/ 0 w 532"/>
                  <a:gd name="T57" fmla="*/ 0 h 469"/>
                  <a:gd name="T58" fmla="*/ 0 w 532"/>
                  <a:gd name="T59" fmla="*/ 0 h 469"/>
                  <a:gd name="T60" fmla="*/ 0 w 532"/>
                  <a:gd name="T61" fmla="*/ 0 h 469"/>
                  <a:gd name="T62" fmla="*/ 0 w 532"/>
                  <a:gd name="T63" fmla="*/ 0 h 469"/>
                  <a:gd name="T64" fmla="*/ 0 w 532"/>
                  <a:gd name="T65" fmla="*/ 0 h 469"/>
                  <a:gd name="T66" fmla="*/ 0 w 532"/>
                  <a:gd name="T67" fmla="*/ 0 h 469"/>
                  <a:gd name="T68" fmla="*/ 0 w 532"/>
                  <a:gd name="T69" fmla="*/ 0 h 469"/>
                  <a:gd name="T70" fmla="*/ 0 w 532"/>
                  <a:gd name="T71" fmla="*/ 0 h 469"/>
                  <a:gd name="T72" fmla="*/ 0 w 532"/>
                  <a:gd name="T73" fmla="*/ 0 h 4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469"/>
                  <a:gd name="T113" fmla="*/ 532 w 532"/>
                  <a:gd name="T114" fmla="*/ 469 h 4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469">
                    <a:moveTo>
                      <a:pt x="200" y="451"/>
                    </a:moveTo>
                    <a:lnTo>
                      <a:pt x="182" y="464"/>
                    </a:lnTo>
                    <a:lnTo>
                      <a:pt x="162" y="469"/>
                    </a:lnTo>
                    <a:lnTo>
                      <a:pt x="144" y="469"/>
                    </a:lnTo>
                    <a:lnTo>
                      <a:pt x="126" y="469"/>
                    </a:lnTo>
                    <a:lnTo>
                      <a:pt x="106" y="464"/>
                    </a:lnTo>
                    <a:lnTo>
                      <a:pt x="88" y="457"/>
                    </a:lnTo>
                    <a:lnTo>
                      <a:pt x="76" y="444"/>
                    </a:lnTo>
                    <a:lnTo>
                      <a:pt x="56" y="432"/>
                    </a:lnTo>
                    <a:lnTo>
                      <a:pt x="25" y="382"/>
                    </a:lnTo>
                    <a:lnTo>
                      <a:pt x="13" y="363"/>
                    </a:lnTo>
                    <a:lnTo>
                      <a:pt x="6" y="344"/>
                    </a:lnTo>
                    <a:lnTo>
                      <a:pt x="0" y="326"/>
                    </a:lnTo>
                    <a:lnTo>
                      <a:pt x="0" y="306"/>
                    </a:lnTo>
                    <a:lnTo>
                      <a:pt x="6" y="288"/>
                    </a:lnTo>
                    <a:lnTo>
                      <a:pt x="13" y="270"/>
                    </a:lnTo>
                    <a:lnTo>
                      <a:pt x="25" y="257"/>
                    </a:lnTo>
                    <a:lnTo>
                      <a:pt x="44" y="238"/>
                    </a:lnTo>
                    <a:lnTo>
                      <a:pt x="332" y="19"/>
                    </a:lnTo>
                    <a:lnTo>
                      <a:pt x="350" y="12"/>
                    </a:lnTo>
                    <a:lnTo>
                      <a:pt x="370" y="6"/>
                    </a:lnTo>
                    <a:lnTo>
                      <a:pt x="388" y="0"/>
                    </a:lnTo>
                    <a:lnTo>
                      <a:pt x="406" y="0"/>
                    </a:lnTo>
                    <a:lnTo>
                      <a:pt x="426" y="6"/>
                    </a:lnTo>
                    <a:lnTo>
                      <a:pt x="444" y="12"/>
                    </a:lnTo>
                    <a:lnTo>
                      <a:pt x="463" y="25"/>
                    </a:lnTo>
                    <a:lnTo>
                      <a:pt x="476" y="44"/>
                    </a:lnTo>
                    <a:lnTo>
                      <a:pt x="513" y="87"/>
                    </a:lnTo>
                    <a:lnTo>
                      <a:pt x="526" y="107"/>
                    </a:lnTo>
                    <a:lnTo>
                      <a:pt x="532" y="125"/>
                    </a:lnTo>
                    <a:lnTo>
                      <a:pt x="532" y="144"/>
                    </a:lnTo>
                    <a:lnTo>
                      <a:pt x="532" y="163"/>
                    </a:lnTo>
                    <a:lnTo>
                      <a:pt x="526" y="182"/>
                    </a:lnTo>
                    <a:lnTo>
                      <a:pt x="519" y="200"/>
                    </a:lnTo>
                    <a:lnTo>
                      <a:pt x="507" y="220"/>
                    </a:lnTo>
                    <a:lnTo>
                      <a:pt x="494" y="232"/>
                    </a:lnTo>
                    <a:lnTo>
                      <a:pt x="200" y="451"/>
                    </a:lnTo>
                    <a:close/>
                  </a:path>
                </a:pathLst>
              </a:custGeom>
              <a:solidFill>
                <a:srgbClr val="424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19" name="Freeform 363"/>
              <p:cNvSpPr>
                <a:spLocks/>
              </p:cNvSpPr>
              <p:nvPr/>
            </p:nvSpPr>
            <p:spPr bwMode="auto">
              <a:xfrm>
                <a:off x="12665" y="10960"/>
                <a:ext cx="51" cy="37"/>
              </a:xfrm>
              <a:custGeom>
                <a:avLst/>
                <a:gdLst>
                  <a:gd name="T0" fmla="*/ 0 w 363"/>
                  <a:gd name="T1" fmla="*/ 0 h 257"/>
                  <a:gd name="T2" fmla="*/ 0 w 363"/>
                  <a:gd name="T3" fmla="*/ 0 h 257"/>
                  <a:gd name="T4" fmla="*/ 0 w 363"/>
                  <a:gd name="T5" fmla="*/ 0 h 257"/>
                  <a:gd name="T6" fmla="*/ 0 w 363"/>
                  <a:gd name="T7" fmla="*/ 0 h 257"/>
                  <a:gd name="T8" fmla="*/ 0 w 363"/>
                  <a:gd name="T9" fmla="*/ 0 h 257"/>
                  <a:gd name="T10" fmla="*/ 0 w 363"/>
                  <a:gd name="T11" fmla="*/ 0 h 257"/>
                  <a:gd name="T12" fmla="*/ 0 w 363"/>
                  <a:gd name="T13" fmla="*/ 0 h 257"/>
                  <a:gd name="T14" fmla="*/ 0 w 363"/>
                  <a:gd name="T15" fmla="*/ 0 h 257"/>
                  <a:gd name="T16" fmla="*/ 0 w 363"/>
                  <a:gd name="T17" fmla="*/ 0 h 257"/>
                  <a:gd name="T18" fmla="*/ 0 w 363"/>
                  <a:gd name="T19" fmla="*/ 0 h 257"/>
                  <a:gd name="T20" fmla="*/ 0 w 363"/>
                  <a:gd name="T21" fmla="*/ 0 h 257"/>
                  <a:gd name="T22" fmla="*/ 0 w 363"/>
                  <a:gd name="T23" fmla="*/ 0 h 257"/>
                  <a:gd name="T24" fmla="*/ 0 w 363"/>
                  <a:gd name="T25" fmla="*/ 0 h 257"/>
                  <a:gd name="T26" fmla="*/ 0 w 363"/>
                  <a:gd name="T27" fmla="*/ 0 h 257"/>
                  <a:gd name="T28" fmla="*/ 0 w 363"/>
                  <a:gd name="T29" fmla="*/ 0 h 257"/>
                  <a:gd name="T30" fmla="*/ 0 w 363"/>
                  <a:gd name="T31" fmla="*/ 0 h 257"/>
                  <a:gd name="T32" fmla="*/ 0 w 363"/>
                  <a:gd name="T33" fmla="*/ 0 h 2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3"/>
                  <a:gd name="T52" fmla="*/ 0 h 257"/>
                  <a:gd name="T53" fmla="*/ 363 w 363"/>
                  <a:gd name="T54" fmla="*/ 257 h 2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3" h="257">
                    <a:moveTo>
                      <a:pt x="357" y="25"/>
                    </a:moveTo>
                    <a:lnTo>
                      <a:pt x="332" y="13"/>
                    </a:lnTo>
                    <a:lnTo>
                      <a:pt x="307" y="0"/>
                    </a:lnTo>
                    <a:lnTo>
                      <a:pt x="282" y="7"/>
                    </a:lnTo>
                    <a:lnTo>
                      <a:pt x="257" y="20"/>
                    </a:lnTo>
                    <a:lnTo>
                      <a:pt x="32" y="188"/>
                    </a:lnTo>
                    <a:lnTo>
                      <a:pt x="20" y="201"/>
                    </a:lnTo>
                    <a:lnTo>
                      <a:pt x="7" y="213"/>
                    </a:lnTo>
                    <a:lnTo>
                      <a:pt x="7" y="233"/>
                    </a:lnTo>
                    <a:lnTo>
                      <a:pt x="0" y="244"/>
                    </a:lnTo>
                    <a:lnTo>
                      <a:pt x="45" y="257"/>
                    </a:lnTo>
                    <a:lnTo>
                      <a:pt x="119" y="195"/>
                    </a:lnTo>
                    <a:lnTo>
                      <a:pt x="194" y="138"/>
                    </a:lnTo>
                    <a:lnTo>
                      <a:pt x="276" y="88"/>
                    </a:lnTo>
                    <a:lnTo>
                      <a:pt x="320" y="63"/>
                    </a:lnTo>
                    <a:lnTo>
                      <a:pt x="363" y="50"/>
                    </a:lnTo>
                    <a:lnTo>
                      <a:pt x="357" y="25"/>
                    </a:lnTo>
                    <a:close/>
                  </a:path>
                </a:pathLst>
              </a:custGeom>
              <a:solidFill>
                <a:srgbClr val="737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20" name="Freeform 364"/>
              <p:cNvSpPr>
                <a:spLocks/>
              </p:cNvSpPr>
              <p:nvPr/>
            </p:nvSpPr>
            <p:spPr bwMode="auto">
              <a:xfrm>
                <a:off x="12657" y="10960"/>
                <a:ext cx="76" cy="62"/>
              </a:xfrm>
              <a:custGeom>
                <a:avLst/>
                <a:gdLst>
                  <a:gd name="T0" fmla="*/ 0 w 532"/>
                  <a:gd name="T1" fmla="*/ 0 h 437"/>
                  <a:gd name="T2" fmla="*/ 0 w 532"/>
                  <a:gd name="T3" fmla="*/ 0 h 437"/>
                  <a:gd name="T4" fmla="*/ 0 w 532"/>
                  <a:gd name="T5" fmla="*/ 0 h 437"/>
                  <a:gd name="T6" fmla="*/ 0 w 532"/>
                  <a:gd name="T7" fmla="*/ 0 h 437"/>
                  <a:gd name="T8" fmla="*/ 0 w 532"/>
                  <a:gd name="T9" fmla="*/ 0 h 437"/>
                  <a:gd name="T10" fmla="*/ 0 w 532"/>
                  <a:gd name="T11" fmla="*/ 0 h 437"/>
                  <a:gd name="T12" fmla="*/ 0 w 532"/>
                  <a:gd name="T13" fmla="*/ 0 h 437"/>
                  <a:gd name="T14" fmla="*/ 0 w 532"/>
                  <a:gd name="T15" fmla="*/ 0 h 437"/>
                  <a:gd name="T16" fmla="*/ 0 w 532"/>
                  <a:gd name="T17" fmla="*/ 0 h 437"/>
                  <a:gd name="T18" fmla="*/ 0 w 532"/>
                  <a:gd name="T19" fmla="*/ 0 h 437"/>
                  <a:gd name="T20" fmla="*/ 0 w 532"/>
                  <a:gd name="T21" fmla="*/ 0 h 437"/>
                  <a:gd name="T22" fmla="*/ 0 w 532"/>
                  <a:gd name="T23" fmla="*/ 0 h 437"/>
                  <a:gd name="T24" fmla="*/ 0 w 532"/>
                  <a:gd name="T25" fmla="*/ 0 h 437"/>
                  <a:gd name="T26" fmla="*/ 0 w 532"/>
                  <a:gd name="T27" fmla="*/ 0 h 437"/>
                  <a:gd name="T28" fmla="*/ 0 w 532"/>
                  <a:gd name="T29" fmla="*/ 0 h 437"/>
                  <a:gd name="T30" fmla="*/ 0 w 532"/>
                  <a:gd name="T31" fmla="*/ 0 h 437"/>
                  <a:gd name="T32" fmla="*/ 0 w 532"/>
                  <a:gd name="T33" fmla="*/ 0 h 437"/>
                  <a:gd name="T34" fmla="*/ 0 w 532"/>
                  <a:gd name="T35" fmla="*/ 0 h 437"/>
                  <a:gd name="T36" fmla="*/ 0 w 532"/>
                  <a:gd name="T37" fmla="*/ 0 h 437"/>
                  <a:gd name="T38" fmla="*/ 0 w 532"/>
                  <a:gd name="T39" fmla="*/ 0 h 437"/>
                  <a:gd name="T40" fmla="*/ 0 w 532"/>
                  <a:gd name="T41" fmla="*/ 0 h 437"/>
                  <a:gd name="T42" fmla="*/ 0 w 532"/>
                  <a:gd name="T43" fmla="*/ 0 h 437"/>
                  <a:gd name="T44" fmla="*/ 0 w 532"/>
                  <a:gd name="T45" fmla="*/ 0 h 437"/>
                  <a:gd name="T46" fmla="*/ 0 w 532"/>
                  <a:gd name="T47" fmla="*/ 0 h 437"/>
                  <a:gd name="T48" fmla="*/ 0 w 532"/>
                  <a:gd name="T49" fmla="*/ 0 h 437"/>
                  <a:gd name="T50" fmla="*/ 0 w 532"/>
                  <a:gd name="T51" fmla="*/ 0 h 437"/>
                  <a:gd name="T52" fmla="*/ 0 w 532"/>
                  <a:gd name="T53" fmla="*/ 0 h 437"/>
                  <a:gd name="T54" fmla="*/ 0 w 532"/>
                  <a:gd name="T55" fmla="*/ 0 h 437"/>
                  <a:gd name="T56" fmla="*/ 0 w 532"/>
                  <a:gd name="T57" fmla="*/ 0 h 437"/>
                  <a:gd name="T58" fmla="*/ 0 w 532"/>
                  <a:gd name="T59" fmla="*/ 0 h 437"/>
                  <a:gd name="T60" fmla="*/ 0 w 532"/>
                  <a:gd name="T61" fmla="*/ 0 h 437"/>
                  <a:gd name="T62" fmla="*/ 0 w 532"/>
                  <a:gd name="T63" fmla="*/ 0 h 437"/>
                  <a:gd name="T64" fmla="*/ 0 w 532"/>
                  <a:gd name="T65" fmla="*/ 0 h 437"/>
                  <a:gd name="T66" fmla="*/ 0 w 532"/>
                  <a:gd name="T67" fmla="*/ 0 h 437"/>
                  <a:gd name="T68" fmla="*/ 0 w 532"/>
                  <a:gd name="T69" fmla="*/ 0 h 437"/>
                  <a:gd name="T70" fmla="*/ 0 w 532"/>
                  <a:gd name="T71" fmla="*/ 0 h 4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2"/>
                  <a:gd name="T109" fmla="*/ 0 h 437"/>
                  <a:gd name="T110" fmla="*/ 532 w 532"/>
                  <a:gd name="T111" fmla="*/ 437 h 4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2" h="437">
                    <a:moveTo>
                      <a:pt x="513" y="55"/>
                    </a:moveTo>
                    <a:lnTo>
                      <a:pt x="476" y="12"/>
                    </a:lnTo>
                    <a:lnTo>
                      <a:pt x="469" y="0"/>
                    </a:lnTo>
                    <a:lnTo>
                      <a:pt x="476" y="37"/>
                    </a:lnTo>
                    <a:lnTo>
                      <a:pt x="476" y="68"/>
                    </a:lnTo>
                    <a:lnTo>
                      <a:pt x="469" y="100"/>
                    </a:lnTo>
                    <a:lnTo>
                      <a:pt x="456" y="131"/>
                    </a:lnTo>
                    <a:lnTo>
                      <a:pt x="438" y="162"/>
                    </a:lnTo>
                    <a:lnTo>
                      <a:pt x="413" y="188"/>
                    </a:lnTo>
                    <a:lnTo>
                      <a:pt x="356" y="238"/>
                    </a:lnTo>
                    <a:lnTo>
                      <a:pt x="295" y="281"/>
                    </a:lnTo>
                    <a:lnTo>
                      <a:pt x="225" y="306"/>
                    </a:lnTo>
                    <a:lnTo>
                      <a:pt x="162" y="319"/>
                    </a:lnTo>
                    <a:lnTo>
                      <a:pt x="137" y="319"/>
                    </a:lnTo>
                    <a:lnTo>
                      <a:pt x="119" y="319"/>
                    </a:lnTo>
                    <a:lnTo>
                      <a:pt x="0" y="287"/>
                    </a:lnTo>
                    <a:lnTo>
                      <a:pt x="6" y="319"/>
                    </a:lnTo>
                    <a:lnTo>
                      <a:pt x="25" y="350"/>
                    </a:lnTo>
                    <a:lnTo>
                      <a:pt x="56" y="400"/>
                    </a:lnTo>
                    <a:lnTo>
                      <a:pt x="76" y="412"/>
                    </a:lnTo>
                    <a:lnTo>
                      <a:pt x="88" y="425"/>
                    </a:lnTo>
                    <a:lnTo>
                      <a:pt x="106" y="432"/>
                    </a:lnTo>
                    <a:lnTo>
                      <a:pt x="126" y="437"/>
                    </a:lnTo>
                    <a:lnTo>
                      <a:pt x="144" y="437"/>
                    </a:lnTo>
                    <a:lnTo>
                      <a:pt x="162" y="437"/>
                    </a:lnTo>
                    <a:lnTo>
                      <a:pt x="182" y="432"/>
                    </a:lnTo>
                    <a:lnTo>
                      <a:pt x="200" y="419"/>
                    </a:lnTo>
                    <a:lnTo>
                      <a:pt x="494" y="200"/>
                    </a:lnTo>
                    <a:lnTo>
                      <a:pt x="507" y="188"/>
                    </a:lnTo>
                    <a:lnTo>
                      <a:pt x="519" y="168"/>
                    </a:lnTo>
                    <a:lnTo>
                      <a:pt x="526" y="150"/>
                    </a:lnTo>
                    <a:lnTo>
                      <a:pt x="532" y="131"/>
                    </a:lnTo>
                    <a:lnTo>
                      <a:pt x="532" y="112"/>
                    </a:lnTo>
                    <a:lnTo>
                      <a:pt x="532" y="93"/>
                    </a:lnTo>
                    <a:lnTo>
                      <a:pt x="526" y="75"/>
                    </a:lnTo>
                    <a:lnTo>
                      <a:pt x="513" y="55"/>
                    </a:lnTo>
                    <a:close/>
                  </a:path>
                </a:pathLst>
              </a:custGeom>
              <a:solidFill>
                <a:srgbClr val="282C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21" name="Freeform 365"/>
              <p:cNvSpPr>
                <a:spLocks/>
              </p:cNvSpPr>
              <p:nvPr/>
            </p:nvSpPr>
            <p:spPr bwMode="auto">
              <a:xfrm>
                <a:off x="12675" y="10966"/>
                <a:ext cx="46" cy="45"/>
              </a:xfrm>
              <a:custGeom>
                <a:avLst/>
                <a:gdLst>
                  <a:gd name="T0" fmla="*/ 0 w 325"/>
                  <a:gd name="T1" fmla="*/ 0 h 313"/>
                  <a:gd name="T2" fmla="*/ 0 w 325"/>
                  <a:gd name="T3" fmla="*/ 0 h 313"/>
                  <a:gd name="T4" fmla="*/ 0 w 325"/>
                  <a:gd name="T5" fmla="*/ 0 h 313"/>
                  <a:gd name="T6" fmla="*/ 0 w 325"/>
                  <a:gd name="T7" fmla="*/ 0 h 313"/>
                  <a:gd name="T8" fmla="*/ 0 w 325"/>
                  <a:gd name="T9" fmla="*/ 0 h 313"/>
                  <a:gd name="T10" fmla="*/ 0 w 325"/>
                  <a:gd name="T11" fmla="*/ 0 h 313"/>
                  <a:gd name="T12" fmla="*/ 0 w 325"/>
                  <a:gd name="T13" fmla="*/ 0 h 313"/>
                  <a:gd name="T14" fmla="*/ 0 w 325"/>
                  <a:gd name="T15" fmla="*/ 0 h 313"/>
                  <a:gd name="T16" fmla="*/ 0 w 325"/>
                  <a:gd name="T17" fmla="*/ 0 h 313"/>
                  <a:gd name="T18" fmla="*/ 0 w 325"/>
                  <a:gd name="T19" fmla="*/ 0 h 313"/>
                  <a:gd name="T20" fmla="*/ 0 w 325"/>
                  <a:gd name="T21" fmla="*/ 0 h 313"/>
                  <a:gd name="T22" fmla="*/ 0 w 325"/>
                  <a:gd name="T23" fmla="*/ 0 h 3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5"/>
                  <a:gd name="T37" fmla="*/ 0 h 313"/>
                  <a:gd name="T38" fmla="*/ 325 w 325"/>
                  <a:gd name="T39" fmla="*/ 313 h 3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5" h="313">
                    <a:moveTo>
                      <a:pt x="112" y="0"/>
                    </a:moveTo>
                    <a:lnTo>
                      <a:pt x="0" y="88"/>
                    </a:lnTo>
                    <a:lnTo>
                      <a:pt x="56" y="132"/>
                    </a:lnTo>
                    <a:lnTo>
                      <a:pt x="106" y="188"/>
                    </a:lnTo>
                    <a:lnTo>
                      <a:pt x="149" y="251"/>
                    </a:lnTo>
                    <a:lnTo>
                      <a:pt x="187" y="313"/>
                    </a:lnTo>
                    <a:lnTo>
                      <a:pt x="325" y="213"/>
                    </a:lnTo>
                    <a:lnTo>
                      <a:pt x="275" y="150"/>
                    </a:lnTo>
                    <a:lnTo>
                      <a:pt x="219" y="82"/>
                    </a:lnTo>
                    <a:lnTo>
                      <a:pt x="162" y="32"/>
                    </a:lnTo>
                    <a:lnTo>
                      <a:pt x="137" y="12"/>
                    </a:lnTo>
                    <a:lnTo>
                      <a:pt x="112" y="0"/>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22" name="Freeform 366"/>
              <p:cNvSpPr>
                <a:spLocks/>
              </p:cNvSpPr>
              <p:nvPr/>
            </p:nvSpPr>
            <p:spPr bwMode="auto">
              <a:xfrm>
                <a:off x="12676" y="10967"/>
                <a:ext cx="20" cy="16"/>
              </a:xfrm>
              <a:custGeom>
                <a:avLst/>
                <a:gdLst>
                  <a:gd name="T0" fmla="*/ 0 w 138"/>
                  <a:gd name="T1" fmla="*/ 0 h 112"/>
                  <a:gd name="T2" fmla="*/ 0 w 138"/>
                  <a:gd name="T3" fmla="*/ 0 h 112"/>
                  <a:gd name="T4" fmla="*/ 0 w 138"/>
                  <a:gd name="T5" fmla="*/ 0 h 112"/>
                  <a:gd name="T6" fmla="*/ 0 w 138"/>
                  <a:gd name="T7" fmla="*/ 0 h 112"/>
                  <a:gd name="T8" fmla="*/ 0 w 138"/>
                  <a:gd name="T9" fmla="*/ 0 h 112"/>
                  <a:gd name="T10" fmla="*/ 0 w 138"/>
                  <a:gd name="T11" fmla="*/ 0 h 112"/>
                  <a:gd name="T12" fmla="*/ 0 60000 65536"/>
                  <a:gd name="T13" fmla="*/ 0 60000 65536"/>
                  <a:gd name="T14" fmla="*/ 0 60000 65536"/>
                  <a:gd name="T15" fmla="*/ 0 60000 65536"/>
                  <a:gd name="T16" fmla="*/ 0 60000 65536"/>
                  <a:gd name="T17" fmla="*/ 0 60000 65536"/>
                  <a:gd name="T18" fmla="*/ 0 w 138"/>
                  <a:gd name="T19" fmla="*/ 0 h 112"/>
                  <a:gd name="T20" fmla="*/ 138 w 138"/>
                  <a:gd name="T21" fmla="*/ 112 h 112"/>
                </a:gdLst>
                <a:ahLst/>
                <a:cxnLst>
                  <a:cxn ang="T12">
                    <a:pos x="T0" y="T1"/>
                  </a:cxn>
                  <a:cxn ang="T13">
                    <a:pos x="T2" y="T3"/>
                  </a:cxn>
                  <a:cxn ang="T14">
                    <a:pos x="T4" y="T5"/>
                  </a:cxn>
                  <a:cxn ang="T15">
                    <a:pos x="T6" y="T7"/>
                  </a:cxn>
                  <a:cxn ang="T16">
                    <a:pos x="T8" y="T9"/>
                  </a:cxn>
                  <a:cxn ang="T17">
                    <a:pos x="T10" y="T11"/>
                  </a:cxn>
                </a:cxnLst>
                <a:rect l="T18" t="T19" r="T20" b="T21"/>
                <a:pathLst>
                  <a:path w="138" h="112">
                    <a:moveTo>
                      <a:pt x="138" y="31"/>
                    </a:moveTo>
                    <a:lnTo>
                      <a:pt x="20" y="112"/>
                    </a:lnTo>
                    <a:lnTo>
                      <a:pt x="0" y="87"/>
                    </a:lnTo>
                    <a:lnTo>
                      <a:pt x="50" y="43"/>
                    </a:lnTo>
                    <a:lnTo>
                      <a:pt x="113" y="0"/>
                    </a:lnTo>
                    <a:lnTo>
                      <a:pt x="138" y="31"/>
                    </a:lnTo>
                    <a:close/>
                  </a:path>
                </a:pathLst>
              </a:custGeom>
              <a:solidFill>
                <a:srgbClr val="B0B2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23" name="Freeform 367"/>
              <p:cNvSpPr>
                <a:spLocks/>
              </p:cNvSpPr>
              <p:nvPr/>
            </p:nvSpPr>
            <p:spPr bwMode="auto">
              <a:xfrm>
                <a:off x="12667" y="10997"/>
                <a:ext cx="47" cy="46"/>
              </a:xfrm>
              <a:custGeom>
                <a:avLst/>
                <a:gdLst>
                  <a:gd name="T0" fmla="*/ 0 w 325"/>
                  <a:gd name="T1" fmla="*/ 0 h 320"/>
                  <a:gd name="T2" fmla="*/ 0 w 325"/>
                  <a:gd name="T3" fmla="*/ 0 h 320"/>
                  <a:gd name="T4" fmla="*/ 0 w 325"/>
                  <a:gd name="T5" fmla="*/ 0 h 320"/>
                  <a:gd name="T6" fmla="*/ 0 w 325"/>
                  <a:gd name="T7" fmla="*/ 0 h 320"/>
                  <a:gd name="T8" fmla="*/ 0 w 325"/>
                  <a:gd name="T9" fmla="*/ 0 h 320"/>
                  <a:gd name="T10" fmla="*/ 0 w 325"/>
                  <a:gd name="T11" fmla="*/ 0 h 320"/>
                  <a:gd name="T12" fmla="*/ 0 w 325"/>
                  <a:gd name="T13" fmla="*/ 0 h 320"/>
                  <a:gd name="T14" fmla="*/ 0 60000 65536"/>
                  <a:gd name="T15" fmla="*/ 0 60000 65536"/>
                  <a:gd name="T16" fmla="*/ 0 60000 65536"/>
                  <a:gd name="T17" fmla="*/ 0 60000 65536"/>
                  <a:gd name="T18" fmla="*/ 0 60000 65536"/>
                  <a:gd name="T19" fmla="*/ 0 60000 65536"/>
                  <a:gd name="T20" fmla="*/ 0 60000 65536"/>
                  <a:gd name="T21" fmla="*/ 0 w 325"/>
                  <a:gd name="T22" fmla="*/ 0 h 320"/>
                  <a:gd name="T23" fmla="*/ 325 w 325"/>
                  <a:gd name="T24" fmla="*/ 320 h 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5" h="320">
                    <a:moveTo>
                      <a:pt x="249" y="37"/>
                    </a:moveTo>
                    <a:lnTo>
                      <a:pt x="269" y="119"/>
                    </a:lnTo>
                    <a:lnTo>
                      <a:pt x="0" y="276"/>
                    </a:lnTo>
                    <a:lnTo>
                      <a:pt x="18" y="320"/>
                    </a:lnTo>
                    <a:lnTo>
                      <a:pt x="325" y="132"/>
                    </a:lnTo>
                    <a:lnTo>
                      <a:pt x="305" y="0"/>
                    </a:lnTo>
                    <a:lnTo>
                      <a:pt x="249" y="37"/>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24" name="Freeform 368"/>
              <p:cNvSpPr>
                <a:spLocks/>
              </p:cNvSpPr>
              <p:nvPr/>
            </p:nvSpPr>
            <p:spPr bwMode="auto">
              <a:xfrm>
                <a:off x="12670" y="11037"/>
                <a:ext cx="8" cy="37"/>
              </a:xfrm>
              <a:custGeom>
                <a:avLst/>
                <a:gdLst>
                  <a:gd name="T0" fmla="*/ 0 w 57"/>
                  <a:gd name="T1" fmla="*/ 0 h 263"/>
                  <a:gd name="T2" fmla="*/ 0 w 57"/>
                  <a:gd name="T3" fmla="*/ 0 h 263"/>
                  <a:gd name="T4" fmla="*/ 0 w 57"/>
                  <a:gd name="T5" fmla="*/ 0 h 263"/>
                  <a:gd name="T6" fmla="*/ 0 w 57"/>
                  <a:gd name="T7" fmla="*/ 0 h 263"/>
                  <a:gd name="T8" fmla="*/ 0 w 57"/>
                  <a:gd name="T9" fmla="*/ 0 h 263"/>
                  <a:gd name="T10" fmla="*/ 0 w 57"/>
                  <a:gd name="T11" fmla="*/ 0 h 263"/>
                  <a:gd name="T12" fmla="*/ 0 w 57"/>
                  <a:gd name="T13" fmla="*/ 0 h 263"/>
                  <a:gd name="T14" fmla="*/ 0 w 57"/>
                  <a:gd name="T15" fmla="*/ 0 h 263"/>
                  <a:gd name="T16" fmla="*/ 0 w 57"/>
                  <a:gd name="T17" fmla="*/ 0 h 2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63"/>
                  <a:gd name="T29" fmla="*/ 57 w 57"/>
                  <a:gd name="T30" fmla="*/ 263 h 2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63">
                    <a:moveTo>
                      <a:pt x="57" y="6"/>
                    </a:moveTo>
                    <a:lnTo>
                      <a:pt x="57" y="250"/>
                    </a:lnTo>
                    <a:lnTo>
                      <a:pt x="50" y="256"/>
                    </a:lnTo>
                    <a:lnTo>
                      <a:pt x="43" y="263"/>
                    </a:lnTo>
                    <a:lnTo>
                      <a:pt x="25" y="263"/>
                    </a:lnTo>
                    <a:lnTo>
                      <a:pt x="12" y="263"/>
                    </a:lnTo>
                    <a:lnTo>
                      <a:pt x="0" y="250"/>
                    </a:lnTo>
                    <a:lnTo>
                      <a:pt x="0" y="0"/>
                    </a:lnTo>
                    <a:lnTo>
                      <a:pt x="57" y="6"/>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25" name="Freeform 369"/>
              <p:cNvSpPr>
                <a:spLocks/>
              </p:cNvSpPr>
              <p:nvPr/>
            </p:nvSpPr>
            <p:spPr bwMode="auto">
              <a:xfrm>
                <a:off x="12641" y="11067"/>
                <a:ext cx="62" cy="20"/>
              </a:xfrm>
              <a:custGeom>
                <a:avLst/>
                <a:gdLst>
                  <a:gd name="T0" fmla="*/ 0 w 431"/>
                  <a:gd name="T1" fmla="*/ 0 h 143"/>
                  <a:gd name="T2" fmla="*/ 0 w 431"/>
                  <a:gd name="T3" fmla="*/ 0 h 143"/>
                  <a:gd name="T4" fmla="*/ 0 w 431"/>
                  <a:gd name="T5" fmla="*/ 0 h 143"/>
                  <a:gd name="T6" fmla="*/ 0 w 431"/>
                  <a:gd name="T7" fmla="*/ 0 h 143"/>
                  <a:gd name="T8" fmla="*/ 0 w 431"/>
                  <a:gd name="T9" fmla="*/ 0 h 143"/>
                  <a:gd name="T10" fmla="*/ 0 w 431"/>
                  <a:gd name="T11" fmla="*/ 0 h 143"/>
                  <a:gd name="T12" fmla="*/ 0 w 431"/>
                  <a:gd name="T13" fmla="*/ 0 h 143"/>
                  <a:gd name="T14" fmla="*/ 0 w 431"/>
                  <a:gd name="T15" fmla="*/ 0 h 143"/>
                  <a:gd name="T16" fmla="*/ 0 w 431"/>
                  <a:gd name="T17" fmla="*/ 0 h 143"/>
                  <a:gd name="T18" fmla="*/ 0 w 431"/>
                  <a:gd name="T19" fmla="*/ 0 h 143"/>
                  <a:gd name="T20" fmla="*/ 0 w 431"/>
                  <a:gd name="T21" fmla="*/ 0 h 143"/>
                  <a:gd name="T22" fmla="*/ 0 w 431"/>
                  <a:gd name="T23" fmla="*/ 0 h 143"/>
                  <a:gd name="T24" fmla="*/ 0 w 431"/>
                  <a:gd name="T25" fmla="*/ 0 h 143"/>
                  <a:gd name="T26" fmla="*/ 0 w 431"/>
                  <a:gd name="T27" fmla="*/ 0 h 143"/>
                  <a:gd name="T28" fmla="*/ 0 w 431"/>
                  <a:gd name="T29" fmla="*/ 0 h 143"/>
                  <a:gd name="T30" fmla="*/ 0 w 431"/>
                  <a:gd name="T31" fmla="*/ 0 h 143"/>
                  <a:gd name="T32" fmla="*/ 0 w 431"/>
                  <a:gd name="T33" fmla="*/ 0 h 143"/>
                  <a:gd name="T34" fmla="*/ 0 w 431"/>
                  <a:gd name="T35" fmla="*/ 0 h 143"/>
                  <a:gd name="T36" fmla="*/ 0 w 431"/>
                  <a:gd name="T37" fmla="*/ 0 h 143"/>
                  <a:gd name="T38" fmla="*/ 0 w 431"/>
                  <a:gd name="T39" fmla="*/ 0 h 143"/>
                  <a:gd name="T40" fmla="*/ 0 w 431"/>
                  <a:gd name="T41" fmla="*/ 0 h 143"/>
                  <a:gd name="T42" fmla="*/ 0 w 431"/>
                  <a:gd name="T43" fmla="*/ 0 h 143"/>
                  <a:gd name="T44" fmla="*/ 0 w 431"/>
                  <a:gd name="T45" fmla="*/ 0 h 143"/>
                  <a:gd name="T46" fmla="*/ 0 w 431"/>
                  <a:gd name="T47" fmla="*/ 0 h 143"/>
                  <a:gd name="T48" fmla="*/ 0 w 431"/>
                  <a:gd name="T49" fmla="*/ 0 h 1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1"/>
                  <a:gd name="T76" fmla="*/ 0 h 143"/>
                  <a:gd name="T77" fmla="*/ 431 w 431"/>
                  <a:gd name="T78" fmla="*/ 143 h 1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1" h="143">
                    <a:moveTo>
                      <a:pt x="431" y="75"/>
                    </a:moveTo>
                    <a:lnTo>
                      <a:pt x="426" y="87"/>
                    </a:lnTo>
                    <a:lnTo>
                      <a:pt x="413" y="100"/>
                    </a:lnTo>
                    <a:lnTo>
                      <a:pt x="394" y="113"/>
                    </a:lnTo>
                    <a:lnTo>
                      <a:pt x="369" y="125"/>
                    </a:lnTo>
                    <a:lnTo>
                      <a:pt x="300" y="143"/>
                    </a:lnTo>
                    <a:lnTo>
                      <a:pt x="212" y="143"/>
                    </a:lnTo>
                    <a:lnTo>
                      <a:pt x="131" y="143"/>
                    </a:lnTo>
                    <a:lnTo>
                      <a:pt x="62" y="125"/>
                    </a:lnTo>
                    <a:lnTo>
                      <a:pt x="38" y="113"/>
                    </a:lnTo>
                    <a:lnTo>
                      <a:pt x="13" y="100"/>
                    </a:lnTo>
                    <a:lnTo>
                      <a:pt x="0" y="87"/>
                    </a:lnTo>
                    <a:lnTo>
                      <a:pt x="0" y="75"/>
                    </a:lnTo>
                    <a:lnTo>
                      <a:pt x="0" y="56"/>
                    </a:lnTo>
                    <a:lnTo>
                      <a:pt x="13" y="43"/>
                    </a:lnTo>
                    <a:lnTo>
                      <a:pt x="38" y="31"/>
                    </a:lnTo>
                    <a:lnTo>
                      <a:pt x="62" y="18"/>
                    </a:lnTo>
                    <a:lnTo>
                      <a:pt x="131" y="5"/>
                    </a:lnTo>
                    <a:lnTo>
                      <a:pt x="212" y="0"/>
                    </a:lnTo>
                    <a:lnTo>
                      <a:pt x="300" y="5"/>
                    </a:lnTo>
                    <a:lnTo>
                      <a:pt x="369" y="18"/>
                    </a:lnTo>
                    <a:lnTo>
                      <a:pt x="394" y="31"/>
                    </a:lnTo>
                    <a:lnTo>
                      <a:pt x="413" y="43"/>
                    </a:lnTo>
                    <a:lnTo>
                      <a:pt x="426" y="56"/>
                    </a:lnTo>
                    <a:lnTo>
                      <a:pt x="431" y="75"/>
                    </a:lnTo>
                    <a:close/>
                  </a:path>
                </a:pathLst>
              </a:custGeom>
              <a:solidFill>
                <a:srgbClr val="656B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26" name="Freeform 370"/>
              <p:cNvSpPr>
                <a:spLocks/>
              </p:cNvSpPr>
              <p:nvPr/>
            </p:nvSpPr>
            <p:spPr bwMode="auto">
              <a:xfrm>
                <a:off x="12641" y="11062"/>
                <a:ext cx="62" cy="21"/>
              </a:xfrm>
              <a:custGeom>
                <a:avLst/>
                <a:gdLst>
                  <a:gd name="T0" fmla="*/ 0 w 431"/>
                  <a:gd name="T1" fmla="*/ 0 h 151"/>
                  <a:gd name="T2" fmla="*/ 0 w 431"/>
                  <a:gd name="T3" fmla="*/ 0 h 151"/>
                  <a:gd name="T4" fmla="*/ 0 w 431"/>
                  <a:gd name="T5" fmla="*/ 0 h 151"/>
                  <a:gd name="T6" fmla="*/ 0 w 431"/>
                  <a:gd name="T7" fmla="*/ 0 h 151"/>
                  <a:gd name="T8" fmla="*/ 0 w 431"/>
                  <a:gd name="T9" fmla="*/ 0 h 151"/>
                  <a:gd name="T10" fmla="*/ 0 w 431"/>
                  <a:gd name="T11" fmla="*/ 0 h 151"/>
                  <a:gd name="T12" fmla="*/ 0 w 431"/>
                  <a:gd name="T13" fmla="*/ 0 h 151"/>
                  <a:gd name="T14" fmla="*/ 0 w 431"/>
                  <a:gd name="T15" fmla="*/ 0 h 151"/>
                  <a:gd name="T16" fmla="*/ 0 w 431"/>
                  <a:gd name="T17" fmla="*/ 0 h 151"/>
                  <a:gd name="T18" fmla="*/ 0 w 431"/>
                  <a:gd name="T19" fmla="*/ 0 h 151"/>
                  <a:gd name="T20" fmla="*/ 0 w 431"/>
                  <a:gd name="T21" fmla="*/ 0 h 151"/>
                  <a:gd name="T22" fmla="*/ 0 w 431"/>
                  <a:gd name="T23" fmla="*/ 0 h 151"/>
                  <a:gd name="T24" fmla="*/ 0 w 431"/>
                  <a:gd name="T25" fmla="*/ 0 h 151"/>
                  <a:gd name="T26" fmla="*/ 0 w 431"/>
                  <a:gd name="T27" fmla="*/ 0 h 151"/>
                  <a:gd name="T28" fmla="*/ 0 w 431"/>
                  <a:gd name="T29" fmla="*/ 0 h 151"/>
                  <a:gd name="T30" fmla="*/ 0 w 431"/>
                  <a:gd name="T31" fmla="*/ 0 h 151"/>
                  <a:gd name="T32" fmla="*/ 0 w 431"/>
                  <a:gd name="T33" fmla="*/ 0 h 151"/>
                  <a:gd name="T34" fmla="*/ 0 w 431"/>
                  <a:gd name="T35" fmla="*/ 0 h 151"/>
                  <a:gd name="T36" fmla="*/ 0 w 431"/>
                  <a:gd name="T37" fmla="*/ 0 h 151"/>
                  <a:gd name="T38" fmla="*/ 0 w 431"/>
                  <a:gd name="T39" fmla="*/ 0 h 151"/>
                  <a:gd name="T40" fmla="*/ 0 w 431"/>
                  <a:gd name="T41" fmla="*/ 0 h 151"/>
                  <a:gd name="T42" fmla="*/ 0 w 431"/>
                  <a:gd name="T43" fmla="*/ 0 h 151"/>
                  <a:gd name="T44" fmla="*/ 0 w 431"/>
                  <a:gd name="T45" fmla="*/ 0 h 151"/>
                  <a:gd name="T46" fmla="*/ 0 w 431"/>
                  <a:gd name="T47" fmla="*/ 0 h 151"/>
                  <a:gd name="T48" fmla="*/ 0 w 431"/>
                  <a:gd name="T49" fmla="*/ 0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1"/>
                  <a:gd name="T76" fmla="*/ 0 h 151"/>
                  <a:gd name="T77" fmla="*/ 431 w 431"/>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1" h="151">
                    <a:moveTo>
                      <a:pt x="431" y="75"/>
                    </a:moveTo>
                    <a:lnTo>
                      <a:pt x="426" y="88"/>
                    </a:lnTo>
                    <a:lnTo>
                      <a:pt x="413" y="100"/>
                    </a:lnTo>
                    <a:lnTo>
                      <a:pt x="394" y="113"/>
                    </a:lnTo>
                    <a:lnTo>
                      <a:pt x="369" y="125"/>
                    </a:lnTo>
                    <a:lnTo>
                      <a:pt x="300" y="144"/>
                    </a:lnTo>
                    <a:lnTo>
                      <a:pt x="212" y="151"/>
                    </a:lnTo>
                    <a:lnTo>
                      <a:pt x="131" y="144"/>
                    </a:lnTo>
                    <a:lnTo>
                      <a:pt x="62" y="125"/>
                    </a:lnTo>
                    <a:lnTo>
                      <a:pt x="38" y="113"/>
                    </a:lnTo>
                    <a:lnTo>
                      <a:pt x="13" y="100"/>
                    </a:lnTo>
                    <a:lnTo>
                      <a:pt x="0" y="88"/>
                    </a:lnTo>
                    <a:lnTo>
                      <a:pt x="0" y="75"/>
                    </a:lnTo>
                    <a:lnTo>
                      <a:pt x="0" y="56"/>
                    </a:lnTo>
                    <a:lnTo>
                      <a:pt x="13" y="43"/>
                    </a:lnTo>
                    <a:lnTo>
                      <a:pt x="38" y="31"/>
                    </a:lnTo>
                    <a:lnTo>
                      <a:pt x="62" y="25"/>
                    </a:lnTo>
                    <a:lnTo>
                      <a:pt x="131" y="6"/>
                    </a:lnTo>
                    <a:lnTo>
                      <a:pt x="212" y="0"/>
                    </a:lnTo>
                    <a:lnTo>
                      <a:pt x="300" y="6"/>
                    </a:lnTo>
                    <a:lnTo>
                      <a:pt x="369" y="25"/>
                    </a:lnTo>
                    <a:lnTo>
                      <a:pt x="394" y="31"/>
                    </a:lnTo>
                    <a:lnTo>
                      <a:pt x="413" y="43"/>
                    </a:lnTo>
                    <a:lnTo>
                      <a:pt x="426" y="56"/>
                    </a:lnTo>
                    <a:lnTo>
                      <a:pt x="431" y="75"/>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27" name="Freeform 371"/>
              <p:cNvSpPr>
                <a:spLocks/>
              </p:cNvSpPr>
              <p:nvPr/>
            </p:nvSpPr>
            <p:spPr bwMode="auto">
              <a:xfrm>
                <a:off x="12641" y="11062"/>
                <a:ext cx="41" cy="17"/>
              </a:xfrm>
              <a:custGeom>
                <a:avLst/>
                <a:gdLst>
                  <a:gd name="T0" fmla="*/ 0 w 281"/>
                  <a:gd name="T1" fmla="*/ 0 h 119"/>
                  <a:gd name="T2" fmla="*/ 0 w 281"/>
                  <a:gd name="T3" fmla="*/ 0 h 119"/>
                  <a:gd name="T4" fmla="*/ 0 w 281"/>
                  <a:gd name="T5" fmla="*/ 0 h 119"/>
                  <a:gd name="T6" fmla="*/ 0 w 281"/>
                  <a:gd name="T7" fmla="*/ 0 h 119"/>
                  <a:gd name="T8" fmla="*/ 0 w 281"/>
                  <a:gd name="T9" fmla="*/ 0 h 119"/>
                  <a:gd name="T10" fmla="*/ 0 w 281"/>
                  <a:gd name="T11" fmla="*/ 0 h 119"/>
                  <a:gd name="T12" fmla="*/ 0 w 281"/>
                  <a:gd name="T13" fmla="*/ 0 h 119"/>
                  <a:gd name="T14" fmla="*/ 0 w 281"/>
                  <a:gd name="T15" fmla="*/ 0 h 119"/>
                  <a:gd name="T16" fmla="*/ 0 w 281"/>
                  <a:gd name="T17" fmla="*/ 0 h 119"/>
                  <a:gd name="T18" fmla="*/ 0 w 281"/>
                  <a:gd name="T19" fmla="*/ 0 h 119"/>
                  <a:gd name="T20" fmla="*/ 0 w 281"/>
                  <a:gd name="T21" fmla="*/ 0 h 119"/>
                  <a:gd name="T22" fmla="*/ 0 w 281"/>
                  <a:gd name="T23" fmla="*/ 0 h 119"/>
                  <a:gd name="T24" fmla="*/ 0 w 281"/>
                  <a:gd name="T25" fmla="*/ 0 h 119"/>
                  <a:gd name="T26" fmla="*/ 0 w 281"/>
                  <a:gd name="T27" fmla="*/ 0 h 119"/>
                  <a:gd name="T28" fmla="*/ 0 w 281"/>
                  <a:gd name="T29" fmla="*/ 0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1"/>
                  <a:gd name="T46" fmla="*/ 0 h 119"/>
                  <a:gd name="T47" fmla="*/ 281 w 281"/>
                  <a:gd name="T48" fmla="*/ 119 h 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1" h="119">
                    <a:moveTo>
                      <a:pt x="212" y="0"/>
                    </a:moveTo>
                    <a:lnTo>
                      <a:pt x="131" y="6"/>
                    </a:lnTo>
                    <a:lnTo>
                      <a:pt x="62" y="25"/>
                    </a:lnTo>
                    <a:lnTo>
                      <a:pt x="38" y="31"/>
                    </a:lnTo>
                    <a:lnTo>
                      <a:pt x="13" y="43"/>
                    </a:lnTo>
                    <a:lnTo>
                      <a:pt x="0" y="56"/>
                    </a:lnTo>
                    <a:lnTo>
                      <a:pt x="0" y="75"/>
                    </a:lnTo>
                    <a:lnTo>
                      <a:pt x="0" y="88"/>
                    </a:lnTo>
                    <a:lnTo>
                      <a:pt x="6" y="94"/>
                    </a:lnTo>
                    <a:lnTo>
                      <a:pt x="38" y="119"/>
                    </a:lnTo>
                    <a:lnTo>
                      <a:pt x="94" y="69"/>
                    </a:lnTo>
                    <a:lnTo>
                      <a:pt x="157" y="38"/>
                    </a:lnTo>
                    <a:lnTo>
                      <a:pt x="219" y="18"/>
                    </a:lnTo>
                    <a:lnTo>
                      <a:pt x="281" y="6"/>
                    </a:lnTo>
                    <a:lnTo>
                      <a:pt x="212" y="0"/>
                    </a:lnTo>
                    <a:close/>
                  </a:path>
                </a:pathLst>
              </a:custGeom>
              <a:solidFill>
                <a:srgbClr val="B5B7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28" name="Freeform 372"/>
              <p:cNvSpPr>
                <a:spLocks/>
              </p:cNvSpPr>
              <p:nvPr/>
            </p:nvSpPr>
            <p:spPr bwMode="auto">
              <a:xfrm>
                <a:off x="12650" y="11010"/>
                <a:ext cx="23" cy="33"/>
              </a:xfrm>
              <a:custGeom>
                <a:avLst/>
                <a:gdLst>
                  <a:gd name="T0" fmla="*/ 0 w 157"/>
                  <a:gd name="T1" fmla="*/ 0 h 232"/>
                  <a:gd name="T2" fmla="*/ 0 w 157"/>
                  <a:gd name="T3" fmla="*/ 0 h 232"/>
                  <a:gd name="T4" fmla="*/ 0 w 157"/>
                  <a:gd name="T5" fmla="*/ 0 h 232"/>
                  <a:gd name="T6" fmla="*/ 0 w 157"/>
                  <a:gd name="T7" fmla="*/ 0 h 232"/>
                  <a:gd name="T8" fmla="*/ 0 w 157"/>
                  <a:gd name="T9" fmla="*/ 0 h 232"/>
                  <a:gd name="T10" fmla="*/ 0 w 157"/>
                  <a:gd name="T11" fmla="*/ 0 h 232"/>
                  <a:gd name="T12" fmla="*/ 0 w 157"/>
                  <a:gd name="T13" fmla="*/ 0 h 232"/>
                  <a:gd name="T14" fmla="*/ 0 60000 65536"/>
                  <a:gd name="T15" fmla="*/ 0 60000 65536"/>
                  <a:gd name="T16" fmla="*/ 0 60000 65536"/>
                  <a:gd name="T17" fmla="*/ 0 60000 65536"/>
                  <a:gd name="T18" fmla="*/ 0 60000 65536"/>
                  <a:gd name="T19" fmla="*/ 0 60000 65536"/>
                  <a:gd name="T20" fmla="*/ 0 60000 65536"/>
                  <a:gd name="T21" fmla="*/ 0 w 157"/>
                  <a:gd name="T22" fmla="*/ 0 h 232"/>
                  <a:gd name="T23" fmla="*/ 157 w 157"/>
                  <a:gd name="T24" fmla="*/ 232 h 2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 h="232">
                    <a:moveTo>
                      <a:pt x="150" y="182"/>
                    </a:moveTo>
                    <a:lnTo>
                      <a:pt x="44" y="69"/>
                    </a:lnTo>
                    <a:lnTo>
                      <a:pt x="95" y="25"/>
                    </a:lnTo>
                    <a:lnTo>
                      <a:pt x="69" y="0"/>
                    </a:lnTo>
                    <a:lnTo>
                      <a:pt x="0" y="69"/>
                    </a:lnTo>
                    <a:lnTo>
                      <a:pt x="157" y="232"/>
                    </a:lnTo>
                    <a:lnTo>
                      <a:pt x="150" y="182"/>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29" name="Freeform 373"/>
              <p:cNvSpPr>
                <a:spLocks/>
              </p:cNvSpPr>
              <p:nvPr/>
            </p:nvSpPr>
            <p:spPr bwMode="auto">
              <a:xfrm>
                <a:off x="12777" y="10814"/>
                <a:ext cx="30" cy="16"/>
              </a:xfrm>
              <a:custGeom>
                <a:avLst/>
                <a:gdLst>
                  <a:gd name="T0" fmla="*/ 0 w 206"/>
                  <a:gd name="T1" fmla="*/ 0 h 113"/>
                  <a:gd name="T2" fmla="*/ 0 w 206"/>
                  <a:gd name="T3" fmla="*/ 0 h 113"/>
                  <a:gd name="T4" fmla="*/ 0 w 206"/>
                  <a:gd name="T5" fmla="*/ 0 h 113"/>
                  <a:gd name="T6" fmla="*/ 0 w 206"/>
                  <a:gd name="T7" fmla="*/ 0 h 113"/>
                  <a:gd name="T8" fmla="*/ 0 w 206"/>
                  <a:gd name="T9" fmla="*/ 0 h 113"/>
                  <a:gd name="T10" fmla="*/ 0 w 206"/>
                  <a:gd name="T11" fmla="*/ 0 h 113"/>
                  <a:gd name="T12" fmla="*/ 0 w 206"/>
                  <a:gd name="T13" fmla="*/ 0 h 113"/>
                  <a:gd name="T14" fmla="*/ 0 w 206"/>
                  <a:gd name="T15" fmla="*/ 0 h 113"/>
                  <a:gd name="T16" fmla="*/ 0 w 206"/>
                  <a:gd name="T17" fmla="*/ 0 h 113"/>
                  <a:gd name="T18" fmla="*/ 0 w 206"/>
                  <a:gd name="T19" fmla="*/ 0 h 113"/>
                  <a:gd name="T20" fmla="*/ 0 w 206"/>
                  <a:gd name="T21" fmla="*/ 0 h 113"/>
                  <a:gd name="T22" fmla="*/ 0 w 206"/>
                  <a:gd name="T23" fmla="*/ 0 h 113"/>
                  <a:gd name="T24" fmla="*/ 0 w 206"/>
                  <a:gd name="T25" fmla="*/ 0 h 113"/>
                  <a:gd name="T26" fmla="*/ 0 w 206"/>
                  <a:gd name="T27" fmla="*/ 0 h 113"/>
                  <a:gd name="T28" fmla="*/ 0 w 206"/>
                  <a:gd name="T29" fmla="*/ 0 h 113"/>
                  <a:gd name="T30" fmla="*/ 0 w 206"/>
                  <a:gd name="T31" fmla="*/ 0 h 113"/>
                  <a:gd name="T32" fmla="*/ 0 w 206"/>
                  <a:gd name="T33" fmla="*/ 0 h 113"/>
                  <a:gd name="T34" fmla="*/ 0 w 206"/>
                  <a:gd name="T35" fmla="*/ 0 h 113"/>
                  <a:gd name="T36" fmla="*/ 0 w 206"/>
                  <a:gd name="T37" fmla="*/ 0 h 113"/>
                  <a:gd name="T38" fmla="*/ 0 w 206"/>
                  <a:gd name="T39" fmla="*/ 0 h 113"/>
                  <a:gd name="T40" fmla="*/ 0 w 206"/>
                  <a:gd name="T41" fmla="*/ 0 h 113"/>
                  <a:gd name="T42" fmla="*/ 0 w 206"/>
                  <a:gd name="T43" fmla="*/ 0 h 113"/>
                  <a:gd name="T44" fmla="*/ 0 w 206"/>
                  <a:gd name="T45" fmla="*/ 0 h 113"/>
                  <a:gd name="T46" fmla="*/ 0 w 206"/>
                  <a:gd name="T47" fmla="*/ 0 h 113"/>
                  <a:gd name="T48" fmla="*/ 0 w 206"/>
                  <a:gd name="T49" fmla="*/ 0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6"/>
                  <a:gd name="T76" fmla="*/ 0 h 113"/>
                  <a:gd name="T77" fmla="*/ 206 w 206"/>
                  <a:gd name="T78" fmla="*/ 113 h 1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6" h="113">
                    <a:moveTo>
                      <a:pt x="0" y="38"/>
                    </a:moveTo>
                    <a:lnTo>
                      <a:pt x="13" y="20"/>
                    </a:lnTo>
                    <a:lnTo>
                      <a:pt x="25" y="7"/>
                    </a:lnTo>
                    <a:lnTo>
                      <a:pt x="44" y="7"/>
                    </a:lnTo>
                    <a:lnTo>
                      <a:pt x="63" y="0"/>
                    </a:lnTo>
                    <a:lnTo>
                      <a:pt x="100" y="7"/>
                    </a:lnTo>
                    <a:lnTo>
                      <a:pt x="138" y="20"/>
                    </a:lnTo>
                    <a:lnTo>
                      <a:pt x="163" y="32"/>
                    </a:lnTo>
                    <a:lnTo>
                      <a:pt x="188" y="51"/>
                    </a:lnTo>
                    <a:lnTo>
                      <a:pt x="206" y="70"/>
                    </a:lnTo>
                    <a:lnTo>
                      <a:pt x="206" y="82"/>
                    </a:lnTo>
                    <a:lnTo>
                      <a:pt x="206" y="95"/>
                    </a:lnTo>
                    <a:lnTo>
                      <a:pt x="201" y="107"/>
                    </a:lnTo>
                    <a:lnTo>
                      <a:pt x="188" y="113"/>
                    </a:lnTo>
                    <a:lnTo>
                      <a:pt x="176" y="113"/>
                    </a:lnTo>
                    <a:lnTo>
                      <a:pt x="163" y="107"/>
                    </a:lnTo>
                    <a:lnTo>
                      <a:pt x="125" y="95"/>
                    </a:lnTo>
                    <a:lnTo>
                      <a:pt x="95" y="82"/>
                    </a:lnTo>
                    <a:lnTo>
                      <a:pt x="63" y="82"/>
                    </a:lnTo>
                    <a:lnTo>
                      <a:pt x="32" y="82"/>
                    </a:lnTo>
                    <a:lnTo>
                      <a:pt x="13" y="82"/>
                    </a:lnTo>
                    <a:lnTo>
                      <a:pt x="7" y="76"/>
                    </a:lnTo>
                    <a:lnTo>
                      <a:pt x="0" y="63"/>
                    </a:lnTo>
                    <a:lnTo>
                      <a:pt x="0" y="45"/>
                    </a:lnTo>
                    <a:lnTo>
                      <a:pt x="0" y="38"/>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30" name="Freeform 374"/>
              <p:cNvSpPr>
                <a:spLocks/>
              </p:cNvSpPr>
              <p:nvPr/>
            </p:nvSpPr>
            <p:spPr bwMode="auto">
              <a:xfrm>
                <a:off x="12856" y="10829"/>
                <a:ext cx="30" cy="13"/>
              </a:xfrm>
              <a:custGeom>
                <a:avLst/>
                <a:gdLst>
                  <a:gd name="T0" fmla="*/ 0 w 213"/>
                  <a:gd name="T1" fmla="*/ 0 h 88"/>
                  <a:gd name="T2" fmla="*/ 0 w 213"/>
                  <a:gd name="T3" fmla="*/ 0 h 88"/>
                  <a:gd name="T4" fmla="*/ 0 w 213"/>
                  <a:gd name="T5" fmla="*/ 0 h 88"/>
                  <a:gd name="T6" fmla="*/ 0 w 213"/>
                  <a:gd name="T7" fmla="*/ 0 h 88"/>
                  <a:gd name="T8" fmla="*/ 0 w 213"/>
                  <a:gd name="T9" fmla="*/ 0 h 88"/>
                  <a:gd name="T10" fmla="*/ 0 w 213"/>
                  <a:gd name="T11" fmla="*/ 0 h 88"/>
                  <a:gd name="T12" fmla="*/ 0 w 213"/>
                  <a:gd name="T13" fmla="*/ 0 h 88"/>
                  <a:gd name="T14" fmla="*/ 0 w 213"/>
                  <a:gd name="T15" fmla="*/ 0 h 88"/>
                  <a:gd name="T16" fmla="*/ 0 w 213"/>
                  <a:gd name="T17" fmla="*/ 0 h 88"/>
                  <a:gd name="T18" fmla="*/ 0 w 213"/>
                  <a:gd name="T19" fmla="*/ 0 h 88"/>
                  <a:gd name="T20" fmla="*/ 0 w 213"/>
                  <a:gd name="T21" fmla="*/ 0 h 88"/>
                  <a:gd name="T22" fmla="*/ 0 w 213"/>
                  <a:gd name="T23" fmla="*/ 0 h 88"/>
                  <a:gd name="T24" fmla="*/ 0 w 213"/>
                  <a:gd name="T25" fmla="*/ 0 h 88"/>
                  <a:gd name="T26" fmla="*/ 0 w 213"/>
                  <a:gd name="T27" fmla="*/ 0 h 88"/>
                  <a:gd name="T28" fmla="*/ 0 w 213"/>
                  <a:gd name="T29" fmla="*/ 0 h 88"/>
                  <a:gd name="T30" fmla="*/ 0 w 213"/>
                  <a:gd name="T31" fmla="*/ 0 h 88"/>
                  <a:gd name="T32" fmla="*/ 0 w 213"/>
                  <a:gd name="T33" fmla="*/ 0 h 88"/>
                  <a:gd name="T34" fmla="*/ 0 w 213"/>
                  <a:gd name="T35" fmla="*/ 0 h 88"/>
                  <a:gd name="T36" fmla="*/ 0 w 213"/>
                  <a:gd name="T37" fmla="*/ 0 h 88"/>
                  <a:gd name="T38" fmla="*/ 0 w 213"/>
                  <a:gd name="T39" fmla="*/ 0 h 88"/>
                  <a:gd name="T40" fmla="*/ 0 w 213"/>
                  <a:gd name="T41" fmla="*/ 0 h 88"/>
                  <a:gd name="T42" fmla="*/ 0 w 213"/>
                  <a:gd name="T43" fmla="*/ 0 h 88"/>
                  <a:gd name="T44" fmla="*/ 0 w 213"/>
                  <a:gd name="T45" fmla="*/ 0 h 88"/>
                  <a:gd name="T46" fmla="*/ 0 w 213"/>
                  <a:gd name="T47" fmla="*/ 0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3"/>
                  <a:gd name="T73" fmla="*/ 0 h 88"/>
                  <a:gd name="T74" fmla="*/ 213 w 213"/>
                  <a:gd name="T75" fmla="*/ 88 h 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3" h="88">
                    <a:moveTo>
                      <a:pt x="213" y="51"/>
                    </a:moveTo>
                    <a:lnTo>
                      <a:pt x="206" y="31"/>
                    </a:lnTo>
                    <a:lnTo>
                      <a:pt x="193" y="19"/>
                    </a:lnTo>
                    <a:lnTo>
                      <a:pt x="181" y="6"/>
                    </a:lnTo>
                    <a:lnTo>
                      <a:pt x="163" y="0"/>
                    </a:lnTo>
                    <a:lnTo>
                      <a:pt x="118" y="0"/>
                    </a:lnTo>
                    <a:lnTo>
                      <a:pt x="87" y="0"/>
                    </a:lnTo>
                    <a:lnTo>
                      <a:pt x="56" y="6"/>
                    </a:lnTo>
                    <a:lnTo>
                      <a:pt x="30" y="19"/>
                    </a:lnTo>
                    <a:lnTo>
                      <a:pt x="6" y="31"/>
                    </a:lnTo>
                    <a:lnTo>
                      <a:pt x="0" y="44"/>
                    </a:lnTo>
                    <a:lnTo>
                      <a:pt x="0" y="56"/>
                    </a:lnTo>
                    <a:lnTo>
                      <a:pt x="0" y="69"/>
                    </a:lnTo>
                    <a:lnTo>
                      <a:pt x="12" y="81"/>
                    </a:lnTo>
                    <a:lnTo>
                      <a:pt x="25" y="81"/>
                    </a:lnTo>
                    <a:lnTo>
                      <a:pt x="37" y="81"/>
                    </a:lnTo>
                    <a:lnTo>
                      <a:pt x="75" y="76"/>
                    </a:lnTo>
                    <a:lnTo>
                      <a:pt x="106" y="69"/>
                    </a:lnTo>
                    <a:lnTo>
                      <a:pt x="138" y="76"/>
                    </a:lnTo>
                    <a:lnTo>
                      <a:pt x="175" y="88"/>
                    </a:lnTo>
                    <a:lnTo>
                      <a:pt x="188" y="88"/>
                    </a:lnTo>
                    <a:lnTo>
                      <a:pt x="200" y="81"/>
                    </a:lnTo>
                    <a:lnTo>
                      <a:pt x="206" y="76"/>
                    </a:lnTo>
                    <a:lnTo>
                      <a:pt x="213" y="51"/>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31" name="Freeform 375"/>
              <p:cNvSpPr>
                <a:spLocks/>
              </p:cNvSpPr>
              <p:nvPr/>
            </p:nvSpPr>
            <p:spPr bwMode="auto">
              <a:xfrm>
                <a:off x="13250" y="11117"/>
                <a:ext cx="61" cy="160"/>
              </a:xfrm>
              <a:custGeom>
                <a:avLst/>
                <a:gdLst>
                  <a:gd name="T0" fmla="*/ 0 w 431"/>
                  <a:gd name="T1" fmla="*/ 0 h 1120"/>
                  <a:gd name="T2" fmla="*/ 0 w 431"/>
                  <a:gd name="T3" fmla="*/ 0 h 1120"/>
                  <a:gd name="T4" fmla="*/ 0 w 431"/>
                  <a:gd name="T5" fmla="*/ 0 h 1120"/>
                  <a:gd name="T6" fmla="*/ 0 w 431"/>
                  <a:gd name="T7" fmla="*/ 0 h 1120"/>
                  <a:gd name="T8" fmla="*/ 0 w 431"/>
                  <a:gd name="T9" fmla="*/ 0 h 1120"/>
                  <a:gd name="T10" fmla="*/ 0 w 431"/>
                  <a:gd name="T11" fmla="*/ 0 h 1120"/>
                  <a:gd name="T12" fmla="*/ 0 w 431"/>
                  <a:gd name="T13" fmla="*/ 0 h 1120"/>
                  <a:gd name="T14" fmla="*/ 0 w 431"/>
                  <a:gd name="T15" fmla="*/ 0 h 1120"/>
                  <a:gd name="T16" fmla="*/ 0 w 431"/>
                  <a:gd name="T17" fmla="*/ 0 h 1120"/>
                  <a:gd name="T18" fmla="*/ 0 w 431"/>
                  <a:gd name="T19" fmla="*/ 0 h 1120"/>
                  <a:gd name="T20" fmla="*/ 0 w 431"/>
                  <a:gd name="T21" fmla="*/ 0 h 1120"/>
                  <a:gd name="T22" fmla="*/ 0 w 431"/>
                  <a:gd name="T23" fmla="*/ 0 h 1120"/>
                  <a:gd name="T24" fmla="*/ 0 w 431"/>
                  <a:gd name="T25" fmla="*/ 0 h 1120"/>
                  <a:gd name="T26" fmla="*/ 0 w 431"/>
                  <a:gd name="T27" fmla="*/ 0 h 11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1"/>
                  <a:gd name="T43" fmla="*/ 0 h 1120"/>
                  <a:gd name="T44" fmla="*/ 431 w 431"/>
                  <a:gd name="T45" fmla="*/ 1120 h 11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1" h="1120">
                    <a:moveTo>
                      <a:pt x="431" y="0"/>
                    </a:moveTo>
                    <a:lnTo>
                      <a:pt x="0" y="36"/>
                    </a:lnTo>
                    <a:lnTo>
                      <a:pt x="20" y="143"/>
                    </a:lnTo>
                    <a:lnTo>
                      <a:pt x="38" y="262"/>
                    </a:lnTo>
                    <a:lnTo>
                      <a:pt x="69" y="407"/>
                    </a:lnTo>
                    <a:lnTo>
                      <a:pt x="106" y="575"/>
                    </a:lnTo>
                    <a:lnTo>
                      <a:pt x="156" y="757"/>
                    </a:lnTo>
                    <a:lnTo>
                      <a:pt x="213" y="945"/>
                    </a:lnTo>
                    <a:lnTo>
                      <a:pt x="250" y="1032"/>
                    </a:lnTo>
                    <a:lnTo>
                      <a:pt x="288" y="1120"/>
                    </a:lnTo>
                    <a:lnTo>
                      <a:pt x="300" y="1045"/>
                    </a:lnTo>
                    <a:lnTo>
                      <a:pt x="325" y="901"/>
                    </a:lnTo>
                    <a:lnTo>
                      <a:pt x="370" y="518"/>
                    </a:lnTo>
                    <a:lnTo>
                      <a:pt x="431"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32" name="Freeform 376"/>
              <p:cNvSpPr>
                <a:spLocks/>
              </p:cNvSpPr>
              <p:nvPr/>
            </p:nvSpPr>
            <p:spPr bwMode="auto">
              <a:xfrm>
                <a:off x="13253" y="11176"/>
                <a:ext cx="51" cy="160"/>
              </a:xfrm>
              <a:custGeom>
                <a:avLst/>
                <a:gdLst>
                  <a:gd name="T0" fmla="*/ 0 w 357"/>
                  <a:gd name="T1" fmla="*/ 0 h 1121"/>
                  <a:gd name="T2" fmla="*/ 0 w 357"/>
                  <a:gd name="T3" fmla="*/ 0 h 1121"/>
                  <a:gd name="T4" fmla="*/ 0 w 357"/>
                  <a:gd name="T5" fmla="*/ 0 h 1121"/>
                  <a:gd name="T6" fmla="*/ 0 w 357"/>
                  <a:gd name="T7" fmla="*/ 0 h 1121"/>
                  <a:gd name="T8" fmla="*/ 0 w 357"/>
                  <a:gd name="T9" fmla="*/ 0 h 1121"/>
                  <a:gd name="T10" fmla="*/ 0 w 357"/>
                  <a:gd name="T11" fmla="*/ 0 h 1121"/>
                  <a:gd name="T12" fmla="*/ 0 w 357"/>
                  <a:gd name="T13" fmla="*/ 0 h 1121"/>
                  <a:gd name="T14" fmla="*/ 0 w 357"/>
                  <a:gd name="T15" fmla="*/ 0 h 1121"/>
                  <a:gd name="T16" fmla="*/ 0 w 357"/>
                  <a:gd name="T17" fmla="*/ 0 h 1121"/>
                  <a:gd name="T18" fmla="*/ 0 w 357"/>
                  <a:gd name="T19" fmla="*/ 0 h 1121"/>
                  <a:gd name="T20" fmla="*/ 0 w 357"/>
                  <a:gd name="T21" fmla="*/ 0 h 1121"/>
                  <a:gd name="T22" fmla="*/ 0 w 357"/>
                  <a:gd name="T23" fmla="*/ 0 h 1121"/>
                  <a:gd name="T24" fmla="*/ 0 w 357"/>
                  <a:gd name="T25" fmla="*/ 0 h 1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7"/>
                  <a:gd name="T40" fmla="*/ 0 h 1121"/>
                  <a:gd name="T41" fmla="*/ 357 w 357"/>
                  <a:gd name="T42" fmla="*/ 1121 h 1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7" h="1121">
                    <a:moveTo>
                      <a:pt x="357" y="32"/>
                    </a:moveTo>
                    <a:lnTo>
                      <a:pt x="0" y="0"/>
                    </a:lnTo>
                    <a:lnTo>
                      <a:pt x="19" y="113"/>
                    </a:lnTo>
                    <a:lnTo>
                      <a:pt x="38" y="232"/>
                    </a:lnTo>
                    <a:lnTo>
                      <a:pt x="69" y="382"/>
                    </a:lnTo>
                    <a:lnTo>
                      <a:pt x="106" y="558"/>
                    </a:lnTo>
                    <a:lnTo>
                      <a:pt x="157" y="746"/>
                    </a:lnTo>
                    <a:lnTo>
                      <a:pt x="219" y="934"/>
                    </a:lnTo>
                    <a:lnTo>
                      <a:pt x="288" y="1121"/>
                    </a:lnTo>
                    <a:lnTo>
                      <a:pt x="300" y="1046"/>
                    </a:lnTo>
                    <a:lnTo>
                      <a:pt x="313" y="909"/>
                    </a:lnTo>
                    <a:lnTo>
                      <a:pt x="338" y="538"/>
                    </a:lnTo>
                    <a:lnTo>
                      <a:pt x="357"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33" name="Freeform 377"/>
              <p:cNvSpPr>
                <a:spLocks/>
              </p:cNvSpPr>
              <p:nvPr/>
            </p:nvSpPr>
            <p:spPr bwMode="auto">
              <a:xfrm>
                <a:off x="13283" y="11288"/>
                <a:ext cx="23" cy="47"/>
              </a:xfrm>
              <a:custGeom>
                <a:avLst/>
                <a:gdLst>
                  <a:gd name="T0" fmla="*/ 0 w 163"/>
                  <a:gd name="T1" fmla="*/ 0 h 332"/>
                  <a:gd name="T2" fmla="*/ 0 w 163"/>
                  <a:gd name="T3" fmla="*/ 0 h 332"/>
                  <a:gd name="T4" fmla="*/ 0 w 163"/>
                  <a:gd name="T5" fmla="*/ 0 h 332"/>
                  <a:gd name="T6" fmla="*/ 0 w 163"/>
                  <a:gd name="T7" fmla="*/ 0 h 332"/>
                  <a:gd name="T8" fmla="*/ 0 w 163"/>
                  <a:gd name="T9" fmla="*/ 0 h 332"/>
                  <a:gd name="T10" fmla="*/ 0 w 163"/>
                  <a:gd name="T11" fmla="*/ 0 h 332"/>
                  <a:gd name="T12" fmla="*/ 0 w 163"/>
                  <a:gd name="T13" fmla="*/ 0 h 332"/>
                  <a:gd name="T14" fmla="*/ 0 w 163"/>
                  <a:gd name="T15" fmla="*/ 0 h 332"/>
                  <a:gd name="T16" fmla="*/ 0 60000 65536"/>
                  <a:gd name="T17" fmla="*/ 0 60000 65536"/>
                  <a:gd name="T18" fmla="*/ 0 60000 65536"/>
                  <a:gd name="T19" fmla="*/ 0 60000 65536"/>
                  <a:gd name="T20" fmla="*/ 0 60000 65536"/>
                  <a:gd name="T21" fmla="*/ 0 60000 65536"/>
                  <a:gd name="T22" fmla="*/ 0 60000 65536"/>
                  <a:gd name="T23" fmla="*/ 0 60000 65536"/>
                  <a:gd name="T24" fmla="*/ 0 w 163"/>
                  <a:gd name="T25" fmla="*/ 0 h 332"/>
                  <a:gd name="T26" fmla="*/ 163 w 163"/>
                  <a:gd name="T27" fmla="*/ 332 h 3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3" h="332">
                    <a:moveTo>
                      <a:pt x="0" y="282"/>
                    </a:moveTo>
                    <a:lnTo>
                      <a:pt x="37" y="300"/>
                    </a:lnTo>
                    <a:lnTo>
                      <a:pt x="75" y="313"/>
                    </a:lnTo>
                    <a:lnTo>
                      <a:pt x="118" y="325"/>
                    </a:lnTo>
                    <a:lnTo>
                      <a:pt x="163" y="332"/>
                    </a:lnTo>
                    <a:lnTo>
                      <a:pt x="75" y="0"/>
                    </a:lnTo>
                    <a:lnTo>
                      <a:pt x="43" y="144"/>
                    </a:lnTo>
                    <a:lnTo>
                      <a:pt x="0" y="282"/>
                    </a:lnTo>
                    <a:close/>
                  </a:path>
                </a:pathLst>
              </a:custGeom>
              <a:solidFill>
                <a:srgbClr val="E0C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34" name="Freeform 378"/>
              <p:cNvSpPr>
                <a:spLocks/>
              </p:cNvSpPr>
              <p:nvPr/>
            </p:nvSpPr>
            <p:spPr bwMode="auto">
              <a:xfrm>
                <a:off x="13130" y="11157"/>
                <a:ext cx="130" cy="148"/>
              </a:xfrm>
              <a:custGeom>
                <a:avLst/>
                <a:gdLst>
                  <a:gd name="T0" fmla="*/ 0 w 907"/>
                  <a:gd name="T1" fmla="*/ 0 h 1033"/>
                  <a:gd name="T2" fmla="*/ 0 w 907"/>
                  <a:gd name="T3" fmla="*/ 0 h 1033"/>
                  <a:gd name="T4" fmla="*/ 0 w 907"/>
                  <a:gd name="T5" fmla="*/ 0 h 1033"/>
                  <a:gd name="T6" fmla="*/ 0 w 907"/>
                  <a:gd name="T7" fmla="*/ 0 h 1033"/>
                  <a:gd name="T8" fmla="*/ 0 w 907"/>
                  <a:gd name="T9" fmla="*/ 0 h 1033"/>
                  <a:gd name="T10" fmla="*/ 0 w 907"/>
                  <a:gd name="T11" fmla="*/ 0 h 1033"/>
                  <a:gd name="T12" fmla="*/ 0 w 907"/>
                  <a:gd name="T13" fmla="*/ 0 h 1033"/>
                  <a:gd name="T14" fmla="*/ 0 w 907"/>
                  <a:gd name="T15" fmla="*/ 0 h 1033"/>
                  <a:gd name="T16" fmla="*/ 0 w 907"/>
                  <a:gd name="T17" fmla="*/ 0 h 1033"/>
                  <a:gd name="T18" fmla="*/ 0 w 907"/>
                  <a:gd name="T19" fmla="*/ 0 h 1033"/>
                  <a:gd name="T20" fmla="*/ 0 w 907"/>
                  <a:gd name="T21" fmla="*/ 0 h 1033"/>
                  <a:gd name="T22" fmla="*/ 0 w 907"/>
                  <a:gd name="T23" fmla="*/ 0 h 1033"/>
                  <a:gd name="T24" fmla="*/ 0 w 907"/>
                  <a:gd name="T25" fmla="*/ 0 h 1033"/>
                  <a:gd name="T26" fmla="*/ 0 w 907"/>
                  <a:gd name="T27" fmla="*/ 0 h 1033"/>
                  <a:gd name="T28" fmla="*/ 0 w 907"/>
                  <a:gd name="T29" fmla="*/ 0 h 1033"/>
                  <a:gd name="T30" fmla="*/ 0 w 907"/>
                  <a:gd name="T31" fmla="*/ 0 h 1033"/>
                  <a:gd name="T32" fmla="*/ 0 w 907"/>
                  <a:gd name="T33" fmla="*/ 0 h 1033"/>
                  <a:gd name="T34" fmla="*/ 0 w 907"/>
                  <a:gd name="T35" fmla="*/ 0 h 1033"/>
                  <a:gd name="T36" fmla="*/ 0 w 907"/>
                  <a:gd name="T37" fmla="*/ 0 h 1033"/>
                  <a:gd name="T38" fmla="*/ 0 w 907"/>
                  <a:gd name="T39" fmla="*/ 0 h 1033"/>
                  <a:gd name="T40" fmla="*/ 0 w 907"/>
                  <a:gd name="T41" fmla="*/ 0 h 1033"/>
                  <a:gd name="T42" fmla="*/ 0 w 907"/>
                  <a:gd name="T43" fmla="*/ 0 h 1033"/>
                  <a:gd name="T44" fmla="*/ 0 w 907"/>
                  <a:gd name="T45" fmla="*/ 0 h 1033"/>
                  <a:gd name="T46" fmla="*/ 0 w 907"/>
                  <a:gd name="T47" fmla="*/ 0 h 1033"/>
                  <a:gd name="T48" fmla="*/ 0 w 907"/>
                  <a:gd name="T49" fmla="*/ 0 h 1033"/>
                  <a:gd name="T50" fmla="*/ 0 w 907"/>
                  <a:gd name="T51" fmla="*/ 0 h 1033"/>
                  <a:gd name="T52" fmla="*/ 0 w 907"/>
                  <a:gd name="T53" fmla="*/ 0 h 1033"/>
                  <a:gd name="T54" fmla="*/ 0 w 907"/>
                  <a:gd name="T55" fmla="*/ 0 h 1033"/>
                  <a:gd name="T56" fmla="*/ 0 w 907"/>
                  <a:gd name="T57" fmla="*/ 0 h 1033"/>
                  <a:gd name="T58" fmla="*/ 0 w 907"/>
                  <a:gd name="T59" fmla="*/ 0 h 1033"/>
                  <a:gd name="T60" fmla="*/ 0 w 907"/>
                  <a:gd name="T61" fmla="*/ 0 h 1033"/>
                  <a:gd name="T62" fmla="*/ 0 w 907"/>
                  <a:gd name="T63" fmla="*/ 0 h 1033"/>
                  <a:gd name="T64" fmla="*/ 0 w 907"/>
                  <a:gd name="T65" fmla="*/ 0 h 1033"/>
                  <a:gd name="T66" fmla="*/ 0 w 907"/>
                  <a:gd name="T67" fmla="*/ 0 h 1033"/>
                  <a:gd name="T68" fmla="*/ 0 w 907"/>
                  <a:gd name="T69" fmla="*/ 0 h 1033"/>
                  <a:gd name="T70" fmla="*/ 0 w 907"/>
                  <a:gd name="T71" fmla="*/ 0 h 1033"/>
                  <a:gd name="T72" fmla="*/ 0 w 907"/>
                  <a:gd name="T73" fmla="*/ 0 h 1033"/>
                  <a:gd name="T74" fmla="*/ 0 w 907"/>
                  <a:gd name="T75" fmla="*/ 0 h 1033"/>
                  <a:gd name="T76" fmla="*/ 0 w 907"/>
                  <a:gd name="T77" fmla="*/ 0 h 1033"/>
                  <a:gd name="T78" fmla="*/ 0 w 907"/>
                  <a:gd name="T79" fmla="*/ 0 h 1033"/>
                  <a:gd name="T80" fmla="*/ 0 w 907"/>
                  <a:gd name="T81" fmla="*/ 0 h 1033"/>
                  <a:gd name="T82" fmla="*/ 0 w 907"/>
                  <a:gd name="T83" fmla="*/ 0 h 1033"/>
                  <a:gd name="T84" fmla="*/ 0 w 907"/>
                  <a:gd name="T85" fmla="*/ 0 h 1033"/>
                  <a:gd name="T86" fmla="*/ 0 w 907"/>
                  <a:gd name="T87" fmla="*/ 0 h 1033"/>
                  <a:gd name="T88" fmla="*/ 0 w 907"/>
                  <a:gd name="T89" fmla="*/ 0 h 1033"/>
                  <a:gd name="T90" fmla="*/ 0 w 907"/>
                  <a:gd name="T91" fmla="*/ 0 h 1033"/>
                  <a:gd name="T92" fmla="*/ 0 w 907"/>
                  <a:gd name="T93" fmla="*/ 0 h 1033"/>
                  <a:gd name="T94" fmla="*/ 0 w 907"/>
                  <a:gd name="T95" fmla="*/ 0 h 10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7"/>
                  <a:gd name="T145" fmla="*/ 0 h 1033"/>
                  <a:gd name="T146" fmla="*/ 907 w 907"/>
                  <a:gd name="T147" fmla="*/ 1033 h 103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7" h="1033">
                    <a:moveTo>
                      <a:pt x="833" y="6"/>
                    </a:moveTo>
                    <a:lnTo>
                      <a:pt x="751" y="6"/>
                    </a:lnTo>
                    <a:lnTo>
                      <a:pt x="695" y="0"/>
                    </a:lnTo>
                    <a:lnTo>
                      <a:pt x="670" y="138"/>
                    </a:lnTo>
                    <a:lnTo>
                      <a:pt x="657" y="225"/>
                    </a:lnTo>
                    <a:lnTo>
                      <a:pt x="639" y="288"/>
                    </a:lnTo>
                    <a:lnTo>
                      <a:pt x="589" y="426"/>
                    </a:lnTo>
                    <a:lnTo>
                      <a:pt x="564" y="495"/>
                    </a:lnTo>
                    <a:lnTo>
                      <a:pt x="538" y="533"/>
                    </a:lnTo>
                    <a:lnTo>
                      <a:pt x="513" y="583"/>
                    </a:lnTo>
                    <a:lnTo>
                      <a:pt x="501" y="588"/>
                    </a:lnTo>
                    <a:lnTo>
                      <a:pt x="481" y="595"/>
                    </a:lnTo>
                    <a:lnTo>
                      <a:pt x="413" y="601"/>
                    </a:lnTo>
                    <a:lnTo>
                      <a:pt x="238" y="608"/>
                    </a:lnTo>
                    <a:lnTo>
                      <a:pt x="144" y="614"/>
                    </a:lnTo>
                    <a:lnTo>
                      <a:pt x="63" y="633"/>
                    </a:lnTo>
                    <a:lnTo>
                      <a:pt x="31" y="639"/>
                    </a:lnTo>
                    <a:lnTo>
                      <a:pt x="13" y="658"/>
                    </a:lnTo>
                    <a:lnTo>
                      <a:pt x="0" y="676"/>
                    </a:lnTo>
                    <a:lnTo>
                      <a:pt x="0" y="701"/>
                    </a:lnTo>
                    <a:lnTo>
                      <a:pt x="13" y="714"/>
                    </a:lnTo>
                    <a:lnTo>
                      <a:pt x="31" y="726"/>
                    </a:lnTo>
                    <a:lnTo>
                      <a:pt x="51" y="764"/>
                    </a:lnTo>
                    <a:lnTo>
                      <a:pt x="56" y="802"/>
                    </a:lnTo>
                    <a:lnTo>
                      <a:pt x="63" y="852"/>
                    </a:lnTo>
                    <a:lnTo>
                      <a:pt x="63" y="945"/>
                    </a:lnTo>
                    <a:lnTo>
                      <a:pt x="69" y="990"/>
                    </a:lnTo>
                    <a:lnTo>
                      <a:pt x="81" y="1033"/>
                    </a:lnTo>
                    <a:lnTo>
                      <a:pt x="126" y="1027"/>
                    </a:lnTo>
                    <a:lnTo>
                      <a:pt x="201" y="1020"/>
                    </a:lnTo>
                    <a:lnTo>
                      <a:pt x="420" y="1015"/>
                    </a:lnTo>
                    <a:lnTo>
                      <a:pt x="532" y="1015"/>
                    </a:lnTo>
                    <a:lnTo>
                      <a:pt x="639" y="1008"/>
                    </a:lnTo>
                    <a:lnTo>
                      <a:pt x="725" y="990"/>
                    </a:lnTo>
                    <a:lnTo>
                      <a:pt x="757" y="983"/>
                    </a:lnTo>
                    <a:lnTo>
                      <a:pt x="782" y="970"/>
                    </a:lnTo>
                    <a:lnTo>
                      <a:pt x="820" y="927"/>
                    </a:lnTo>
                    <a:lnTo>
                      <a:pt x="851" y="889"/>
                    </a:lnTo>
                    <a:lnTo>
                      <a:pt x="876" y="845"/>
                    </a:lnTo>
                    <a:lnTo>
                      <a:pt x="888" y="807"/>
                    </a:lnTo>
                    <a:lnTo>
                      <a:pt x="907" y="745"/>
                    </a:lnTo>
                    <a:lnTo>
                      <a:pt x="907" y="720"/>
                    </a:lnTo>
                    <a:lnTo>
                      <a:pt x="907" y="651"/>
                    </a:lnTo>
                    <a:lnTo>
                      <a:pt x="901" y="476"/>
                    </a:lnTo>
                    <a:lnTo>
                      <a:pt x="894" y="363"/>
                    </a:lnTo>
                    <a:lnTo>
                      <a:pt x="876" y="244"/>
                    </a:lnTo>
                    <a:lnTo>
                      <a:pt x="858" y="126"/>
                    </a:lnTo>
                    <a:lnTo>
                      <a:pt x="833" y="6"/>
                    </a:lnTo>
                    <a:close/>
                  </a:path>
                </a:pathLst>
              </a:custGeom>
              <a:solidFill>
                <a:srgbClr val="2C3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35" name="Freeform 379"/>
              <p:cNvSpPr>
                <a:spLocks/>
              </p:cNvSpPr>
              <p:nvPr/>
            </p:nvSpPr>
            <p:spPr bwMode="auto">
              <a:xfrm>
                <a:off x="13208" y="11158"/>
                <a:ext cx="52" cy="158"/>
              </a:xfrm>
              <a:custGeom>
                <a:avLst/>
                <a:gdLst>
                  <a:gd name="T0" fmla="*/ 0 w 363"/>
                  <a:gd name="T1" fmla="*/ 0 h 1102"/>
                  <a:gd name="T2" fmla="*/ 0 w 363"/>
                  <a:gd name="T3" fmla="*/ 0 h 1102"/>
                  <a:gd name="T4" fmla="*/ 0 w 363"/>
                  <a:gd name="T5" fmla="*/ 0 h 1102"/>
                  <a:gd name="T6" fmla="*/ 0 w 363"/>
                  <a:gd name="T7" fmla="*/ 0 h 1102"/>
                  <a:gd name="T8" fmla="*/ 0 w 363"/>
                  <a:gd name="T9" fmla="*/ 0 h 1102"/>
                  <a:gd name="T10" fmla="*/ 0 w 363"/>
                  <a:gd name="T11" fmla="*/ 0 h 1102"/>
                  <a:gd name="T12" fmla="*/ 0 w 363"/>
                  <a:gd name="T13" fmla="*/ 0 h 1102"/>
                  <a:gd name="T14" fmla="*/ 0 w 363"/>
                  <a:gd name="T15" fmla="*/ 0 h 1102"/>
                  <a:gd name="T16" fmla="*/ 0 w 363"/>
                  <a:gd name="T17" fmla="*/ 0 h 1102"/>
                  <a:gd name="T18" fmla="*/ 0 w 363"/>
                  <a:gd name="T19" fmla="*/ 0 h 1102"/>
                  <a:gd name="T20" fmla="*/ 0 w 363"/>
                  <a:gd name="T21" fmla="*/ 0 h 1102"/>
                  <a:gd name="T22" fmla="*/ 0 w 363"/>
                  <a:gd name="T23" fmla="*/ 0 h 1102"/>
                  <a:gd name="T24" fmla="*/ 0 w 363"/>
                  <a:gd name="T25" fmla="*/ 0 h 1102"/>
                  <a:gd name="T26" fmla="*/ 0 w 363"/>
                  <a:gd name="T27" fmla="*/ 0 h 1102"/>
                  <a:gd name="T28" fmla="*/ 0 w 363"/>
                  <a:gd name="T29" fmla="*/ 0 h 1102"/>
                  <a:gd name="T30" fmla="*/ 0 w 363"/>
                  <a:gd name="T31" fmla="*/ 0 h 1102"/>
                  <a:gd name="T32" fmla="*/ 0 w 363"/>
                  <a:gd name="T33" fmla="*/ 0 h 1102"/>
                  <a:gd name="T34" fmla="*/ 0 w 363"/>
                  <a:gd name="T35" fmla="*/ 0 h 1102"/>
                  <a:gd name="T36" fmla="*/ 0 w 363"/>
                  <a:gd name="T37" fmla="*/ 0 h 1102"/>
                  <a:gd name="T38" fmla="*/ 0 w 363"/>
                  <a:gd name="T39" fmla="*/ 0 h 1102"/>
                  <a:gd name="T40" fmla="*/ 0 w 363"/>
                  <a:gd name="T41" fmla="*/ 0 h 1102"/>
                  <a:gd name="T42" fmla="*/ 0 w 363"/>
                  <a:gd name="T43" fmla="*/ 0 h 1102"/>
                  <a:gd name="T44" fmla="*/ 0 w 363"/>
                  <a:gd name="T45" fmla="*/ 0 h 1102"/>
                  <a:gd name="T46" fmla="*/ 0 w 363"/>
                  <a:gd name="T47" fmla="*/ 0 h 1102"/>
                  <a:gd name="T48" fmla="*/ 0 w 363"/>
                  <a:gd name="T49" fmla="*/ 0 h 1102"/>
                  <a:gd name="T50" fmla="*/ 0 w 363"/>
                  <a:gd name="T51" fmla="*/ 0 h 1102"/>
                  <a:gd name="T52" fmla="*/ 0 w 363"/>
                  <a:gd name="T53" fmla="*/ 0 h 1102"/>
                  <a:gd name="T54" fmla="*/ 0 w 363"/>
                  <a:gd name="T55" fmla="*/ 0 h 1102"/>
                  <a:gd name="T56" fmla="*/ 0 w 363"/>
                  <a:gd name="T57" fmla="*/ 0 h 1102"/>
                  <a:gd name="T58" fmla="*/ 0 w 363"/>
                  <a:gd name="T59" fmla="*/ 0 h 1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3"/>
                  <a:gd name="T91" fmla="*/ 0 h 1102"/>
                  <a:gd name="T92" fmla="*/ 363 w 363"/>
                  <a:gd name="T93" fmla="*/ 1102 h 1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3" h="1102">
                    <a:moveTo>
                      <a:pt x="289" y="0"/>
                    </a:moveTo>
                    <a:lnTo>
                      <a:pt x="238" y="0"/>
                    </a:lnTo>
                    <a:lnTo>
                      <a:pt x="269" y="231"/>
                    </a:lnTo>
                    <a:lnTo>
                      <a:pt x="289" y="420"/>
                    </a:lnTo>
                    <a:lnTo>
                      <a:pt x="289" y="495"/>
                    </a:lnTo>
                    <a:lnTo>
                      <a:pt x="289" y="564"/>
                    </a:lnTo>
                    <a:lnTo>
                      <a:pt x="282" y="627"/>
                    </a:lnTo>
                    <a:lnTo>
                      <a:pt x="269" y="676"/>
                    </a:lnTo>
                    <a:lnTo>
                      <a:pt x="257" y="726"/>
                    </a:lnTo>
                    <a:lnTo>
                      <a:pt x="232" y="770"/>
                    </a:lnTo>
                    <a:lnTo>
                      <a:pt x="207" y="814"/>
                    </a:lnTo>
                    <a:lnTo>
                      <a:pt x="176" y="858"/>
                    </a:lnTo>
                    <a:lnTo>
                      <a:pt x="138" y="896"/>
                    </a:lnTo>
                    <a:lnTo>
                      <a:pt x="101" y="939"/>
                    </a:lnTo>
                    <a:lnTo>
                      <a:pt x="0" y="1027"/>
                    </a:lnTo>
                    <a:lnTo>
                      <a:pt x="38" y="1102"/>
                    </a:lnTo>
                    <a:lnTo>
                      <a:pt x="119" y="1052"/>
                    </a:lnTo>
                    <a:lnTo>
                      <a:pt x="238" y="964"/>
                    </a:lnTo>
                    <a:lnTo>
                      <a:pt x="276" y="921"/>
                    </a:lnTo>
                    <a:lnTo>
                      <a:pt x="307" y="883"/>
                    </a:lnTo>
                    <a:lnTo>
                      <a:pt x="332" y="839"/>
                    </a:lnTo>
                    <a:lnTo>
                      <a:pt x="344" y="801"/>
                    </a:lnTo>
                    <a:lnTo>
                      <a:pt x="363" y="739"/>
                    </a:lnTo>
                    <a:lnTo>
                      <a:pt x="363" y="714"/>
                    </a:lnTo>
                    <a:lnTo>
                      <a:pt x="363" y="645"/>
                    </a:lnTo>
                    <a:lnTo>
                      <a:pt x="357" y="470"/>
                    </a:lnTo>
                    <a:lnTo>
                      <a:pt x="350" y="357"/>
                    </a:lnTo>
                    <a:lnTo>
                      <a:pt x="332" y="238"/>
                    </a:lnTo>
                    <a:lnTo>
                      <a:pt x="314" y="120"/>
                    </a:lnTo>
                    <a:lnTo>
                      <a:pt x="289" y="0"/>
                    </a:lnTo>
                    <a:close/>
                  </a:path>
                </a:pathLst>
              </a:custGeom>
              <a:solidFill>
                <a:srgbClr val="2427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36" name="Freeform 380"/>
              <p:cNvSpPr>
                <a:spLocks/>
              </p:cNvSpPr>
              <p:nvPr/>
            </p:nvSpPr>
            <p:spPr bwMode="auto">
              <a:xfrm>
                <a:off x="13241" y="11122"/>
                <a:ext cx="53" cy="206"/>
              </a:xfrm>
              <a:custGeom>
                <a:avLst/>
                <a:gdLst>
                  <a:gd name="T0" fmla="*/ 0 w 369"/>
                  <a:gd name="T1" fmla="*/ 0 h 1441"/>
                  <a:gd name="T2" fmla="*/ 0 w 369"/>
                  <a:gd name="T3" fmla="*/ 0 h 1441"/>
                  <a:gd name="T4" fmla="*/ 0 w 369"/>
                  <a:gd name="T5" fmla="*/ 0 h 1441"/>
                  <a:gd name="T6" fmla="*/ 0 w 369"/>
                  <a:gd name="T7" fmla="*/ 0 h 1441"/>
                  <a:gd name="T8" fmla="*/ 0 w 369"/>
                  <a:gd name="T9" fmla="*/ 0 h 1441"/>
                  <a:gd name="T10" fmla="*/ 0 w 369"/>
                  <a:gd name="T11" fmla="*/ 0 h 1441"/>
                  <a:gd name="T12" fmla="*/ 0 w 369"/>
                  <a:gd name="T13" fmla="*/ 0 h 1441"/>
                  <a:gd name="T14" fmla="*/ 0 w 369"/>
                  <a:gd name="T15" fmla="*/ 0 h 1441"/>
                  <a:gd name="T16" fmla="*/ 0 w 369"/>
                  <a:gd name="T17" fmla="*/ 0 h 1441"/>
                  <a:gd name="T18" fmla="*/ 0 w 369"/>
                  <a:gd name="T19" fmla="*/ 0 h 1441"/>
                  <a:gd name="T20" fmla="*/ 0 w 369"/>
                  <a:gd name="T21" fmla="*/ 0 h 1441"/>
                  <a:gd name="T22" fmla="*/ 0 w 369"/>
                  <a:gd name="T23" fmla="*/ 0 h 1441"/>
                  <a:gd name="T24" fmla="*/ 0 w 369"/>
                  <a:gd name="T25" fmla="*/ 0 h 1441"/>
                  <a:gd name="T26" fmla="*/ 0 w 369"/>
                  <a:gd name="T27" fmla="*/ 0 h 1441"/>
                  <a:gd name="T28" fmla="*/ 0 w 369"/>
                  <a:gd name="T29" fmla="*/ 0 h 1441"/>
                  <a:gd name="T30" fmla="*/ 0 w 369"/>
                  <a:gd name="T31" fmla="*/ 0 h 1441"/>
                  <a:gd name="T32" fmla="*/ 0 w 369"/>
                  <a:gd name="T33" fmla="*/ 0 h 1441"/>
                  <a:gd name="T34" fmla="*/ 0 w 369"/>
                  <a:gd name="T35" fmla="*/ 0 h 1441"/>
                  <a:gd name="T36" fmla="*/ 0 w 369"/>
                  <a:gd name="T37" fmla="*/ 0 h 1441"/>
                  <a:gd name="T38" fmla="*/ 0 w 369"/>
                  <a:gd name="T39" fmla="*/ 0 h 1441"/>
                  <a:gd name="T40" fmla="*/ 0 w 369"/>
                  <a:gd name="T41" fmla="*/ 0 h 1441"/>
                  <a:gd name="T42" fmla="*/ 0 w 369"/>
                  <a:gd name="T43" fmla="*/ 0 h 1441"/>
                  <a:gd name="T44" fmla="*/ 0 w 369"/>
                  <a:gd name="T45" fmla="*/ 0 h 1441"/>
                  <a:gd name="T46" fmla="*/ 0 w 369"/>
                  <a:gd name="T47" fmla="*/ 0 h 1441"/>
                  <a:gd name="T48" fmla="*/ 0 w 369"/>
                  <a:gd name="T49" fmla="*/ 0 h 1441"/>
                  <a:gd name="T50" fmla="*/ 0 w 369"/>
                  <a:gd name="T51" fmla="*/ 0 h 1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9"/>
                  <a:gd name="T79" fmla="*/ 0 h 1441"/>
                  <a:gd name="T80" fmla="*/ 369 w 369"/>
                  <a:gd name="T81" fmla="*/ 1441 h 14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9" h="1441">
                    <a:moveTo>
                      <a:pt x="62" y="0"/>
                    </a:moveTo>
                    <a:lnTo>
                      <a:pt x="44" y="32"/>
                    </a:lnTo>
                    <a:lnTo>
                      <a:pt x="31" y="70"/>
                    </a:lnTo>
                    <a:lnTo>
                      <a:pt x="19" y="107"/>
                    </a:lnTo>
                    <a:lnTo>
                      <a:pt x="6" y="145"/>
                    </a:lnTo>
                    <a:lnTo>
                      <a:pt x="0" y="220"/>
                    </a:lnTo>
                    <a:lnTo>
                      <a:pt x="6" y="289"/>
                    </a:lnTo>
                    <a:lnTo>
                      <a:pt x="19" y="358"/>
                    </a:lnTo>
                    <a:lnTo>
                      <a:pt x="37" y="427"/>
                    </a:lnTo>
                    <a:lnTo>
                      <a:pt x="75" y="564"/>
                    </a:lnTo>
                    <a:lnTo>
                      <a:pt x="93" y="627"/>
                    </a:lnTo>
                    <a:lnTo>
                      <a:pt x="106" y="696"/>
                    </a:lnTo>
                    <a:lnTo>
                      <a:pt x="125" y="853"/>
                    </a:lnTo>
                    <a:lnTo>
                      <a:pt x="138" y="1002"/>
                    </a:lnTo>
                    <a:lnTo>
                      <a:pt x="156" y="1153"/>
                    </a:lnTo>
                    <a:lnTo>
                      <a:pt x="168" y="1228"/>
                    </a:lnTo>
                    <a:lnTo>
                      <a:pt x="188" y="1303"/>
                    </a:lnTo>
                    <a:lnTo>
                      <a:pt x="206" y="1346"/>
                    </a:lnTo>
                    <a:lnTo>
                      <a:pt x="231" y="1384"/>
                    </a:lnTo>
                    <a:lnTo>
                      <a:pt x="263" y="1416"/>
                    </a:lnTo>
                    <a:lnTo>
                      <a:pt x="294" y="1441"/>
                    </a:lnTo>
                    <a:lnTo>
                      <a:pt x="337" y="1303"/>
                    </a:lnTo>
                    <a:lnTo>
                      <a:pt x="369" y="1159"/>
                    </a:lnTo>
                    <a:lnTo>
                      <a:pt x="218" y="570"/>
                    </a:lnTo>
                    <a:lnTo>
                      <a:pt x="143" y="289"/>
                    </a:lnTo>
                    <a:lnTo>
                      <a:pt x="62" y="0"/>
                    </a:lnTo>
                    <a:close/>
                  </a:path>
                </a:pathLst>
              </a:custGeom>
              <a:solidFill>
                <a:srgbClr val="2C3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37" name="Freeform 381"/>
              <p:cNvSpPr>
                <a:spLocks/>
              </p:cNvSpPr>
              <p:nvPr/>
            </p:nvSpPr>
            <p:spPr bwMode="auto">
              <a:xfrm>
                <a:off x="13141" y="10908"/>
                <a:ext cx="244" cy="257"/>
              </a:xfrm>
              <a:custGeom>
                <a:avLst/>
                <a:gdLst>
                  <a:gd name="T0" fmla="*/ 0 w 1706"/>
                  <a:gd name="T1" fmla="*/ 0 h 1803"/>
                  <a:gd name="T2" fmla="*/ 0 w 1706"/>
                  <a:gd name="T3" fmla="*/ 0 h 1803"/>
                  <a:gd name="T4" fmla="*/ 0 w 1706"/>
                  <a:gd name="T5" fmla="*/ 0 h 1803"/>
                  <a:gd name="T6" fmla="*/ 0 w 1706"/>
                  <a:gd name="T7" fmla="*/ 0 h 1803"/>
                  <a:gd name="T8" fmla="*/ 0 w 1706"/>
                  <a:gd name="T9" fmla="*/ 0 h 1803"/>
                  <a:gd name="T10" fmla="*/ 0 w 1706"/>
                  <a:gd name="T11" fmla="*/ 0 h 1803"/>
                  <a:gd name="T12" fmla="*/ 0 w 1706"/>
                  <a:gd name="T13" fmla="*/ 0 h 1803"/>
                  <a:gd name="T14" fmla="*/ 0 w 1706"/>
                  <a:gd name="T15" fmla="*/ 0 h 1803"/>
                  <a:gd name="T16" fmla="*/ 0 w 1706"/>
                  <a:gd name="T17" fmla="*/ 0 h 1803"/>
                  <a:gd name="T18" fmla="*/ 0 w 1706"/>
                  <a:gd name="T19" fmla="*/ 0 h 1803"/>
                  <a:gd name="T20" fmla="*/ 0 w 1706"/>
                  <a:gd name="T21" fmla="*/ 0 h 1803"/>
                  <a:gd name="T22" fmla="*/ 0 w 1706"/>
                  <a:gd name="T23" fmla="*/ 0 h 1803"/>
                  <a:gd name="T24" fmla="*/ 0 w 1706"/>
                  <a:gd name="T25" fmla="*/ 0 h 1803"/>
                  <a:gd name="T26" fmla="*/ 0 w 1706"/>
                  <a:gd name="T27" fmla="*/ 0 h 1803"/>
                  <a:gd name="T28" fmla="*/ 0 w 1706"/>
                  <a:gd name="T29" fmla="*/ 0 h 1803"/>
                  <a:gd name="T30" fmla="*/ 0 w 1706"/>
                  <a:gd name="T31" fmla="*/ 0 h 1803"/>
                  <a:gd name="T32" fmla="*/ 0 w 1706"/>
                  <a:gd name="T33" fmla="*/ 0 h 1803"/>
                  <a:gd name="T34" fmla="*/ 0 w 1706"/>
                  <a:gd name="T35" fmla="*/ 0 h 1803"/>
                  <a:gd name="T36" fmla="*/ 0 w 1706"/>
                  <a:gd name="T37" fmla="*/ 0 h 1803"/>
                  <a:gd name="T38" fmla="*/ 0 w 1706"/>
                  <a:gd name="T39" fmla="*/ 0 h 1803"/>
                  <a:gd name="T40" fmla="*/ 0 w 1706"/>
                  <a:gd name="T41" fmla="*/ 0 h 1803"/>
                  <a:gd name="T42" fmla="*/ 0 w 1706"/>
                  <a:gd name="T43" fmla="*/ 0 h 1803"/>
                  <a:gd name="T44" fmla="*/ 0 w 1706"/>
                  <a:gd name="T45" fmla="*/ 0 h 1803"/>
                  <a:gd name="T46" fmla="*/ 0 w 1706"/>
                  <a:gd name="T47" fmla="*/ 0 h 1803"/>
                  <a:gd name="T48" fmla="*/ 0 w 1706"/>
                  <a:gd name="T49" fmla="*/ 0 h 1803"/>
                  <a:gd name="T50" fmla="*/ 0 w 1706"/>
                  <a:gd name="T51" fmla="*/ 0 h 1803"/>
                  <a:gd name="T52" fmla="*/ 0 w 1706"/>
                  <a:gd name="T53" fmla="*/ 0 h 1803"/>
                  <a:gd name="T54" fmla="*/ 0 w 1706"/>
                  <a:gd name="T55" fmla="*/ 0 h 1803"/>
                  <a:gd name="T56" fmla="*/ 0 w 1706"/>
                  <a:gd name="T57" fmla="*/ 0 h 1803"/>
                  <a:gd name="T58" fmla="*/ 0 w 1706"/>
                  <a:gd name="T59" fmla="*/ 0 h 1803"/>
                  <a:gd name="T60" fmla="*/ 0 w 1706"/>
                  <a:gd name="T61" fmla="*/ 0 h 1803"/>
                  <a:gd name="T62" fmla="*/ 0 w 1706"/>
                  <a:gd name="T63" fmla="*/ 0 h 18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06"/>
                  <a:gd name="T97" fmla="*/ 0 h 1803"/>
                  <a:gd name="T98" fmla="*/ 1706 w 1706"/>
                  <a:gd name="T99" fmla="*/ 1803 h 18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06" h="1803">
                    <a:moveTo>
                      <a:pt x="131" y="0"/>
                    </a:moveTo>
                    <a:lnTo>
                      <a:pt x="106" y="44"/>
                    </a:lnTo>
                    <a:lnTo>
                      <a:pt x="81" y="107"/>
                    </a:lnTo>
                    <a:lnTo>
                      <a:pt x="56" y="181"/>
                    </a:lnTo>
                    <a:lnTo>
                      <a:pt x="30" y="282"/>
                    </a:lnTo>
                    <a:lnTo>
                      <a:pt x="12" y="407"/>
                    </a:lnTo>
                    <a:lnTo>
                      <a:pt x="0" y="545"/>
                    </a:lnTo>
                    <a:lnTo>
                      <a:pt x="0" y="701"/>
                    </a:lnTo>
                    <a:lnTo>
                      <a:pt x="5" y="984"/>
                    </a:lnTo>
                    <a:lnTo>
                      <a:pt x="18" y="1095"/>
                    </a:lnTo>
                    <a:lnTo>
                      <a:pt x="25" y="1152"/>
                    </a:lnTo>
                    <a:lnTo>
                      <a:pt x="30" y="1253"/>
                    </a:lnTo>
                    <a:lnTo>
                      <a:pt x="37" y="1290"/>
                    </a:lnTo>
                    <a:lnTo>
                      <a:pt x="43" y="1334"/>
                    </a:lnTo>
                    <a:lnTo>
                      <a:pt x="62" y="1371"/>
                    </a:lnTo>
                    <a:lnTo>
                      <a:pt x="75" y="1416"/>
                    </a:lnTo>
                    <a:lnTo>
                      <a:pt x="100" y="1459"/>
                    </a:lnTo>
                    <a:lnTo>
                      <a:pt x="125" y="1497"/>
                    </a:lnTo>
                    <a:lnTo>
                      <a:pt x="156" y="1540"/>
                    </a:lnTo>
                    <a:lnTo>
                      <a:pt x="187" y="1578"/>
                    </a:lnTo>
                    <a:lnTo>
                      <a:pt x="224" y="1615"/>
                    </a:lnTo>
                    <a:lnTo>
                      <a:pt x="269" y="1653"/>
                    </a:lnTo>
                    <a:lnTo>
                      <a:pt x="312" y="1685"/>
                    </a:lnTo>
                    <a:lnTo>
                      <a:pt x="355" y="1715"/>
                    </a:lnTo>
                    <a:lnTo>
                      <a:pt x="412" y="1741"/>
                    </a:lnTo>
                    <a:lnTo>
                      <a:pt x="462" y="1766"/>
                    </a:lnTo>
                    <a:lnTo>
                      <a:pt x="518" y="1778"/>
                    </a:lnTo>
                    <a:lnTo>
                      <a:pt x="581" y="1791"/>
                    </a:lnTo>
                    <a:lnTo>
                      <a:pt x="644" y="1803"/>
                    </a:lnTo>
                    <a:lnTo>
                      <a:pt x="719" y="1803"/>
                    </a:lnTo>
                    <a:lnTo>
                      <a:pt x="793" y="1803"/>
                    </a:lnTo>
                    <a:lnTo>
                      <a:pt x="875" y="1791"/>
                    </a:lnTo>
                    <a:lnTo>
                      <a:pt x="963" y="1778"/>
                    </a:lnTo>
                    <a:lnTo>
                      <a:pt x="1044" y="1766"/>
                    </a:lnTo>
                    <a:lnTo>
                      <a:pt x="1132" y="1741"/>
                    </a:lnTo>
                    <a:lnTo>
                      <a:pt x="1218" y="1715"/>
                    </a:lnTo>
                    <a:lnTo>
                      <a:pt x="1300" y="1678"/>
                    </a:lnTo>
                    <a:lnTo>
                      <a:pt x="1376" y="1640"/>
                    </a:lnTo>
                    <a:lnTo>
                      <a:pt x="1444" y="1603"/>
                    </a:lnTo>
                    <a:lnTo>
                      <a:pt x="1507" y="1552"/>
                    </a:lnTo>
                    <a:lnTo>
                      <a:pt x="1563" y="1502"/>
                    </a:lnTo>
                    <a:lnTo>
                      <a:pt x="1607" y="1446"/>
                    </a:lnTo>
                    <a:lnTo>
                      <a:pt x="1638" y="1384"/>
                    </a:lnTo>
                    <a:lnTo>
                      <a:pt x="1663" y="1321"/>
                    </a:lnTo>
                    <a:lnTo>
                      <a:pt x="1681" y="1165"/>
                    </a:lnTo>
                    <a:lnTo>
                      <a:pt x="1700" y="977"/>
                    </a:lnTo>
                    <a:lnTo>
                      <a:pt x="1706" y="877"/>
                    </a:lnTo>
                    <a:lnTo>
                      <a:pt x="1706" y="776"/>
                    </a:lnTo>
                    <a:lnTo>
                      <a:pt x="1700" y="676"/>
                    </a:lnTo>
                    <a:lnTo>
                      <a:pt x="1694" y="577"/>
                    </a:lnTo>
                    <a:lnTo>
                      <a:pt x="1675" y="482"/>
                    </a:lnTo>
                    <a:lnTo>
                      <a:pt x="1644" y="394"/>
                    </a:lnTo>
                    <a:lnTo>
                      <a:pt x="1613" y="313"/>
                    </a:lnTo>
                    <a:lnTo>
                      <a:pt x="1563" y="238"/>
                    </a:lnTo>
                    <a:lnTo>
                      <a:pt x="1537" y="206"/>
                    </a:lnTo>
                    <a:lnTo>
                      <a:pt x="1507" y="175"/>
                    </a:lnTo>
                    <a:lnTo>
                      <a:pt x="1475" y="150"/>
                    </a:lnTo>
                    <a:lnTo>
                      <a:pt x="1437" y="125"/>
                    </a:lnTo>
                    <a:lnTo>
                      <a:pt x="1401" y="107"/>
                    </a:lnTo>
                    <a:lnTo>
                      <a:pt x="1356" y="95"/>
                    </a:lnTo>
                    <a:lnTo>
                      <a:pt x="1306" y="82"/>
                    </a:lnTo>
                    <a:lnTo>
                      <a:pt x="1256" y="69"/>
                    </a:lnTo>
                    <a:lnTo>
                      <a:pt x="850" y="38"/>
                    </a:lnTo>
                    <a:lnTo>
                      <a:pt x="488" y="13"/>
                    </a:lnTo>
                    <a:lnTo>
                      <a:pt x="131" y="0"/>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38" name="Freeform 382"/>
              <p:cNvSpPr>
                <a:spLocks/>
              </p:cNvSpPr>
              <p:nvPr/>
            </p:nvSpPr>
            <p:spPr bwMode="auto">
              <a:xfrm>
                <a:off x="13152" y="10891"/>
                <a:ext cx="233" cy="274"/>
              </a:xfrm>
              <a:custGeom>
                <a:avLst/>
                <a:gdLst>
                  <a:gd name="T0" fmla="*/ 0 w 1625"/>
                  <a:gd name="T1" fmla="*/ 0 h 1922"/>
                  <a:gd name="T2" fmla="*/ 0 w 1625"/>
                  <a:gd name="T3" fmla="*/ 0 h 1922"/>
                  <a:gd name="T4" fmla="*/ 0 w 1625"/>
                  <a:gd name="T5" fmla="*/ 0 h 1922"/>
                  <a:gd name="T6" fmla="*/ 0 w 1625"/>
                  <a:gd name="T7" fmla="*/ 0 h 1922"/>
                  <a:gd name="T8" fmla="*/ 0 w 1625"/>
                  <a:gd name="T9" fmla="*/ 0 h 1922"/>
                  <a:gd name="T10" fmla="*/ 0 w 1625"/>
                  <a:gd name="T11" fmla="*/ 0 h 1922"/>
                  <a:gd name="T12" fmla="*/ 0 w 1625"/>
                  <a:gd name="T13" fmla="*/ 0 h 1922"/>
                  <a:gd name="T14" fmla="*/ 0 w 1625"/>
                  <a:gd name="T15" fmla="*/ 0 h 1922"/>
                  <a:gd name="T16" fmla="*/ 0 w 1625"/>
                  <a:gd name="T17" fmla="*/ 0 h 1922"/>
                  <a:gd name="T18" fmla="*/ 0 w 1625"/>
                  <a:gd name="T19" fmla="*/ 0 h 1922"/>
                  <a:gd name="T20" fmla="*/ 0 w 1625"/>
                  <a:gd name="T21" fmla="*/ 0 h 1922"/>
                  <a:gd name="T22" fmla="*/ 0 w 1625"/>
                  <a:gd name="T23" fmla="*/ 0 h 1922"/>
                  <a:gd name="T24" fmla="*/ 0 w 1625"/>
                  <a:gd name="T25" fmla="*/ 0 h 1922"/>
                  <a:gd name="T26" fmla="*/ 0 w 1625"/>
                  <a:gd name="T27" fmla="*/ 0 h 1922"/>
                  <a:gd name="T28" fmla="*/ 0 w 1625"/>
                  <a:gd name="T29" fmla="*/ 0 h 1922"/>
                  <a:gd name="T30" fmla="*/ 0 w 1625"/>
                  <a:gd name="T31" fmla="*/ 0 h 1922"/>
                  <a:gd name="T32" fmla="*/ 0 w 1625"/>
                  <a:gd name="T33" fmla="*/ 0 h 1922"/>
                  <a:gd name="T34" fmla="*/ 0 w 1625"/>
                  <a:gd name="T35" fmla="*/ 0 h 1922"/>
                  <a:gd name="T36" fmla="*/ 0 w 1625"/>
                  <a:gd name="T37" fmla="*/ 0 h 1922"/>
                  <a:gd name="T38" fmla="*/ 0 w 1625"/>
                  <a:gd name="T39" fmla="*/ 0 h 1922"/>
                  <a:gd name="T40" fmla="*/ 0 w 1625"/>
                  <a:gd name="T41" fmla="*/ 0 h 1922"/>
                  <a:gd name="T42" fmla="*/ 0 w 1625"/>
                  <a:gd name="T43" fmla="*/ 0 h 1922"/>
                  <a:gd name="T44" fmla="*/ 0 w 1625"/>
                  <a:gd name="T45" fmla="*/ 0 h 1922"/>
                  <a:gd name="T46" fmla="*/ 0 w 1625"/>
                  <a:gd name="T47" fmla="*/ 0 h 1922"/>
                  <a:gd name="T48" fmla="*/ 0 w 1625"/>
                  <a:gd name="T49" fmla="*/ 0 h 1922"/>
                  <a:gd name="T50" fmla="*/ 0 w 1625"/>
                  <a:gd name="T51" fmla="*/ 0 h 1922"/>
                  <a:gd name="T52" fmla="*/ 0 w 1625"/>
                  <a:gd name="T53" fmla="*/ 0 h 1922"/>
                  <a:gd name="T54" fmla="*/ 0 w 1625"/>
                  <a:gd name="T55" fmla="*/ 0 h 1922"/>
                  <a:gd name="T56" fmla="*/ 0 w 1625"/>
                  <a:gd name="T57" fmla="*/ 0 h 1922"/>
                  <a:gd name="T58" fmla="*/ 0 w 1625"/>
                  <a:gd name="T59" fmla="*/ 0 h 1922"/>
                  <a:gd name="T60" fmla="*/ 0 w 1625"/>
                  <a:gd name="T61" fmla="*/ 0 h 1922"/>
                  <a:gd name="T62" fmla="*/ 0 w 1625"/>
                  <a:gd name="T63" fmla="*/ 0 h 1922"/>
                  <a:gd name="T64" fmla="*/ 0 w 1625"/>
                  <a:gd name="T65" fmla="*/ 0 h 1922"/>
                  <a:gd name="T66" fmla="*/ 0 w 1625"/>
                  <a:gd name="T67" fmla="*/ 0 h 1922"/>
                  <a:gd name="T68" fmla="*/ 0 w 1625"/>
                  <a:gd name="T69" fmla="*/ 0 h 1922"/>
                  <a:gd name="T70" fmla="*/ 0 w 1625"/>
                  <a:gd name="T71" fmla="*/ 0 h 1922"/>
                  <a:gd name="T72" fmla="*/ 0 w 1625"/>
                  <a:gd name="T73" fmla="*/ 0 h 1922"/>
                  <a:gd name="T74" fmla="*/ 0 w 1625"/>
                  <a:gd name="T75" fmla="*/ 0 h 1922"/>
                  <a:gd name="T76" fmla="*/ 0 w 1625"/>
                  <a:gd name="T77" fmla="*/ 0 h 1922"/>
                  <a:gd name="T78" fmla="*/ 0 w 1625"/>
                  <a:gd name="T79" fmla="*/ 0 h 1922"/>
                  <a:gd name="T80" fmla="*/ 0 w 1625"/>
                  <a:gd name="T81" fmla="*/ 0 h 1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25"/>
                  <a:gd name="T124" fmla="*/ 0 h 1922"/>
                  <a:gd name="T125" fmla="*/ 1625 w 1625"/>
                  <a:gd name="T126" fmla="*/ 1922 h 1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25" h="1922">
                    <a:moveTo>
                      <a:pt x="1175" y="188"/>
                    </a:moveTo>
                    <a:lnTo>
                      <a:pt x="981" y="163"/>
                    </a:lnTo>
                    <a:lnTo>
                      <a:pt x="794" y="138"/>
                    </a:lnTo>
                    <a:lnTo>
                      <a:pt x="638" y="106"/>
                    </a:lnTo>
                    <a:lnTo>
                      <a:pt x="500" y="76"/>
                    </a:lnTo>
                    <a:lnTo>
                      <a:pt x="306" y="19"/>
                    </a:lnTo>
                    <a:lnTo>
                      <a:pt x="231" y="0"/>
                    </a:lnTo>
                    <a:lnTo>
                      <a:pt x="200" y="25"/>
                    </a:lnTo>
                    <a:lnTo>
                      <a:pt x="125" y="88"/>
                    </a:lnTo>
                    <a:lnTo>
                      <a:pt x="50" y="163"/>
                    </a:lnTo>
                    <a:lnTo>
                      <a:pt x="19" y="201"/>
                    </a:lnTo>
                    <a:lnTo>
                      <a:pt x="0" y="232"/>
                    </a:lnTo>
                    <a:lnTo>
                      <a:pt x="31" y="289"/>
                    </a:lnTo>
                    <a:lnTo>
                      <a:pt x="68" y="332"/>
                    </a:lnTo>
                    <a:lnTo>
                      <a:pt x="106" y="375"/>
                    </a:lnTo>
                    <a:lnTo>
                      <a:pt x="150" y="407"/>
                    </a:lnTo>
                    <a:lnTo>
                      <a:pt x="200" y="438"/>
                    </a:lnTo>
                    <a:lnTo>
                      <a:pt x="256" y="457"/>
                    </a:lnTo>
                    <a:lnTo>
                      <a:pt x="312" y="476"/>
                    </a:lnTo>
                    <a:lnTo>
                      <a:pt x="375" y="488"/>
                    </a:lnTo>
                    <a:lnTo>
                      <a:pt x="500" y="508"/>
                    </a:lnTo>
                    <a:lnTo>
                      <a:pt x="638" y="513"/>
                    </a:lnTo>
                    <a:lnTo>
                      <a:pt x="931" y="520"/>
                    </a:lnTo>
                    <a:lnTo>
                      <a:pt x="956" y="545"/>
                    </a:lnTo>
                    <a:lnTo>
                      <a:pt x="981" y="589"/>
                    </a:lnTo>
                    <a:lnTo>
                      <a:pt x="1013" y="645"/>
                    </a:lnTo>
                    <a:lnTo>
                      <a:pt x="1038" y="708"/>
                    </a:lnTo>
                    <a:lnTo>
                      <a:pt x="1069" y="789"/>
                    </a:lnTo>
                    <a:lnTo>
                      <a:pt x="1094" y="870"/>
                    </a:lnTo>
                    <a:lnTo>
                      <a:pt x="1119" y="958"/>
                    </a:lnTo>
                    <a:lnTo>
                      <a:pt x="1137" y="1052"/>
                    </a:lnTo>
                    <a:lnTo>
                      <a:pt x="1150" y="1153"/>
                    </a:lnTo>
                    <a:lnTo>
                      <a:pt x="1162" y="1246"/>
                    </a:lnTo>
                    <a:lnTo>
                      <a:pt x="1162" y="1340"/>
                    </a:lnTo>
                    <a:lnTo>
                      <a:pt x="1157" y="1434"/>
                    </a:lnTo>
                    <a:lnTo>
                      <a:pt x="1137" y="1522"/>
                    </a:lnTo>
                    <a:lnTo>
                      <a:pt x="1112" y="1603"/>
                    </a:lnTo>
                    <a:lnTo>
                      <a:pt x="1094" y="1635"/>
                    </a:lnTo>
                    <a:lnTo>
                      <a:pt x="1076" y="1671"/>
                    </a:lnTo>
                    <a:lnTo>
                      <a:pt x="1051" y="1703"/>
                    </a:lnTo>
                    <a:lnTo>
                      <a:pt x="1019" y="1734"/>
                    </a:lnTo>
                    <a:lnTo>
                      <a:pt x="975" y="1772"/>
                    </a:lnTo>
                    <a:lnTo>
                      <a:pt x="925" y="1804"/>
                    </a:lnTo>
                    <a:lnTo>
                      <a:pt x="875" y="1834"/>
                    </a:lnTo>
                    <a:lnTo>
                      <a:pt x="832" y="1860"/>
                    </a:lnTo>
                    <a:lnTo>
                      <a:pt x="782" y="1879"/>
                    </a:lnTo>
                    <a:lnTo>
                      <a:pt x="725" y="1897"/>
                    </a:lnTo>
                    <a:lnTo>
                      <a:pt x="594" y="1922"/>
                    </a:lnTo>
                    <a:lnTo>
                      <a:pt x="663" y="1922"/>
                    </a:lnTo>
                    <a:lnTo>
                      <a:pt x="737" y="1916"/>
                    </a:lnTo>
                    <a:lnTo>
                      <a:pt x="812" y="1910"/>
                    </a:lnTo>
                    <a:lnTo>
                      <a:pt x="888" y="1897"/>
                    </a:lnTo>
                    <a:lnTo>
                      <a:pt x="969" y="1885"/>
                    </a:lnTo>
                    <a:lnTo>
                      <a:pt x="1044" y="1860"/>
                    </a:lnTo>
                    <a:lnTo>
                      <a:pt x="1119" y="1834"/>
                    </a:lnTo>
                    <a:lnTo>
                      <a:pt x="1194" y="1809"/>
                    </a:lnTo>
                    <a:lnTo>
                      <a:pt x="1269" y="1779"/>
                    </a:lnTo>
                    <a:lnTo>
                      <a:pt x="1331" y="1741"/>
                    </a:lnTo>
                    <a:lnTo>
                      <a:pt x="1394" y="1697"/>
                    </a:lnTo>
                    <a:lnTo>
                      <a:pt x="1451" y="1653"/>
                    </a:lnTo>
                    <a:lnTo>
                      <a:pt x="1494" y="1610"/>
                    </a:lnTo>
                    <a:lnTo>
                      <a:pt x="1532" y="1553"/>
                    </a:lnTo>
                    <a:lnTo>
                      <a:pt x="1563" y="1497"/>
                    </a:lnTo>
                    <a:lnTo>
                      <a:pt x="1582" y="1440"/>
                    </a:lnTo>
                    <a:lnTo>
                      <a:pt x="1600" y="1284"/>
                    </a:lnTo>
                    <a:lnTo>
                      <a:pt x="1619" y="1096"/>
                    </a:lnTo>
                    <a:lnTo>
                      <a:pt x="1625" y="996"/>
                    </a:lnTo>
                    <a:lnTo>
                      <a:pt x="1625" y="895"/>
                    </a:lnTo>
                    <a:lnTo>
                      <a:pt x="1619" y="795"/>
                    </a:lnTo>
                    <a:lnTo>
                      <a:pt x="1613" y="696"/>
                    </a:lnTo>
                    <a:lnTo>
                      <a:pt x="1594" y="601"/>
                    </a:lnTo>
                    <a:lnTo>
                      <a:pt x="1563" y="513"/>
                    </a:lnTo>
                    <a:lnTo>
                      <a:pt x="1532" y="432"/>
                    </a:lnTo>
                    <a:lnTo>
                      <a:pt x="1482" y="357"/>
                    </a:lnTo>
                    <a:lnTo>
                      <a:pt x="1456" y="325"/>
                    </a:lnTo>
                    <a:lnTo>
                      <a:pt x="1426" y="294"/>
                    </a:lnTo>
                    <a:lnTo>
                      <a:pt x="1394" y="269"/>
                    </a:lnTo>
                    <a:lnTo>
                      <a:pt x="1356" y="244"/>
                    </a:lnTo>
                    <a:lnTo>
                      <a:pt x="1320" y="226"/>
                    </a:lnTo>
                    <a:lnTo>
                      <a:pt x="1275" y="214"/>
                    </a:lnTo>
                    <a:lnTo>
                      <a:pt x="1225" y="201"/>
                    </a:lnTo>
                    <a:lnTo>
                      <a:pt x="1175" y="188"/>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39" name="Freeform 383"/>
              <p:cNvSpPr>
                <a:spLocks/>
              </p:cNvSpPr>
              <p:nvPr/>
            </p:nvSpPr>
            <p:spPr bwMode="auto">
              <a:xfrm>
                <a:off x="13143" y="10861"/>
                <a:ext cx="276" cy="265"/>
              </a:xfrm>
              <a:custGeom>
                <a:avLst/>
                <a:gdLst>
                  <a:gd name="T0" fmla="*/ 0 w 1926"/>
                  <a:gd name="T1" fmla="*/ 0 h 1852"/>
                  <a:gd name="T2" fmla="*/ 0 w 1926"/>
                  <a:gd name="T3" fmla="*/ 0 h 1852"/>
                  <a:gd name="T4" fmla="*/ 0 w 1926"/>
                  <a:gd name="T5" fmla="*/ 0 h 1852"/>
                  <a:gd name="T6" fmla="*/ 0 w 1926"/>
                  <a:gd name="T7" fmla="*/ 0 h 1852"/>
                  <a:gd name="T8" fmla="*/ 0 w 1926"/>
                  <a:gd name="T9" fmla="*/ 0 h 1852"/>
                  <a:gd name="T10" fmla="*/ 0 w 1926"/>
                  <a:gd name="T11" fmla="*/ 0 h 1852"/>
                  <a:gd name="T12" fmla="*/ 0 w 1926"/>
                  <a:gd name="T13" fmla="*/ 0 h 1852"/>
                  <a:gd name="T14" fmla="*/ 0 w 1926"/>
                  <a:gd name="T15" fmla="*/ 0 h 1852"/>
                  <a:gd name="T16" fmla="*/ 0 w 1926"/>
                  <a:gd name="T17" fmla="*/ 0 h 1852"/>
                  <a:gd name="T18" fmla="*/ 0 w 1926"/>
                  <a:gd name="T19" fmla="*/ 0 h 1852"/>
                  <a:gd name="T20" fmla="*/ 0 w 1926"/>
                  <a:gd name="T21" fmla="*/ 0 h 1852"/>
                  <a:gd name="T22" fmla="*/ 0 w 1926"/>
                  <a:gd name="T23" fmla="*/ 0 h 1852"/>
                  <a:gd name="T24" fmla="*/ 0 w 1926"/>
                  <a:gd name="T25" fmla="*/ 0 h 1852"/>
                  <a:gd name="T26" fmla="*/ 0 w 1926"/>
                  <a:gd name="T27" fmla="*/ 0 h 1852"/>
                  <a:gd name="T28" fmla="*/ 0 w 1926"/>
                  <a:gd name="T29" fmla="*/ 0 h 1852"/>
                  <a:gd name="T30" fmla="*/ 0 w 1926"/>
                  <a:gd name="T31" fmla="*/ 0 h 1852"/>
                  <a:gd name="T32" fmla="*/ 0 w 1926"/>
                  <a:gd name="T33" fmla="*/ 0 h 1852"/>
                  <a:gd name="T34" fmla="*/ 0 w 1926"/>
                  <a:gd name="T35" fmla="*/ 0 h 1852"/>
                  <a:gd name="T36" fmla="*/ 0 w 1926"/>
                  <a:gd name="T37" fmla="*/ 0 h 1852"/>
                  <a:gd name="T38" fmla="*/ 0 w 1926"/>
                  <a:gd name="T39" fmla="*/ 0 h 1852"/>
                  <a:gd name="T40" fmla="*/ 0 w 1926"/>
                  <a:gd name="T41" fmla="*/ 0 h 1852"/>
                  <a:gd name="T42" fmla="*/ 0 w 1926"/>
                  <a:gd name="T43" fmla="*/ 0 h 1852"/>
                  <a:gd name="T44" fmla="*/ 0 w 1926"/>
                  <a:gd name="T45" fmla="*/ 0 h 1852"/>
                  <a:gd name="T46" fmla="*/ 0 w 1926"/>
                  <a:gd name="T47" fmla="*/ 0 h 1852"/>
                  <a:gd name="T48" fmla="*/ 0 w 1926"/>
                  <a:gd name="T49" fmla="*/ 0 h 1852"/>
                  <a:gd name="T50" fmla="*/ 0 w 1926"/>
                  <a:gd name="T51" fmla="*/ 0 h 1852"/>
                  <a:gd name="T52" fmla="*/ 0 w 1926"/>
                  <a:gd name="T53" fmla="*/ 0 h 1852"/>
                  <a:gd name="T54" fmla="*/ 0 w 1926"/>
                  <a:gd name="T55" fmla="*/ 0 h 1852"/>
                  <a:gd name="T56" fmla="*/ 0 w 1926"/>
                  <a:gd name="T57" fmla="*/ 0 h 1852"/>
                  <a:gd name="T58" fmla="*/ 0 w 1926"/>
                  <a:gd name="T59" fmla="*/ 0 h 1852"/>
                  <a:gd name="T60" fmla="*/ 0 w 1926"/>
                  <a:gd name="T61" fmla="*/ 0 h 1852"/>
                  <a:gd name="T62" fmla="*/ 0 w 1926"/>
                  <a:gd name="T63" fmla="*/ 0 h 1852"/>
                  <a:gd name="T64" fmla="*/ 0 w 1926"/>
                  <a:gd name="T65" fmla="*/ 0 h 1852"/>
                  <a:gd name="T66" fmla="*/ 0 w 1926"/>
                  <a:gd name="T67" fmla="*/ 0 h 1852"/>
                  <a:gd name="T68" fmla="*/ 0 w 1926"/>
                  <a:gd name="T69" fmla="*/ 0 h 1852"/>
                  <a:gd name="T70" fmla="*/ 0 w 1926"/>
                  <a:gd name="T71" fmla="*/ 0 h 1852"/>
                  <a:gd name="T72" fmla="*/ 0 w 1926"/>
                  <a:gd name="T73" fmla="*/ 0 h 1852"/>
                  <a:gd name="T74" fmla="*/ 0 w 1926"/>
                  <a:gd name="T75" fmla="*/ 0 h 1852"/>
                  <a:gd name="T76" fmla="*/ 0 w 1926"/>
                  <a:gd name="T77" fmla="*/ 0 h 1852"/>
                  <a:gd name="T78" fmla="*/ 0 w 1926"/>
                  <a:gd name="T79" fmla="*/ 0 h 1852"/>
                  <a:gd name="T80" fmla="*/ 0 w 1926"/>
                  <a:gd name="T81" fmla="*/ 0 h 1852"/>
                  <a:gd name="T82" fmla="*/ 0 w 1926"/>
                  <a:gd name="T83" fmla="*/ 0 h 1852"/>
                  <a:gd name="T84" fmla="*/ 0 w 1926"/>
                  <a:gd name="T85" fmla="*/ 0 h 1852"/>
                  <a:gd name="T86" fmla="*/ 0 w 1926"/>
                  <a:gd name="T87" fmla="*/ 0 h 1852"/>
                  <a:gd name="T88" fmla="*/ 0 w 1926"/>
                  <a:gd name="T89" fmla="*/ 0 h 18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26"/>
                  <a:gd name="T136" fmla="*/ 0 h 1852"/>
                  <a:gd name="T137" fmla="*/ 1926 w 1926"/>
                  <a:gd name="T138" fmla="*/ 1852 h 18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26" h="1852">
                    <a:moveTo>
                      <a:pt x="1595" y="275"/>
                    </a:moveTo>
                    <a:lnTo>
                      <a:pt x="1663" y="344"/>
                    </a:lnTo>
                    <a:lnTo>
                      <a:pt x="1720" y="420"/>
                    </a:lnTo>
                    <a:lnTo>
                      <a:pt x="1763" y="500"/>
                    </a:lnTo>
                    <a:lnTo>
                      <a:pt x="1808" y="594"/>
                    </a:lnTo>
                    <a:lnTo>
                      <a:pt x="1832" y="682"/>
                    </a:lnTo>
                    <a:lnTo>
                      <a:pt x="1857" y="776"/>
                    </a:lnTo>
                    <a:lnTo>
                      <a:pt x="1876" y="870"/>
                    </a:lnTo>
                    <a:lnTo>
                      <a:pt x="1889" y="970"/>
                    </a:lnTo>
                    <a:lnTo>
                      <a:pt x="1907" y="1151"/>
                    </a:lnTo>
                    <a:lnTo>
                      <a:pt x="1920" y="1258"/>
                    </a:lnTo>
                    <a:lnTo>
                      <a:pt x="1926" y="1365"/>
                    </a:lnTo>
                    <a:lnTo>
                      <a:pt x="1920" y="1471"/>
                    </a:lnTo>
                    <a:lnTo>
                      <a:pt x="1914" y="1521"/>
                    </a:lnTo>
                    <a:lnTo>
                      <a:pt x="1901" y="1571"/>
                    </a:lnTo>
                    <a:lnTo>
                      <a:pt x="1882" y="1615"/>
                    </a:lnTo>
                    <a:lnTo>
                      <a:pt x="1864" y="1659"/>
                    </a:lnTo>
                    <a:lnTo>
                      <a:pt x="1839" y="1690"/>
                    </a:lnTo>
                    <a:lnTo>
                      <a:pt x="1808" y="1721"/>
                    </a:lnTo>
                    <a:lnTo>
                      <a:pt x="1776" y="1741"/>
                    </a:lnTo>
                    <a:lnTo>
                      <a:pt x="1738" y="1759"/>
                    </a:lnTo>
                    <a:lnTo>
                      <a:pt x="1651" y="1784"/>
                    </a:lnTo>
                    <a:lnTo>
                      <a:pt x="1607" y="1796"/>
                    </a:lnTo>
                    <a:lnTo>
                      <a:pt x="1570" y="1809"/>
                    </a:lnTo>
                    <a:lnTo>
                      <a:pt x="1539" y="1827"/>
                    </a:lnTo>
                    <a:lnTo>
                      <a:pt x="1526" y="1852"/>
                    </a:lnTo>
                    <a:lnTo>
                      <a:pt x="1539" y="1803"/>
                    </a:lnTo>
                    <a:lnTo>
                      <a:pt x="1551" y="1746"/>
                    </a:lnTo>
                    <a:lnTo>
                      <a:pt x="1551" y="1690"/>
                    </a:lnTo>
                    <a:lnTo>
                      <a:pt x="1551" y="1640"/>
                    </a:lnTo>
                    <a:lnTo>
                      <a:pt x="1545" y="1533"/>
                    </a:lnTo>
                    <a:lnTo>
                      <a:pt x="1551" y="1483"/>
                    </a:lnTo>
                    <a:lnTo>
                      <a:pt x="1557" y="1433"/>
                    </a:lnTo>
                    <a:lnTo>
                      <a:pt x="1576" y="1395"/>
                    </a:lnTo>
                    <a:lnTo>
                      <a:pt x="1600" y="1359"/>
                    </a:lnTo>
                    <a:lnTo>
                      <a:pt x="1657" y="1289"/>
                    </a:lnTo>
                    <a:lnTo>
                      <a:pt x="1682" y="1252"/>
                    </a:lnTo>
                    <a:lnTo>
                      <a:pt x="1695" y="1208"/>
                    </a:lnTo>
                    <a:lnTo>
                      <a:pt x="1695" y="1189"/>
                    </a:lnTo>
                    <a:lnTo>
                      <a:pt x="1695" y="1171"/>
                    </a:lnTo>
                    <a:lnTo>
                      <a:pt x="1682" y="1151"/>
                    </a:lnTo>
                    <a:lnTo>
                      <a:pt x="1670" y="1126"/>
                    </a:lnTo>
                    <a:lnTo>
                      <a:pt x="1645" y="1095"/>
                    </a:lnTo>
                    <a:lnTo>
                      <a:pt x="1620" y="1083"/>
                    </a:lnTo>
                    <a:lnTo>
                      <a:pt x="1595" y="1089"/>
                    </a:lnTo>
                    <a:lnTo>
                      <a:pt x="1576" y="1101"/>
                    </a:lnTo>
                    <a:lnTo>
                      <a:pt x="1551" y="1126"/>
                    </a:lnTo>
                    <a:lnTo>
                      <a:pt x="1532" y="1164"/>
                    </a:lnTo>
                    <a:lnTo>
                      <a:pt x="1501" y="1252"/>
                    </a:lnTo>
                    <a:lnTo>
                      <a:pt x="1464" y="1352"/>
                    </a:lnTo>
                    <a:lnTo>
                      <a:pt x="1432" y="1445"/>
                    </a:lnTo>
                    <a:lnTo>
                      <a:pt x="1413" y="1483"/>
                    </a:lnTo>
                    <a:lnTo>
                      <a:pt x="1394" y="1515"/>
                    </a:lnTo>
                    <a:lnTo>
                      <a:pt x="1376" y="1540"/>
                    </a:lnTo>
                    <a:lnTo>
                      <a:pt x="1351" y="1553"/>
                    </a:lnTo>
                    <a:lnTo>
                      <a:pt x="1383" y="1521"/>
                    </a:lnTo>
                    <a:lnTo>
                      <a:pt x="1407" y="1477"/>
                    </a:lnTo>
                    <a:lnTo>
                      <a:pt x="1426" y="1433"/>
                    </a:lnTo>
                    <a:lnTo>
                      <a:pt x="1432" y="1384"/>
                    </a:lnTo>
                    <a:lnTo>
                      <a:pt x="1439" y="1334"/>
                    </a:lnTo>
                    <a:lnTo>
                      <a:pt x="1439" y="1277"/>
                    </a:lnTo>
                    <a:lnTo>
                      <a:pt x="1432" y="1221"/>
                    </a:lnTo>
                    <a:lnTo>
                      <a:pt x="1419" y="1164"/>
                    </a:lnTo>
                    <a:lnTo>
                      <a:pt x="1388" y="1051"/>
                    </a:lnTo>
                    <a:lnTo>
                      <a:pt x="1345" y="945"/>
                    </a:lnTo>
                    <a:lnTo>
                      <a:pt x="1295" y="851"/>
                    </a:lnTo>
                    <a:lnTo>
                      <a:pt x="1270" y="814"/>
                    </a:lnTo>
                    <a:lnTo>
                      <a:pt x="1238" y="782"/>
                    </a:lnTo>
                    <a:lnTo>
                      <a:pt x="1189" y="744"/>
                    </a:lnTo>
                    <a:lnTo>
                      <a:pt x="1139" y="714"/>
                    </a:lnTo>
                    <a:lnTo>
                      <a:pt x="1082" y="689"/>
                    </a:lnTo>
                    <a:lnTo>
                      <a:pt x="1026" y="669"/>
                    </a:lnTo>
                    <a:lnTo>
                      <a:pt x="907" y="651"/>
                    </a:lnTo>
                    <a:lnTo>
                      <a:pt x="788" y="632"/>
                    </a:lnTo>
                    <a:lnTo>
                      <a:pt x="713" y="613"/>
                    </a:lnTo>
                    <a:lnTo>
                      <a:pt x="651" y="594"/>
                    </a:lnTo>
                    <a:lnTo>
                      <a:pt x="588" y="569"/>
                    </a:lnTo>
                    <a:lnTo>
                      <a:pt x="532" y="538"/>
                    </a:lnTo>
                    <a:lnTo>
                      <a:pt x="475" y="506"/>
                    </a:lnTo>
                    <a:lnTo>
                      <a:pt x="425" y="470"/>
                    </a:lnTo>
                    <a:lnTo>
                      <a:pt x="375" y="425"/>
                    </a:lnTo>
                    <a:lnTo>
                      <a:pt x="332" y="375"/>
                    </a:lnTo>
                    <a:lnTo>
                      <a:pt x="332" y="413"/>
                    </a:lnTo>
                    <a:lnTo>
                      <a:pt x="344" y="450"/>
                    </a:lnTo>
                    <a:lnTo>
                      <a:pt x="357" y="481"/>
                    </a:lnTo>
                    <a:lnTo>
                      <a:pt x="375" y="513"/>
                    </a:lnTo>
                    <a:lnTo>
                      <a:pt x="400" y="544"/>
                    </a:lnTo>
                    <a:lnTo>
                      <a:pt x="425" y="569"/>
                    </a:lnTo>
                    <a:lnTo>
                      <a:pt x="488" y="619"/>
                    </a:lnTo>
                    <a:lnTo>
                      <a:pt x="419" y="613"/>
                    </a:lnTo>
                    <a:lnTo>
                      <a:pt x="357" y="594"/>
                    </a:lnTo>
                    <a:lnTo>
                      <a:pt x="294" y="563"/>
                    </a:lnTo>
                    <a:lnTo>
                      <a:pt x="269" y="544"/>
                    </a:lnTo>
                    <a:lnTo>
                      <a:pt x="244" y="526"/>
                    </a:lnTo>
                    <a:lnTo>
                      <a:pt x="226" y="500"/>
                    </a:lnTo>
                    <a:lnTo>
                      <a:pt x="206" y="475"/>
                    </a:lnTo>
                    <a:lnTo>
                      <a:pt x="194" y="450"/>
                    </a:lnTo>
                    <a:lnTo>
                      <a:pt x="188" y="420"/>
                    </a:lnTo>
                    <a:lnTo>
                      <a:pt x="188" y="388"/>
                    </a:lnTo>
                    <a:lnTo>
                      <a:pt x="194" y="357"/>
                    </a:lnTo>
                    <a:lnTo>
                      <a:pt x="206" y="325"/>
                    </a:lnTo>
                    <a:lnTo>
                      <a:pt x="231" y="287"/>
                    </a:lnTo>
                    <a:lnTo>
                      <a:pt x="188" y="312"/>
                    </a:lnTo>
                    <a:lnTo>
                      <a:pt x="150" y="344"/>
                    </a:lnTo>
                    <a:lnTo>
                      <a:pt x="118" y="388"/>
                    </a:lnTo>
                    <a:lnTo>
                      <a:pt x="88" y="432"/>
                    </a:lnTo>
                    <a:lnTo>
                      <a:pt x="38" y="519"/>
                    </a:lnTo>
                    <a:lnTo>
                      <a:pt x="0" y="588"/>
                    </a:lnTo>
                    <a:lnTo>
                      <a:pt x="0" y="526"/>
                    </a:lnTo>
                    <a:lnTo>
                      <a:pt x="7" y="470"/>
                    </a:lnTo>
                    <a:lnTo>
                      <a:pt x="19" y="413"/>
                    </a:lnTo>
                    <a:lnTo>
                      <a:pt x="38" y="363"/>
                    </a:lnTo>
                    <a:lnTo>
                      <a:pt x="63" y="312"/>
                    </a:lnTo>
                    <a:lnTo>
                      <a:pt x="94" y="269"/>
                    </a:lnTo>
                    <a:lnTo>
                      <a:pt x="125" y="225"/>
                    </a:lnTo>
                    <a:lnTo>
                      <a:pt x="163" y="181"/>
                    </a:lnTo>
                    <a:lnTo>
                      <a:pt x="200" y="144"/>
                    </a:lnTo>
                    <a:lnTo>
                      <a:pt x="251" y="112"/>
                    </a:lnTo>
                    <a:lnTo>
                      <a:pt x="294" y="87"/>
                    </a:lnTo>
                    <a:lnTo>
                      <a:pt x="344" y="62"/>
                    </a:lnTo>
                    <a:lnTo>
                      <a:pt x="400" y="43"/>
                    </a:lnTo>
                    <a:lnTo>
                      <a:pt x="450" y="31"/>
                    </a:lnTo>
                    <a:lnTo>
                      <a:pt x="507" y="24"/>
                    </a:lnTo>
                    <a:lnTo>
                      <a:pt x="569" y="24"/>
                    </a:lnTo>
                    <a:lnTo>
                      <a:pt x="694" y="24"/>
                    </a:lnTo>
                    <a:lnTo>
                      <a:pt x="782" y="18"/>
                    </a:lnTo>
                    <a:lnTo>
                      <a:pt x="900" y="6"/>
                    </a:lnTo>
                    <a:lnTo>
                      <a:pt x="945" y="0"/>
                    </a:lnTo>
                    <a:lnTo>
                      <a:pt x="988" y="0"/>
                    </a:lnTo>
                    <a:lnTo>
                      <a:pt x="1044" y="13"/>
                    </a:lnTo>
                    <a:lnTo>
                      <a:pt x="1126" y="24"/>
                    </a:lnTo>
                    <a:lnTo>
                      <a:pt x="1169" y="38"/>
                    </a:lnTo>
                    <a:lnTo>
                      <a:pt x="1225" y="62"/>
                    </a:lnTo>
                    <a:lnTo>
                      <a:pt x="1363" y="124"/>
                    </a:lnTo>
                    <a:lnTo>
                      <a:pt x="1494" y="206"/>
                    </a:lnTo>
                    <a:lnTo>
                      <a:pt x="1551" y="237"/>
                    </a:lnTo>
                    <a:lnTo>
                      <a:pt x="1595" y="275"/>
                    </a:lnTo>
                    <a:close/>
                  </a:path>
                </a:pathLst>
              </a:custGeom>
              <a:solidFill>
                <a:srgbClr val="3F2B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40" name="Freeform 384"/>
              <p:cNvSpPr>
                <a:spLocks/>
              </p:cNvSpPr>
              <p:nvPr/>
            </p:nvSpPr>
            <p:spPr bwMode="auto">
              <a:xfrm>
                <a:off x="13246" y="11022"/>
                <a:ext cx="15" cy="14"/>
              </a:xfrm>
              <a:custGeom>
                <a:avLst/>
                <a:gdLst>
                  <a:gd name="T0" fmla="*/ 0 w 101"/>
                  <a:gd name="T1" fmla="*/ 0 h 95"/>
                  <a:gd name="T2" fmla="*/ 0 w 101"/>
                  <a:gd name="T3" fmla="*/ 0 h 95"/>
                  <a:gd name="T4" fmla="*/ 0 w 101"/>
                  <a:gd name="T5" fmla="*/ 0 h 95"/>
                  <a:gd name="T6" fmla="*/ 0 w 101"/>
                  <a:gd name="T7" fmla="*/ 0 h 95"/>
                  <a:gd name="T8" fmla="*/ 0 w 101"/>
                  <a:gd name="T9" fmla="*/ 0 h 95"/>
                  <a:gd name="T10" fmla="*/ 0 w 101"/>
                  <a:gd name="T11" fmla="*/ 0 h 95"/>
                  <a:gd name="T12" fmla="*/ 0 w 101"/>
                  <a:gd name="T13" fmla="*/ 0 h 95"/>
                  <a:gd name="T14" fmla="*/ 0 w 101"/>
                  <a:gd name="T15" fmla="*/ 0 h 95"/>
                  <a:gd name="T16" fmla="*/ 0 w 101"/>
                  <a:gd name="T17" fmla="*/ 0 h 95"/>
                  <a:gd name="T18" fmla="*/ 0 w 101"/>
                  <a:gd name="T19" fmla="*/ 0 h 95"/>
                  <a:gd name="T20" fmla="*/ 0 w 101"/>
                  <a:gd name="T21" fmla="*/ 0 h 95"/>
                  <a:gd name="T22" fmla="*/ 0 w 101"/>
                  <a:gd name="T23" fmla="*/ 0 h 95"/>
                  <a:gd name="T24" fmla="*/ 0 w 101"/>
                  <a:gd name="T25" fmla="*/ 0 h 95"/>
                  <a:gd name="T26" fmla="*/ 0 w 101"/>
                  <a:gd name="T27" fmla="*/ 0 h 95"/>
                  <a:gd name="T28" fmla="*/ 0 w 101"/>
                  <a:gd name="T29" fmla="*/ 0 h 95"/>
                  <a:gd name="T30" fmla="*/ 0 w 101"/>
                  <a:gd name="T31" fmla="*/ 0 h 95"/>
                  <a:gd name="T32" fmla="*/ 0 w 101"/>
                  <a:gd name="T33" fmla="*/ 0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95"/>
                  <a:gd name="T53" fmla="*/ 101 w 101"/>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95">
                    <a:moveTo>
                      <a:pt x="81" y="82"/>
                    </a:moveTo>
                    <a:lnTo>
                      <a:pt x="69" y="88"/>
                    </a:lnTo>
                    <a:lnTo>
                      <a:pt x="50" y="95"/>
                    </a:lnTo>
                    <a:lnTo>
                      <a:pt x="25" y="95"/>
                    </a:lnTo>
                    <a:lnTo>
                      <a:pt x="13" y="82"/>
                    </a:lnTo>
                    <a:lnTo>
                      <a:pt x="0" y="63"/>
                    </a:lnTo>
                    <a:lnTo>
                      <a:pt x="0" y="50"/>
                    </a:lnTo>
                    <a:lnTo>
                      <a:pt x="7" y="32"/>
                    </a:lnTo>
                    <a:lnTo>
                      <a:pt x="20" y="13"/>
                    </a:lnTo>
                    <a:lnTo>
                      <a:pt x="32" y="7"/>
                    </a:lnTo>
                    <a:lnTo>
                      <a:pt x="56" y="0"/>
                    </a:lnTo>
                    <a:lnTo>
                      <a:pt x="75" y="7"/>
                    </a:lnTo>
                    <a:lnTo>
                      <a:pt x="81" y="13"/>
                    </a:lnTo>
                    <a:lnTo>
                      <a:pt x="94" y="25"/>
                    </a:lnTo>
                    <a:lnTo>
                      <a:pt x="101" y="38"/>
                    </a:lnTo>
                    <a:lnTo>
                      <a:pt x="94" y="63"/>
                    </a:lnTo>
                    <a:lnTo>
                      <a:pt x="81" y="82"/>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41" name="Freeform 385"/>
              <p:cNvSpPr>
                <a:spLocks/>
              </p:cNvSpPr>
              <p:nvPr/>
            </p:nvSpPr>
            <p:spPr bwMode="auto">
              <a:xfrm>
                <a:off x="13153" y="11007"/>
                <a:ext cx="14" cy="13"/>
              </a:xfrm>
              <a:custGeom>
                <a:avLst/>
                <a:gdLst>
                  <a:gd name="T0" fmla="*/ 0 w 94"/>
                  <a:gd name="T1" fmla="*/ 0 h 94"/>
                  <a:gd name="T2" fmla="*/ 0 w 94"/>
                  <a:gd name="T3" fmla="*/ 0 h 94"/>
                  <a:gd name="T4" fmla="*/ 0 w 94"/>
                  <a:gd name="T5" fmla="*/ 0 h 94"/>
                  <a:gd name="T6" fmla="*/ 0 w 94"/>
                  <a:gd name="T7" fmla="*/ 0 h 94"/>
                  <a:gd name="T8" fmla="*/ 0 w 94"/>
                  <a:gd name="T9" fmla="*/ 0 h 94"/>
                  <a:gd name="T10" fmla="*/ 0 w 94"/>
                  <a:gd name="T11" fmla="*/ 0 h 94"/>
                  <a:gd name="T12" fmla="*/ 0 w 94"/>
                  <a:gd name="T13" fmla="*/ 0 h 94"/>
                  <a:gd name="T14" fmla="*/ 0 w 94"/>
                  <a:gd name="T15" fmla="*/ 0 h 94"/>
                  <a:gd name="T16" fmla="*/ 0 w 94"/>
                  <a:gd name="T17" fmla="*/ 0 h 94"/>
                  <a:gd name="T18" fmla="*/ 0 w 94"/>
                  <a:gd name="T19" fmla="*/ 0 h 94"/>
                  <a:gd name="T20" fmla="*/ 0 w 94"/>
                  <a:gd name="T21" fmla="*/ 0 h 94"/>
                  <a:gd name="T22" fmla="*/ 0 w 94"/>
                  <a:gd name="T23" fmla="*/ 0 h 94"/>
                  <a:gd name="T24" fmla="*/ 0 w 94"/>
                  <a:gd name="T25" fmla="*/ 0 h 94"/>
                  <a:gd name="T26" fmla="*/ 0 w 94"/>
                  <a:gd name="T27" fmla="*/ 0 h 94"/>
                  <a:gd name="T28" fmla="*/ 0 w 94"/>
                  <a:gd name="T29" fmla="*/ 0 h 94"/>
                  <a:gd name="T30" fmla="*/ 0 w 94"/>
                  <a:gd name="T31" fmla="*/ 0 h 94"/>
                  <a:gd name="T32" fmla="*/ 0 w 94"/>
                  <a:gd name="T33" fmla="*/ 0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4"/>
                  <a:gd name="T52" fmla="*/ 0 h 94"/>
                  <a:gd name="T53" fmla="*/ 94 w 94"/>
                  <a:gd name="T54" fmla="*/ 94 h 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4" h="94">
                    <a:moveTo>
                      <a:pt x="87" y="69"/>
                    </a:moveTo>
                    <a:lnTo>
                      <a:pt x="75" y="81"/>
                    </a:lnTo>
                    <a:lnTo>
                      <a:pt x="56" y="88"/>
                    </a:lnTo>
                    <a:lnTo>
                      <a:pt x="38" y="94"/>
                    </a:lnTo>
                    <a:lnTo>
                      <a:pt x="19" y="88"/>
                    </a:lnTo>
                    <a:lnTo>
                      <a:pt x="6" y="75"/>
                    </a:lnTo>
                    <a:lnTo>
                      <a:pt x="0" y="56"/>
                    </a:lnTo>
                    <a:lnTo>
                      <a:pt x="0" y="38"/>
                    </a:lnTo>
                    <a:lnTo>
                      <a:pt x="6" y="19"/>
                    </a:lnTo>
                    <a:lnTo>
                      <a:pt x="19" y="6"/>
                    </a:lnTo>
                    <a:lnTo>
                      <a:pt x="38" y="0"/>
                    </a:lnTo>
                    <a:lnTo>
                      <a:pt x="56" y="0"/>
                    </a:lnTo>
                    <a:lnTo>
                      <a:pt x="69" y="0"/>
                    </a:lnTo>
                    <a:lnTo>
                      <a:pt x="81" y="13"/>
                    </a:lnTo>
                    <a:lnTo>
                      <a:pt x="87" y="19"/>
                    </a:lnTo>
                    <a:lnTo>
                      <a:pt x="94" y="44"/>
                    </a:lnTo>
                    <a:lnTo>
                      <a:pt x="87" y="69"/>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42" name="Freeform 386"/>
              <p:cNvSpPr>
                <a:spLocks/>
              </p:cNvSpPr>
              <p:nvPr/>
            </p:nvSpPr>
            <p:spPr bwMode="auto">
              <a:xfrm>
                <a:off x="13163" y="11041"/>
                <a:ext cx="39" cy="53"/>
              </a:xfrm>
              <a:custGeom>
                <a:avLst/>
                <a:gdLst>
                  <a:gd name="T0" fmla="*/ 0 w 269"/>
                  <a:gd name="T1" fmla="*/ 0 h 370"/>
                  <a:gd name="T2" fmla="*/ 0 w 269"/>
                  <a:gd name="T3" fmla="*/ 0 h 370"/>
                  <a:gd name="T4" fmla="*/ 0 w 269"/>
                  <a:gd name="T5" fmla="*/ 0 h 370"/>
                  <a:gd name="T6" fmla="*/ 0 w 269"/>
                  <a:gd name="T7" fmla="*/ 0 h 370"/>
                  <a:gd name="T8" fmla="*/ 0 w 269"/>
                  <a:gd name="T9" fmla="*/ 0 h 370"/>
                  <a:gd name="T10" fmla="*/ 0 w 269"/>
                  <a:gd name="T11" fmla="*/ 0 h 370"/>
                  <a:gd name="T12" fmla="*/ 0 w 269"/>
                  <a:gd name="T13" fmla="*/ 0 h 370"/>
                  <a:gd name="T14" fmla="*/ 0 w 269"/>
                  <a:gd name="T15" fmla="*/ 0 h 370"/>
                  <a:gd name="T16" fmla="*/ 0 w 269"/>
                  <a:gd name="T17" fmla="*/ 0 h 370"/>
                  <a:gd name="T18" fmla="*/ 0 w 269"/>
                  <a:gd name="T19" fmla="*/ 0 h 370"/>
                  <a:gd name="T20" fmla="*/ 0 w 269"/>
                  <a:gd name="T21" fmla="*/ 0 h 370"/>
                  <a:gd name="T22" fmla="*/ 0 w 269"/>
                  <a:gd name="T23" fmla="*/ 0 h 370"/>
                  <a:gd name="T24" fmla="*/ 0 w 269"/>
                  <a:gd name="T25" fmla="*/ 0 h 370"/>
                  <a:gd name="T26" fmla="*/ 0 w 269"/>
                  <a:gd name="T27" fmla="*/ 0 h 370"/>
                  <a:gd name="T28" fmla="*/ 0 w 269"/>
                  <a:gd name="T29" fmla="*/ 0 h 370"/>
                  <a:gd name="T30" fmla="*/ 0 w 269"/>
                  <a:gd name="T31" fmla="*/ 0 h 370"/>
                  <a:gd name="T32" fmla="*/ 0 w 269"/>
                  <a:gd name="T33" fmla="*/ 0 h 370"/>
                  <a:gd name="T34" fmla="*/ 0 w 269"/>
                  <a:gd name="T35" fmla="*/ 0 h 370"/>
                  <a:gd name="T36" fmla="*/ 0 w 269"/>
                  <a:gd name="T37" fmla="*/ 0 h 370"/>
                  <a:gd name="T38" fmla="*/ 0 w 269"/>
                  <a:gd name="T39" fmla="*/ 0 h 370"/>
                  <a:gd name="T40" fmla="*/ 0 w 269"/>
                  <a:gd name="T41" fmla="*/ 0 h 370"/>
                  <a:gd name="T42" fmla="*/ 0 w 269"/>
                  <a:gd name="T43" fmla="*/ 0 h 370"/>
                  <a:gd name="T44" fmla="*/ 0 w 269"/>
                  <a:gd name="T45" fmla="*/ 0 h 370"/>
                  <a:gd name="T46" fmla="*/ 0 w 269"/>
                  <a:gd name="T47" fmla="*/ 0 h 370"/>
                  <a:gd name="T48" fmla="*/ 0 w 269"/>
                  <a:gd name="T49" fmla="*/ 0 h 370"/>
                  <a:gd name="T50" fmla="*/ 0 w 269"/>
                  <a:gd name="T51" fmla="*/ 0 h 370"/>
                  <a:gd name="T52" fmla="*/ 0 w 269"/>
                  <a:gd name="T53" fmla="*/ 0 h 3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9"/>
                  <a:gd name="T82" fmla="*/ 0 h 370"/>
                  <a:gd name="T83" fmla="*/ 269 w 269"/>
                  <a:gd name="T84" fmla="*/ 370 h 3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9" h="370">
                    <a:moveTo>
                      <a:pt x="125" y="0"/>
                    </a:moveTo>
                    <a:lnTo>
                      <a:pt x="113" y="81"/>
                    </a:lnTo>
                    <a:lnTo>
                      <a:pt x="100" y="150"/>
                    </a:lnTo>
                    <a:lnTo>
                      <a:pt x="75" y="219"/>
                    </a:lnTo>
                    <a:lnTo>
                      <a:pt x="37" y="288"/>
                    </a:lnTo>
                    <a:lnTo>
                      <a:pt x="93" y="313"/>
                    </a:lnTo>
                    <a:lnTo>
                      <a:pt x="150" y="325"/>
                    </a:lnTo>
                    <a:lnTo>
                      <a:pt x="212" y="332"/>
                    </a:lnTo>
                    <a:lnTo>
                      <a:pt x="269" y="325"/>
                    </a:lnTo>
                    <a:lnTo>
                      <a:pt x="256" y="338"/>
                    </a:lnTo>
                    <a:lnTo>
                      <a:pt x="224" y="350"/>
                    </a:lnTo>
                    <a:lnTo>
                      <a:pt x="175" y="370"/>
                    </a:lnTo>
                    <a:lnTo>
                      <a:pt x="143" y="370"/>
                    </a:lnTo>
                    <a:lnTo>
                      <a:pt x="113" y="370"/>
                    </a:lnTo>
                    <a:lnTo>
                      <a:pt x="75" y="357"/>
                    </a:lnTo>
                    <a:lnTo>
                      <a:pt x="37" y="345"/>
                    </a:lnTo>
                    <a:lnTo>
                      <a:pt x="18" y="332"/>
                    </a:lnTo>
                    <a:lnTo>
                      <a:pt x="6" y="313"/>
                    </a:lnTo>
                    <a:lnTo>
                      <a:pt x="0" y="295"/>
                    </a:lnTo>
                    <a:lnTo>
                      <a:pt x="0" y="269"/>
                    </a:lnTo>
                    <a:lnTo>
                      <a:pt x="6" y="244"/>
                    </a:lnTo>
                    <a:lnTo>
                      <a:pt x="18" y="219"/>
                    </a:lnTo>
                    <a:lnTo>
                      <a:pt x="50" y="162"/>
                    </a:lnTo>
                    <a:lnTo>
                      <a:pt x="81" y="107"/>
                    </a:lnTo>
                    <a:lnTo>
                      <a:pt x="113" y="51"/>
                    </a:lnTo>
                    <a:lnTo>
                      <a:pt x="118" y="26"/>
                    </a:lnTo>
                    <a:lnTo>
                      <a:pt x="125"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43" name="Freeform 387"/>
              <p:cNvSpPr>
                <a:spLocks/>
              </p:cNvSpPr>
              <p:nvPr/>
            </p:nvSpPr>
            <p:spPr bwMode="auto">
              <a:xfrm>
                <a:off x="13187" y="11116"/>
                <a:ext cx="36" cy="10"/>
              </a:xfrm>
              <a:custGeom>
                <a:avLst/>
                <a:gdLst>
                  <a:gd name="T0" fmla="*/ 0 w 249"/>
                  <a:gd name="T1" fmla="*/ 0 h 68"/>
                  <a:gd name="T2" fmla="*/ 0 w 249"/>
                  <a:gd name="T3" fmla="*/ 0 h 68"/>
                  <a:gd name="T4" fmla="*/ 0 w 249"/>
                  <a:gd name="T5" fmla="*/ 0 h 68"/>
                  <a:gd name="T6" fmla="*/ 0 w 249"/>
                  <a:gd name="T7" fmla="*/ 0 h 68"/>
                  <a:gd name="T8" fmla="*/ 0 w 249"/>
                  <a:gd name="T9" fmla="*/ 0 h 68"/>
                  <a:gd name="T10" fmla="*/ 0 w 249"/>
                  <a:gd name="T11" fmla="*/ 0 h 68"/>
                  <a:gd name="T12" fmla="*/ 0 w 249"/>
                  <a:gd name="T13" fmla="*/ 0 h 68"/>
                  <a:gd name="T14" fmla="*/ 0 w 249"/>
                  <a:gd name="T15" fmla="*/ 0 h 68"/>
                  <a:gd name="T16" fmla="*/ 0 w 249"/>
                  <a:gd name="T17" fmla="*/ 0 h 68"/>
                  <a:gd name="T18" fmla="*/ 0 w 249"/>
                  <a:gd name="T19" fmla="*/ 0 h 68"/>
                  <a:gd name="T20" fmla="*/ 0 w 249"/>
                  <a:gd name="T21" fmla="*/ 0 h 68"/>
                  <a:gd name="T22" fmla="*/ 0 w 249"/>
                  <a:gd name="T23" fmla="*/ 0 h 68"/>
                  <a:gd name="T24" fmla="*/ 0 w 249"/>
                  <a:gd name="T25" fmla="*/ 0 h 68"/>
                  <a:gd name="T26" fmla="*/ 0 w 249"/>
                  <a:gd name="T27" fmla="*/ 0 h 68"/>
                  <a:gd name="T28" fmla="*/ 0 w 249"/>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9"/>
                  <a:gd name="T46" fmla="*/ 0 h 68"/>
                  <a:gd name="T47" fmla="*/ 249 w 249"/>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9" h="68">
                    <a:moveTo>
                      <a:pt x="30" y="57"/>
                    </a:moveTo>
                    <a:lnTo>
                      <a:pt x="175" y="68"/>
                    </a:lnTo>
                    <a:lnTo>
                      <a:pt x="231" y="68"/>
                    </a:lnTo>
                    <a:lnTo>
                      <a:pt x="249" y="63"/>
                    </a:lnTo>
                    <a:lnTo>
                      <a:pt x="249" y="50"/>
                    </a:lnTo>
                    <a:lnTo>
                      <a:pt x="249" y="43"/>
                    </a:lnTo>
                    <a:lnTo>
                      <a:pt x="244" y="38"/>
                    </a:lnTo>
                    <a:lnTo>
                      <a:pt x="218" y="32"/>
                    </a:lnTo>
                    <a:lnTo>
                      <a:pt x="143" y="19"/>
                    </a:lnTo>
                    <a:lnTo>
                      <a:pt x="62" y="12"/>
                    </a:lnTo>
                    <a:lnTo>
                      <a:pt x="0" y="0"/>
                    </a:lnTo>
                    <a:lnTo>
                      <a:pt x="6" y="25"/>
                    </a:lnTo>
                    <a:lnTo>
                      <a:pt x="12" y="38"/>
                    </a:lnTo>
                    <a:lnTo>
                      <a:pt x="19" y="50"/>
                    </a:lnTo>
                    <a:lnTo>
                      <a:pt x="30" y="57"/>
                    </a:lnTo>
                    <a:close/>
                  </a:path>
                </a:pathLst>
              </a:custGeom>
              <a:solidFill>
                <a:srgbClr val="EA9E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44" name="Freeform 388"/>
              <p:cNvSpPr>
                <a:spLocks/>
              </p:cNvSpPr>
              <p:nvPr/>
            </p:nvSpPr>
            <p:spPr bwMode="auto">
              <a:xfrm>
                <a:off x="13244" y="11052"/>
                <a:ext cx="50" cy="24"/>
              </a:xfrm>
              <a:custGeom>
                <a:avLst/>
                <a:gdLst>
                  <a:gd name="T0" fmla="*/ 0 w 350"/>
                  <a:gd name="T1" fmla="*/ 0 h 168"/>
                  <a:gd name="T2" fmla="*/ 0 w 350"/>
                  <a:gd name="T3" fmla="*/ 0 h 168"/>
                  <a:gd name="T4" fmla="*/ 0 w 350"/>
                  <a:gd name="T5" fmla="*/ 0 h 168"/>
                  <a:gd name="T6" fmla="*/ 0 w 350"/>
                  <a:gd name="T7" fmla="*/ 0 h 168"/>
                  <a:gd name="T8" fmla="*/ 0 w 350"/>
                  <a:gd name="T9" fmla="*/ 0 h 168"/>
                  <a:gd name="T10" fmla="*/ 0 w 350"/>
                  <a:gd name="T11" fmla="*/ 0 h 168"/>
                  <a:gd name="T12" fmla="*/ 0 w 350"/>
                  <a:gd name="T13" fmla="*/ 0 h 168"/>
                  <a:gd name="T14" fmla="*/ 0 w 350"/>
                  <a:gd name="T15" fmla="*/ 0 h 168"/>
                  <a:gd name="T16" fmla="*/ 0 w 350"/>
                  <a:gd name="T17" fmla="*/ 0 h 168"/>
                  <a:gd name="T18" fmla="*/ 0 w 350"/>
                  <a:gd name="T19" fmla="*/ 0 h 168"/>
                  <a:gd name="T20" fmla="*/ 0 w 350"/>
                  <a:gd name="T21" fmla="*/ 0 h 168"/>
                  <a:gd name="T22" fmla="*/ 0 w 350"/>
                  <a:gd name="T23" fmla="*/ 0 h 168"/>
                  <a:gd name="T24" fmla="*/ 0 w 350"/>
                  <a:gd name="T25" fmla="*/ 0 h 168"/>
                  <a:gd name="T26" fmla="*/ 0 w 350"/>
                  <a:gd name="T27" fmla="*/ 0 h 168"/>
                  <a:gd name="T28" fmla="*/ 0 w 350"/>
                  <a:gd name="T29" fmla="*/ 0 h 168"/>
                  <a:gd name="T30" fmla="*/ 0 w 350"/>
                  <a:gd name="T31" fmla="*/ 0 h 168"/>
                  <a:gd name="T32" fmla="*/ 0 w 350"/>
                  <a:gd name="T33" fmla="*/ 0 h 168"/>
                  <a:gd name="T34" fmla="*/ 0 w 350"/>
                  <a:gd name="T35" fmla="*/ 0 h 168"/>
                  <a:gd name="T36" fmla="*/ 0 w 350"/>
                  <a:gd name="T37" fmla="*/ 0 h 168"/>
                  <a:gd name="T38" fmla="*/ 0 w 350"/>
                  <a:gd name="T39" fmla="*/ 0 h 168"/>
                  <a:gd name="T40" fmla="*/ 0 w 350"/>
                  <a:gd name="T41" fmla="*/ 0 h 168"/>
                  <a:gd name="T42" fmla="*/ 0 w 350"/>
                  <a:gd name="T43" fmla="*/ 0 h 168"/>
                  <a:gd name="T44" fmla="*/ 0 w 350"/>
                  <a:gd name="T45" fmla="*/ 0 h 168"/>
                  <a:gd name="T46" fmla="*/ 0 w 350"/>
                  <a:gd name="T47" fmla="*/ 0 h 168"/>
                  <a:gd name="T48" fmla="*/ 0 w 350"/>
                  <a:gd name="T49" fmla="*/ 0 h 168"/>
                  <a:gd name="T50" fmla="*/ 0 w 350"/>
                  <a:gd name="T51" fmla="*/ 0 h 1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0"/>
                  <a:gd name="T79" fmla="*/ 0 h 168"/>
                  <a:gd name="T80" fmla="*/ 350 w 350"/>
                  <a:gd name="T81" fmla="*/ 168 h 1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0" h="168">
                    <a:moveTo>
                      <a:pt x="350" y="106"/>
                    </a:moveTo>
                    <a:lnTo>
                      <a:pt x="343" y="124"/>
                    </a:lnTo>
                    <a:lnTo>
                      <a:pt x="337" y="137"/>
                    </a:lnTo>
                    <a:lnTo>
                      <a:pt x="318" y="149"/>
                    </a:lnTo>
                    <a:lnTo>
                      <a:pt x="293" y="162"/>
                    </a:lnTo>
                    <a:lnTo>
                      <a:pt x="237" y="168"/>
                    </a:lnTo>
                    <a:lnTo>
                      <a:pt x="169" y="168"/>
                    </a:lnTo>
                    <a:lnTo>
                      <a:pt x="106" y="156"/>
                    </a:lnTo>
                    <a:lnTo>
                      <a:pt x="74" y="149"/>
                    </a:lnTo>
                    <a:lnTo>
                      <a:pt x="50" y="137"/>
                    </a:lnTo>
                    <a:lnTo>
                      <a:pt x="25" y="118"/>
                    </a:lnTo>
                    <a:lnTo>
                      <a:pt x="6" y="99"/>
                    </a:lnTo>
                    <a:lnTo>
                      <a:pt x="0" y="81"/>
                    </a:lnTo>
                    <a:lnTo>
                      <a:pt x="0" y="56"/>
                    </a:lnTo>
                    <a:lnTo>
                      <a:pt x="0" y="36"/>
                    </a:lnTo>
                    <a:lnTo>
                      <a:pt x="12" y="25"/>
                    </a:lnTo>
                    <a:lnTo>
                      <a:pt x="31" y="12"/>
                    </a:lnTo>
                    <a:lnTo>
                      <a:pt x="50" y="5"/>
                    </a:lnTo>
                    <a:lnTo>
                      <a:pt x="99" y="0"/>
                    </a:lnTo>
                    <a:lnTo>
                      <a:pt x="162" y="5"/>
                    </a:lnTo>
                    <a:lnTo>
                      <a:pt x="219" y="18"/>
                    </a:lnTo>
                    <a:lnTo>
                      <a:pt x="275" y="36"/>
                    </a:lnTo>
                    <a:lnTo>
                      <a:pt x="318" y="61"/>
                    </a:lnTo>
                    <a:lnTo>
                      <a:pt x="331" y="74"/>
                    </a:lnTo>
                    <a:lnTo>
                      <a:pt x="343" y="86"/>
                    </a:lnTo>
                    <a:lnTo>
                      <a:pt x="350" y="106"/>
                    </a:lnTo>
                    <a:close/>
                  </a:path>
                </a:pathLst>
              </a:custGeom>
              <a:solidFill>
                <a:srgbClr val="F0C4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45" name="Freeform 389"/>
              <p:cNvSpPr>
                <a:spLocks/>
              </p:cNvSpPr>
              <p:nvPr/>
            </p:nvSpPr>
            <p:spPr bwMode="auto">
              <a:xfrm>
                <a:off x="12972" y="11111"/>
                <a:ext cx="88" cy="78"/>
              </a:xfrm>
              <a:custGeom>
                <a:avLst/>
                <a:gdLst>
                  <a:gd name="T0" fmla="*/ 0 w 619"/>
                  <a:gd name="T1" fmla="*/ 0 h 545"/>
                  <a:gd name="T2" fmla="*/ 0 w 619"/>
                  <a:gd name="T3" fmla="*/ 0 h 545"/>
                  <a:gd name="T4" fmla="*/ 0 w 619"/>
                  <a:gd name="T5" fmla="*/ 0 h 545"/>
                  <a:gd name="T6" fmla="*/ 0 w 619"/>
                  <a:gd name="T7" fmla="*/ 0 h 545"/>
                  <a:gd name="T8" fmla="*/ 0 w 619"/>
                  <a:gd name="T9" fmla="*/ 0 h 545"/>
                  <a:gd name="T10" fmla="*/ 0 w 619"/>
                  <a:gd name="T11" fmla="*/ 0 h 545"/>
                  <a:gd name="T12" fmla="*/ 0 w 619"/>
                  <a:gd name="T13" fmla="*/ 0 h 545"/>
                  <a:gd name="T14" fmla="*/ 0 w 619"/>
                  <a:gd name="T15" fmla="*/ 0 h 545"/>
                  <a:gd name="T16" fmla="*/ 0 w 619"/>
                  <a:gd name="T17" fmla="*/ 0 h 545"/>
                  <a:gd name="T18" fmla="*/ 0 w 619"/>
                  <a:gd name="T19" fmla="*/ 0 h 545"/>
                  <a:gd name="T20" fmla="*/ 0 w 619"/>
                  <a:gd name="T21" fmla="*/ 0 h 545"/>
                  <a:gd name="T22" fmla="*/ 0 w 619"/>
                  <a:gd name="T23" fmla="*/ 0 h 545"/>
                  <a:gd name="T24" fmla="*/ 0 w 619"/>
                  <a:gd name="T25" fmla="*/ 0 h 545"/>
                  <a:gd name="T26" fmla="*/ 0 w 619"/>
                  <a:gd name="T27" fmla="*/ 0 h 545"/>
                  <a:gd name="T28" fmla="*/ 0 w 619"/>
                  <a:gd name="T29" fmla="*/ 0 h 545"/>
                  <a:gd name="T30" fmla="*/ 0 w 619"/>
                  <a:gd name="T31" fmla="*/ 0 h 545"/>
                  <a:gd name="T32" fmla="*/ 0 w 619"/>
                  <a:gd name="T33" fmla="*/ 0 h 545"/>
                  <a:gd name="T34" fmla="*/ 0 w 619"/>
                  <a:gd name="T35" fmla="*/ 0 h 545"/>
                  <a:gd name="T36" fmla="*/ 0 w 619"/>
                  <a:gd name="T37" fmla="*/ 0 h 545"/>
                  <a:gd name="T38" fmla="*/ 0 w 619"/>
                  <a:gd name="T39" fmla="*/ 0 h 545"/>
                  <a:gd name="T40" fmla="*/ 0 w 619"/>
                  <a:gd name="T41" fmla="*/ 0 h 545"/>
                  <a:gd name="T42" fmla="*/ 0 w 619"/>
                  <a:gd name="T43" fmla="*/ 0 h 545"/>
                  <a:gd name="T44" fmla="*/ 0 w 619"/>
                  <a:gd name="T45" fmla="*/ 0 h 545"/>
                  <a:gd name="T46" fmla="*/ 0 w 619"/>
                  <a:gd name="T47" fmla="*/ 0 h 545"/>
                  <a:gd name="T48" fmla="*/ 0 w 619"/>
                  <a:gd name="T49" fmla="*/ 0 h 545"/>
                  <a:gd name="T50" fmla="*/ 0 w 619"/>
                  <a:gd name="T51" fmla="*/ 0 h 545"/>
                  <a:gd name="T52" fmla="*/ 0 w 619"/>
                  <a:gd name="T53" fmla="*/ 0 h 545"/>
                  <a:gd name="T54" fmla="*/ 0 w 619"/>
                  <a:gd name="T55" fmla="*/ 0 h 545"/>
                  <a:gd name="T56" fmla="*/ 0 w 619"/>
                  <a:gd name="T57" fmla="*/ 0 h 545"/>
                  <a:gd name="T58" fmla="*/ 0 w 619"/>
                  <a:gd name="T59" fmla="*/ 0 h 545"/>
                  <a:gd name="T60" fmla="*/ 0 w 619"/>
                  <a:gd name="T61" fmla="*/ 0 h 545"/>
                  <a:gd name="T62" fmla="*/ 0 w 619"/>
                  <a:gd name="T63" fmla="*/ 0 h 545"/>
                  <a:gd name="T64" fmla="*/ 0 w 619"/>
                  <a:gd name="T65" fmla="*/ 0 h 545"/>
                  <a:gd name="T66" fmla="*/ 0 w 619"/>
                  <a:gd name="T67" fmla="*/ 0 h 545"/>
                  <a:gd name="T68" fmla="*/ 0 w 619"/>
                  <a:gd name="T69" fmla="*/ 0 h 545"/>
                  <a:gd name="T70" fmla="*/ 0 w 619"/>
                  <a:gd name="T71" fmla="*/ 0 h 545"/>
                  <a:gd name="T72" fmla="*/ 0 w 619"/>
                  <a:gd name="T73" fmla="*/ 0 h 5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9"/>
                  <a:gd name="T112" fmla="*/ 0 h 545"/>
                  <a:gd name="T113" fmla="*/ 619 w 619"/>
                  <a:gd name="T114" fmla="*/ 545 h 5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9" h="545">
                    <a:moveTo>
                      <a:pt x="232" y="527"/>
                    </a:moveTo>
                    <a:lnTo>
                      <a:pt x="214" y="538"/>
                    </a:lnTo>
                    <a:lnTo>
                      <a:pt x="189" y="545"/>
                    </a:lnTo>
                    <a:lnTo>
                      <a:pt x="169" y="545"/>
                    </a:lnTo>
                    <a:lnTo>
                      <a:pt x="144" y="545"/>
                    </a:lnTo>
                    <a:lnTo>
                      <a:pt x="126" y="538"/>
                    </a:lnTo>
                    <a:lnTo>
                      <a:pt x="101" y="533"/>
                    </a:lnTo>
                    <a:lnTo>
                      <a:pt x="81" y="520"/>
                    </a:lnTo>
                    <a:lnTo>
                      <a:pt x="69" y="502"/>
                    </a:lnTo>
                    <a:lnTo>
                      <a:pt x="26" y="445"/>
                    </a:lnTo>
                    <a:lnTo>
                      <a:pt x="13" y="427"/>
                    </a:lnTo>
                    <a:lnTo>
                      <a:pt x="7" y="401"/>
                    </a:lnTo>
                    <a:lnTo>
                      <a:pt x="0" y="376"/>
                    </a:lnTo>
                    <a:lnTo>
                      <a:pt x="0" y="357"/>
                    </a:lnTo>
                    <a:lnTo>
                      <a:pt x="7" y="332"/>
                    </a:lnTo>
                    <a:lnTo>
                      <a:pt x="20" y="314"/>
                    </a:lnTo>
                    <a:lnTo>
                      <a:pt x="32" y="294"/>
                    </a:lnTo>
                    <a:lnTo>
                      <a:pt x="51" y="282"/>
                    </a:lnTo>
                    <a:lnTo>
                      <a:pt x="388" y="25"/>
                    </a:lnTo>
                    <a:lnTo>
                      <a:pt x="407" y="13"/>
                    </a:lnTo>
                    <a:lnTo>
                      <a:pt x="432" y="7"/>
                    </a:lnTo>
                    <a:lnTo>
                      <a:pt x="451" y="0"/>
                    </a:lnTo>
                    <a:lnTo>
                      <a:pt x="476" y="0"/>
                    </a:lnTo>
                    <a:lnTo>
                      <a:pt x="494" y="7"/>
                    </a:lnTo>
                    <a:lnTo>
                      <a:pt x="519" y="20"/>
                    </a:lnTo>
                    <a:lnTo>
                      <a:pt x="539" y="32"/>
                    </a:lnTo>
                    <a:lnTo>
                      <a:pt x="551" y="45"/>
                    </a:lnTo>
                    <a:lnTo>
                      <a:pt x="594" y="106"/>
                    </a:lnTo>
                    <a:lnTo>
                      <a:pt x="607" y="126"/>
                    </a:lnTo>
                    <a:lnTo>
                      <a:pt x="614" y="144"/>
                    </a:lnTo>
                    <a:lnTo>
                      <a:pt x="619" y="169"/>
                    </a:lnTo>
                    <a:lnTo>
                      <a:pt x="619" y="188"/>
                    </a:lnTo>
                    <a:lnTo>
                      <a:pt x="614" y="213"/>
                    </a:lnTo>
                    <a:lnTo>
                      <a:pt x="601" y="232"/>
                    </a:lnTo>
                    <a:lnTo>
                      <a:pt x="589" y="251"/>
                    </a:lnTo>
                    <a:lnTo>
                      <a:pt x="569" y="269"/>
                    </a:lnTo>
                    <a:lnTo>
                      <a:pt x="232" y="527"/>
                    </a:lnTo>
                    <a:close/>
                  </a:path>
                </a:pathLst>
              </a:custGeom>
              <a:solidFill>
                <a:srgbClr val="424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46" name="Freeform 390"/>
              <p:cNvSpPr>
                <a:spLocks/>
              </p:cNvSpPr>
              <p:nvPr/>
            </p:nvSpPr>
            <p:spPr bwMode="auto">
              <a:xfrm>
                <a:off x="12982" y="11117"/>
                <a:ext cx="60" cy="43"/>
              </a:xfrm>
              <a:custGeom>
                <a:avLst/>
                <a:gdLst>
                  <a:gd name="T0" fmla="*/ 0 w 419"/>
                  <a:gd name="T1" fmla="*/ 0 h 300"/>
                  <a:gd name="T2" fmla="*/ 0 w 419"/>
                  <a:gd name="T3" fmla="*/ 0 h 300"/>
                  <a:gd name="T4" fmla="*/ 0 w 419"/>
                  <a:gd name="T5" fmla="*/ 0 h 300"/>
                  <a:gd name="T6" fmla="*/ 0 w 419"/>
                  <a:gd name="T7" fmla="*/ 0 h 300"/>
                  <a:gd name="T8" fmla="*/ 0 w 419"/>
                  <a:gd name="T9" fmla="*/ 0 h 300"/>
                  <a:gd name="T10" fmla="*/ 0 w 419"/>
                  <a:gd name="T11" fmla="*/ 0 h 300"/>
                  <a:gd name="T12" fmla="*/ 0 w 419"/>
                  <a:gd name="T13" fmla="*/ 0 h 300"/>
                  <a:gd name="T14" fmla="*/ 0 w 419"/>
                  <a:gd name="T15" fmla="*/ 0 h 300"/>
                  <a:gd name="T16" fmla="*/ 0 w 419"/>
                  <a:gd name="T17" fmla="*/ 0 h 300"/>
                  <a:gd name="T18" fmla="*/ 0 w 419"/>
                  <a:gd name="T19" fmla="*/ 0 h 300"/>
                  <a:gd name="T20" fmla="*/ 0 w 419"/>
                  <a:gd name="T21" fmla="*/ 0 h 300"/>
                  <a:gd name="T22" fmla="*/ 0 w 419"/>
                  <a:gd name="T23" fmla="*/ 0 h 300"/>
                  <a:gd name="T24" fmla="*/ 0 w 419"/>
                  <a:gd name="T25" fmla="*/ 0 h 300"/>
                  <a:gd name="T26" fmla="*/ 0 w 419"/>
                  <a:gd name="T27" fmla="*/ 0 h 300"/>
                  <a:gd name="T28" fmla="*/ 0 w 419"/>
                  <a:gd name="T29" fmla="*/ 0 h 300"/>
                  <a:gd name="T30" fmla="*/ 0 w 419"/>
                  <a:gd name="T31" fmla="*/ 0 h 300"/>
                  <a:gd name="T32" fmla="*/ 0 w 419"/>
                  <a:gd name="T33" fmla="*/ 0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9"/>
                  <a:gd name="T52" fmla="*/ 0 h 300"/>
                  <a:gd name="T53" fmla="*/ 419 w 419"/>
                  <a:gd name="T54" fmla="*/ 300 h 3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9" h="300">
                    <a:moveTo>
                      <a:pt x="414" y="31"/>
                    </a:moveTo>
                    <a:lnTo>
                      <a:pt x="382" y="12"/>
                    </a:lnTo>
                    <a:lnTo>
                      <a:pt x="357" y="0"/>
                    </a:lnTo>
                    <a:lnTo>
                      <a:pt x="319" y="5"/>
                    </a:lnTo>
                    <a:lnTo>
                      <a:pt x="294" y="18"/>
                    </a:lnTo>
                    <a:lnTo>
                      <a:pt x="32" y="212"/>
                    </a:lnTo>
                    <a:lnTo>
                      <a:pt x="19" y="231"/>
                    </a:lnTo>
                    <a:lnTo>
                      <a:pt x="7" y="244"/>
                    </a:lnTo>
                    <a:lnTo>
                      <a:pt x="0" y="262"/>
                    </a:lnTo>
                    <a:lnTo>
                      <a:pt x="0" y="287"/>
                    </a:lnTo>
                    <a:lnTo>
                      <a:pt x="44" y="300"/>
                    </a:lnTo>
                    <a:lnTo>
                      <a:pt x="138" y="224"/>
                    </a:lnTo>
                    <a:lnTo>
                      <a:pt x="226" y="156"/>
                    </a:lnTo>
                    <a:lnTo>
                      <a:pt x="319" y="99"/>
                    </a:lnTo>
                    <a:lnTo>
                      <a:pt x="363" y="74"/>
                    </a:lnTo>
                    <a:lnTo>
                      <a:pt x="419" y="56"/>
                    </a:lnTo>
                    <a:lnTo>
                      <a:pt x="414" y="31"/>
                    </a:lnTo>
                    <a:close/>
                  </a:path>
                </a:pathLst>
              </a:custGeom>
              <a:solidFill>
                <a:srgbClr val="737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47" name="Freeform 391"/>
              <p:cNvSpPr>
                <a:spLocks/>
              </p:cNvSpPr>
              <p:nvPr/>
            </p:nvSpPr>
            <p:spPr bwMode="auto">
              <a:xfrm>
                <a:off x="12972" y="11116"/>
                <a:ext cx="88" cy="73"/>
              </a:xfrm>
              <a:custGeom>
                <a:avLst/>
                <a:gdLst>
                  <a:gd name="T0" fmla="*/ 0 w 619"/>
                  <a:gd name="T1" fmla="*/ 0 h 507"/>
                  <a:gd name="T2" fmla="*/ 0 w 619"/>
                  <a:gd name="T3" fmla="*/ 0 h 507"/>
                  <a:gd name="T4" fmla="*/ 0 w 619"/>
                  <a:gd name="T5" fmla="*/ 0 h 507"/>
                  <a:gd name="T6" fmla="*/ 0 w 619"/>
                  <a:gd name="T7" fmla="*/ 0 h 507"/>
                  <a:gd name="T8" fmla="*/ 0 w 619"/>
                  <a:gd name="T9" fmla="*/ 0 h 507"/>
                  <a:gd name="T10" fmla="*/ 0 w 619"/>
                  <a:gd name="T11" fmla="*/ 0 h 507"/>
                  <a:gd name="T12" fmla="*/ 0 w 619"/>
                  <a:gd name="T13" fmla="*/ 0 h 507"/>
                  <a:gd name="T14" fmla="*/ 0 w 619"/>
                  <a:gd name="T15" fmla="*/ 0 h 507"/>
                  <a:gd name="T16" fmla="*/ 0 w 619"/>
                  <a:gd name="T17" fmla="*/ 0 h 507"/>
                  <a:gd name="T18" fmla="*/ 0 w 619"/>
                  <a:gd name="T19" fmla="*/ 0 h 507"/>
                  <a:gd name="T20" fmla="*/ 0 w 619"/>
                  <a:gd name="T21" fmla="*/ 0 h 507"/>
                  <a:gd name="T22" fmla="*/ 0 w 619"/>
                  <a:gd name="T23" fmla="*/ 0 h 507"/>
                  <a:gd name="T24" fmla="*/ 0 w 619"/>
                  <a:gd name="T25" fmla="*/ 0 h 507"/>
                  <a:gd name="T26" fmla="*/ 0 w 619"/>
                  <a:gd name="T27" fmla="*/ 0 h 507"/>
                  <a:gd name="T28" fmla="*/ 0 w 619"/>
                  <a:gd name="T29" fmla="*/ 0 h 507"/>
                  <a:gd name="T30" fmla="*/ 0 w 619"/>
                  <a:gd name="T31" fmla="*/ 0 h 507"/>
                  <a:gd name="T32" fmla="*/ 0 w 619"/>
                  <a:gd name="T33" fmla="*/ 0 h 507"/>
                  <a:gd name="T34" fmla="*/ 0 w 619"/>
                  <a:gd name="T35" fmla="*/ 0 h 507"/>
                  <a:gd name="T36" fmla="*/ 0 w 619"/>
                  <a:gd name="T37" fmla="*/ 0 h 507"/>
                  <a:gd name="T38" fmla="*/ 0 w 619"/>
                  <a:gd name="T39" fmla="*/ 0 h 507"/>
                  <a:gd name="T40" fmla="*/ 0 w 619"/>
                  <a:gd name="T41" fmla="*/ 0 h 507"/>
                  <a:gd name="T42" fmla="*/ 0 w 619"/>
                  <a:gd name="T43" fmla="*/ 0 h 507"/>
                  <a:gd name="T44" fmla="*/ 0 w 619"/>
                  <a:gd name="T45" fmla="*/ 0 h 507"/>
                  <a:gd name="T46" fmla="*/ 0 w 619"/>
                  <a:gd name="T47" fmla="*/ 0 h 507"/>
                  <a:gd name="T48" fmla="*/ 0 w 619"/>
                  <a:gd name="T49" fmla="*/ 0 h 507"/>
                  <a:gd name="T50" fmla="*/ 0 w 619"/>
                  <a:gd name="T51" fmla="*/ 0 h 507"/>
                  <a:gd name="T52" fmla="*/ 0 w 619"/>
                  <a:gd name="T53" fmla="*/ 0 h 507"/>
                  <a:gd name="T54" fmla="*/ 0 w 619"/>
                  <a:gd name="T55" fmla="*/ 0 h 507"/>
                  <a:gd name="T56" fmla="*/ 0 w 619"/>
                  <a:gd name="T57" fmla="*/ 0 h 507"/>
                  <a:gd name="T58" fmla="*/ 0 w 619"/>
                  <a:gd name="T59" fmla="*/ 0 h 507"/>
                  <a:gd name="T60" fmla="*/ 0 w 619"/>
                  <a:gd name="T61" fmla="*/ 0 h 507"/>
                  <a:gd name="T62" fmla="*/ 0 w 619"/>
                  <a:gd name="T63" fmla="*/ 0 h 507"/>
                  <a:gd name="T64" fmla="*/ 0 w 619"/>
                  <a:gd name="T65" fmla="*/ 0 h 507"/>
                  <a:gd name="T66" fmla="*/ 0 w 619"/>
                  <a:gd name="T67" fmla="*/ 0 h 507"/>
                  <a:gd name="T68" fmla="*/ 0 w 619"/>
                  <a:gd name="T69" fmla="*/ 0 h 507"/>
                  <a:gd name="T70" fmla="*/ 0 w 619"/>
                  <a:gd name="T71" fmla="*/ 0 h 507"/>
                  <a:gd name="T72" fmla="*/ 0 w 619"/>
                  <a:gd name="T73" fmla="*/ 0 h 507"/>
                  <a:gd name="T74" fmla="*/ 0 w 619"/>
                  <a:gd name="T75" fmla="*/ 0 h 5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19"/>
                  <a:gd name="T115" fmla="*/ 0 h 507"/>
                  <a:gd name="T116" fmla="*/ 619 w 619"/>
                  <a:gd name="T117" fmla="*/ 507 h 5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19" h="507">
                    <a:moveTo>
                      <a:pt x="594" y="68"/>
                    </a:moveTo>
                    <a:lnTo>
                      <a:pt x="551" y="7"/>
                    </a:lnTo>
                    <a:lnTo>
                      <a:pt x="544" y="0"/>
                    </a:lnTo>
                    <a:lnTo>
                      <a:pt x="551" y="38"/>
                    </a:lnTo>
                    <a:lnTo>
                      <a:pt x="551" y="75"/>
                    </a:lnTo>
                    <a:lnTo>
                      <a:pt x="544" y="113"/>
                    </a:lnTo>
                    <a:lnTo>
                      <a:pt x="526" y="150"/>
                    </a:lnTo>
                    <a:lnTo>
                      <a:pt x="507" y="181"/>
                    </a:lnTo>
                    <a:lnTo>
                      <a:pt x="483" y="219"/>
                    </a:lnTo>
                    <a:lnTo>
                      <a:pt x="451" y="251"/>
                    </a:lnTo>
                    <a:lnTo>
                      <a:pt x="413" y="276"/>
                    </a:lnTo>
                    <a:lnTo>
                      <a:pt x="338" y="326"/>
                    </a:lnTo>
                    <a:lnTo>
                      <a:pt x="264" y="357"/>
                    </a:lnTo>
                    <a:lnTo>
                      <a:pt x="226" y="363"/>
                    </a:lnTo>
                    <a:lnTo>
                      <a:pt x="194" y="369"/>
                    </a:lnTo>
                    <a:lnTo>
                      <a:pt x="163" y="369"/>
                    </a:lnTo>
                    <a:lnTo>
                      <a:pt x="138" y="369"/>
                    </a:lnTo>
                    <a:lnTo>
                      <a:pt x="0" y="332"/>
                    </a:lnTo>
                    <a:lnTo>
                      <a:pt x="7" y="369"/>
                    </a:lnTo>
                    <a:lnTo>
                      <a:pt x="26" y="407"/>
                    </a:lnTo>
                    <a:lnTo>
                      <a:pt x="69" y="464"/>
                    </a:lnTo>
                    <a:lnTo>
                      <a:pt x="81" y="482"/>
                    </a:lnTo>
                    <a:lnTo>
                      <a:pt x="101" y="495"/>
                    </a:lnTo>
                    <a:lnTo>
                      <a:pt x="126" y="500"/>
                    </a:lnTo>
                    <a:lnTo>
                      <a:pt x="144" y="507"/>
                    </a:lnTo>
                    <a:lnTo>
                      <a:pt x="169" y="507"/>
                    </a:lnTo>
                    <a:lnTo>
                      <a:pt x="189" y="507"/>
                    </a:lnTo>
                    <a:lnTo>
                      <a:pt x="214" y="500"/>
                    </a:lnTo>
                    <a:lnTo>
                      <a:pt x="232" y="489"/>
                    </a:lnTo>
                    <a:lnTo>
                      <a:pt x="569" y="231"/>
                    </a:lnTo>
                    <a:lnTo>
                      <a:pt x="589" y="213"/>
                    </a:lnTo>
                    <a:lnTo>
                      <a:pt x="601" y="194"/>
                    </a:lnTo>
                    <a:lnTo>
                      <a:pt x="614" y="175"/>
                    </a:lnTo>
                    <a:lnTo>
                      <a:pt x="619" y="150"/>
                    </a:lnTo>
                    <a:lnTo>
                      <a:pt x="619" y="131"/>
                    </a:lnTo>
                    <a:lnTo>
                      <a:pt x="614" y="106"/>
                    </a:lnTo>
                    <a:lnTo>
                      <a:pt x="607" y="88"/>
                    </a:lnTo>
                    <a:lnTo>
                      <a:pt x="594" y="68"/>
                    </a:lnTo>
                    <a:close/>
                  </a:path>
                </a:pathLst>
              </a:custGeom>
              <a:solidFill>
                <a:srgbClr val="282C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48" name="Freeform 392"/>
              <p:cNvSpPr>
                <a:spLocks/>
              </p:cNvSpPr>
              <p:nvPr/>
            </p:nvSpPr>
            <p:spPr bwMode="auto">
              <a:xfrm>
                <a:off x="12992" y="11123"/>
                <a:ext cx="54" cy="52"/>
              </a:xfrm>
              <a:custGeom>
                <a:avLst/>
                <a:gdLst>
                  <a:gd name="T0" fmla="*/ 0 w 375"/>
                  <a:gd name="T1" fmla="*/ 0 h 364"/>
                  <a:gd name="T2" fmla="*/ 0 w 375"/>
                  <a:gd name="T3" fmla="*/ 0 h 364"/>
                  <a:gd name="T4" fmla="*/ 0 w 375"/>
                  <a:gd name="T5" fmla="*/ 0 h 364"/>
                  <a:gd name="T6" fmla="*/ 0 w 375"/>
                  <a:gd name="T7" fmla="*/ 0 h 364"/>
                  <a:gd name="T8" fmla="*/ 0 w 375"/>
                  <a:gd name="T9" fmla="*/ 0 h 364"/>
                  <a:gd name="T10" fmla="*/ 0 w 375"/>
                  <a:gd name="T11" fmla="*/ 0 h 364"/>
                  <a:gd name="T12" fmla="*/ 0 w 375"/>
                  <a:gd name="T13" fmla="*/ 0 h 364"/>
                  <a:gd name="T14" fmla="*/ 0 w 375"/>
                  <a:gd name="T15" fmla="*/ 0 h 364"/>
                  <a:gd name="T16" fmla="*/ 0 w 375"/>
                  <a:gd name="T17" fmla="*/ 0 h 364"/>
                  <a:gd name="T18" fmla="*/ 0 w 375"/>
                  <a:gd name="T19" fmla="*/ 0 h 364"/>
                  <a:gd name="T20" fmla="*/ 0 w 375"/>
                  <a:gd name="T21" fmla="*/ 0 h 364"/>
                  <a:gd name="T22" fmla="*/ 0 w 375"/>
                  <a:gd name="T23" fmla="*/ 0 h 3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5"/>
                  <a:gd name="T37" fmla="*/ 0 h 364"/>
                  <a:gd name="T38" fmla="*/ 375 w 375"/>
                  <a:gd name="T39" fmla="*/ 364 h 3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5" h="364">
                    <a:moveTo>
                      <a:pt x="131" y="0"/>
                    </a:moveTo>
                    <a:lnTo>
                      <a:pt x="0" y="94"/>
                    </a:lnTo>
                    <a:lnTo>
                      <a:pt x="63" y="156"/>
                    </a:lnTo>
                    <a:lnTo>
                      <a:pt x="125" y="219"/>
                    </a:lnTo>
                    <a:lnTo>
                      <a:pt x="176" y="288"/>
                    </a:lnTo>
                    <a:lnTo>
                      <a:pt x="219" y="364"/>
                    </a:lnTo>
                    <a:lnTo>
                      <a:pt x="375" y="244"/>
                    </a:lnTo>
                    <a:lnTo>
                      <a:pt x="319" y="169"/>
                    </a:lnTo>
                    <a:lnTo>
                      <a:pt x="257" y="94"/>
                    </a:lnTo>
                    <a:lnTo>
                      <a:pt x="194" y="38"/>
                    </a:lnTo>
                    <a:lnTo>
                      <a:pt x="163" y="13"/>
                    </a:lnTo>
                    <a:lnTo>
                      <a:pt x="131" y="0"/>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49" name="Freeform 393"/>
              <p:cNvSpPr>
                <a:spLocks/>
              </p:cNvSpPr>
              <p:nvPr/>
            </p:nvSpPr>
            <p:spPr bwMode="auto">
              <a:xfrm>
                <a:off x="12994" y="11124"/>
                <a:ext cx="24" cy="19"/>
              </a:xfrm>
              <a:custGeom>
                <a:avLst/>
                <a:gdLst>
                  <a:gd name="T0" fmla="*/ 0 w 163"/>
                  <a:gd name="T1" fmla="*/ 0 h 131"/>
                  <a:gd name="T2" fmla="*/ 0 w 163"/>
                  <a:gd name="T3" fmla="*/ 0 h 131"/>
                  <a:gd name="T4" fmla="*/ 0 w 163"/>
                  <a:gd name="T5" fmla="*/ 0 h 131"/>
                  <a:gd name="T6" fmla="*/ 0 w 163"/>
                  <a:gd name="T7" fmla="*/ 0 h 131"/>
                  <a:gd name="T8" fmla="*/ 0 w 163"/>
                  <a:gd name="T9" fmla="*/ 0 h 131"/>
                  <a:gd name="T10" fmla="*/ 0 w 163"/>
                  <a:gd name="T11" fmla="*/ 0 h 131"/>
                  <a:gd name="T12" fmla="*/ 0 60000 65536"/>
                  <a:gd name="T13" fmla="*/ 0 60000 65536"/>
                  <a:gd name="T14" fmla="*/ 0 60000 65536"/>
                  <a:gd name="T15" fmla="*/ 0 60000 65536"/>
                  <a:gd name="T16" fmla="*/ 0 60000 65536"/>
                  <a:gd name="T17" fmla="*/ 0 60000 65536"/>
                  <a:gd name="T18" fmla="*/ 0 w 163"/>
                  <a:gd name="T19" fmla="*/ 0 h 131"/>
                  <a:gd name="T20" fmla="*/ 163 w 163"/>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163" h="131">
                    <a:moveTo>
                      <a:pt x="163" y="31"/>
                    </a:moveTo>
                    <a:lnTo>
                      <a:pt x="25" y="131"/>
                    </a:lnTo>
                    <a:lnTo>
                      <a:pt x="0" y="99"/>
                    </a:lnTo>
                    <a:lnTo>
                      <a:pt x="62" y="49"/>
                    </a:lnTo>
                    <a:lnTo>
                      <a:pt x="131" y="0"/>
                    </a:lnTo>
                    <a:lnTo>
                      <a:pt x="163" y="31"/>
                    </a:lnTo>
                    <a:close/>
                  </a:path>
                </a:pathLst>
              </a:custGeom>
              <a:solidFill>
                <a:srgbClr val="B0B2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50" name="Freeform 394"/>
              <p:cNvSpPr>
                <a:spLocks/>
              </p:cNvSpPr>
              <p:nvPr/>
            </p:nvSpPr>
            <p:spPr bwMode="auto">
              <a:xfrm>
                <a:off x="12984" y="11159"/>
                <a:ext cx="54" cy="54"/>
              </a:xfrm>
              <a:custGeom>
                <a:avLst/>
                <a:gdLst>
                  <a:gd name="T0" fmla="*/ 0 w 375"/>
                  <a:gd name="T1" fmla="*/ 0 h 375"/>
                  <a:gd name="T2" fmla="*/ 0 w 375"/>
                  <a:gd name="T3" fmla="*/ 0 h 375"/>
                  <a:gd name="T4" fmla="*/ 0 w 375"/>
                  <a:gd name="T5" fmla="*/ 0 h 375"/>
                  <a:gd name="T6" fmla="*/ 0 w 375"/>
                  <a:gd name="T7" fmla="*/ 0 h 375"/>
                  <a:gd name="T8" fmla="*/ 0 w 375"/>
                  <a:gd name="T9" fmla="*/ 0 h 375"/>
                  <a:gd name="T10" fmla="*/ 0 w 375"/>
                  <a:gd name="T11" fmla="*/ 0 h 375"/>
                  <a:gd name="T12" fmla="*/ 0 w 375"/>
                  <a:gd name="T13" fmla="*/ 0 h 375"/>
                  <a:gd name="T14" fmla="*/ 0 60000 65536"/>
                  <a:gd name="T15" fmla="*/ 0 60000 65536"/>
                  <a:gd name="T16" fmla="*/ 0 60000 65536"/>
                  <a:gd name="T17" fmla="*/ 0 60000 65536"/>
                  <a:gd name="T18" fmla="*/ 0 60000 65536"/>
                  <a:gd name="T19" fmla="*/ 0 60000 65536"/>
                  <a:gd name="T20" fmla="*/ 0 60000 65536"/>
                  <a:gd name="T21" fmla="*/ 0 w 375"/>
                  <a:gd name="T22" fmla="*/ 0 h 375"/>
                  <a:gd name="T23" fmla="*/ 375 w 375"/>
                  <a:gd name="T24" fmla="*/ 375 h 3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5" h="375">
                    <a:moveTo>
                      <a:pt x="288" y="43"/>
                    </a:moveTo>
                    <a:lnTo>
                      <a:pt x="313" y="143"/>
                    </a:lnTo>
                    <a:lnTo>
                      <a:pt x="0" y="325"/>
                    </a:lnTo>
                    <a:lnTo>
                      <a:pt x="19" y="375"/>
                    </a:lnTo>
                    <a:lnTo>
                      <a:pt x="375" y="150"/>
                    </a:lnTo>
                    <a:lnTo>
                      <a:pt x="357" y="0"/>
                    </a:lnTo>
                    <a:lnTo>
                      <a:pt x="288" y="43"/>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51" name="Freeform 395"/>
              <p:cNvSpPr>
                <a:spLocks/>
              </p:cNvSpPr>
              <p:nvPr/>
            </p:nvSpPr>
            <p:spPr bwMode="auto">
              <a:xfrm>
                <a:off x="12987" y="11206"/>
                <a:ext cx="10" cy="43"/>
              </a:xfrm>
              <a:custGeom>
                <a:avLst/>
                <a:gdLst>
                  <a:gd name="T0" fmla="*/ 0 w 69"/>
                  <a:gd name="T1" fmla="*/ 0 h 306"/>
                  <a:gd name="T2" fmla="*/ 0 w 69"/>
                  <a:gd name="T3" fmla="*/ 0 h 306"/>
                  <a:gd name="T4" fmla="*/ 0 w 69"/>
                  <a:gd name="T5" fmla="*/ 0 h 306"/>
                  <a:gd name="T6" fmla="*/ 0 w 69"/>
                  <a:gd name="T7" fmla="*/ 0 h 306"/>
                  <a:gd name="T8" fmla="*/ 0 w 69"/>
                  <a:gd name="T9" fmla="*/ 0 h 306"/>
                  <a:gd name="T10" fmla="*/ 0 w 69"/>
                  <a:gd name="T11" fmla="*/ 0 h 306"/>
                  <a:gd name="T12" fmla="*/ 0 w 69"/>
                  <a:gd name="T13" fmla="*/ 0 h 306"/>
                  <a:gd name="T14" fmla="*/ 0 w 69"/>
                  <a:gd name="T15" fmla="*/ 0 h 306"/>
                  <a:gd name="T16" fmla="*/ 0 w 69"/>
                  <a:gd name="T17" fmla="*/ 0 h 306"/>
                  <a:gd name="T18" fmla="*/ 0 w 69"/>
                  <a:gd name="T19" fmla="*/ 0 h 3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306"/>
                  <a:gd name="T32" fmla="*/ 69 w 69"/>
                  <a:gd name="T33" fmla="*/ 306 h 3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306">
                    <a:moveTo>
                      <a:pt x="69" y="0"/>
                    </a:moveTo>
                    <a:lnTo>
                      <a:pt x="69" y="288"/>
                    </a:lnTo>
                    <a:lnTo>
                      <a:pt x="62" y="295"/>
                    </a:lnTo>
                    <a:lnTo>
                      <a:pt x="50" y="301"/>
                    </a:lnTo>
                    <a:lnTo>
                      <a:pt x="44" y="306"/>
                    </a:lnTo>
                    <a:lnTo>
                      <a:pt x="31" y="306"/>
                    </a:lnTo>
                    <a:lnTo>
                      <a:pt x="19" y="301"/>
                    </a:lnTo>
                    <a:lnTo>
                      <a:pt x="0" y="288"/>
                    </a:lnTo>
                    <a:lnTo>
                      <a:pt x="0" y="0"/>
                    </a:lnTo>
                    <a:lnTo>
                      <a:pt x="69" y="0"/>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52" name="Freeform 396"/>
              <p:cNvSpPr>
                <a:spLocks/>
              </p:cNvSpPr>
              <p:nvPr/>
            </p:nvSpPr>
            <p:spPr bwMode="auto">
              <a:xfrm>
                <a:off x="12954" y="11241"/>
                <a:ext cx="72" cy="24"/>
              </a:xfrm>
              <a:custGeom>
                <a:avLst/>
                <a:gdLst>
                  <a:gd name="T0" fmla="*/ 0 w 501"/>
                  <a:gd name="T1" fmla="*/ 0 h 168"/>
                  <a:gd name="T2" fmla="*/ 0 w 501"/>
                  <a:gd name="T3" fmla="*/ 0 h 168"/>
                  <a:gd name="T4" fmla="*/ 0 w 501"/>
                  <a:gd name="T5" fmla="*/ 0 h 168"/>
                  <a:gd name="T6" fmla="*/ 0 w 501"/>
                  <a:gd name="T7" fmla="*/ 0 h 168"/>
                  <a:gd name="T8" fmla="*/ 0 w 501"/>
                  <a:gd name="T9" fmla="*/ 0 h 168"/>
                  <a:gd name="T10" fmla="*/ 0 w 501"/>
                  <a:gd name="T11" fmla="*/ 0 h 168"/>
                  <a:gd name="T12" fmla="*/ 0 w 501"/>
                  <a:gd name="T13" fmla="*/ 0 h 168"/>
                  <a:gd name="T14" fmla="*/ 0 w 501"/>
                  <a:gd name="T15" fmla="*/ 0 h 168"/>
                  <a:gd name="T16" fmla="*/ 0 w 501"/>
                  <a:gd name="T17" fmla="*/ 0 h 168"/>
                  <a:gd name="T18" fmla="*/ 0 w 501"/>
                  <a:gd name="T19" fmla="*/ 0 h 168"/>
                  <a:gd name="T20" fmla="*/ 0 w 501"/>
                  <a:gd name="T21" fmla="*/ 0 h 168"/>
                  <a:gd name="T22" fmla="*/ 0 w 501"/>
                  <a:gd name="T23" fmla="*/ 0 h 168"/>
                  <a:gd name="T24" fmla="*/ 0 w 501"/>
                  <a:gd name="T25" fmla="*/ 0 h 168"/>
                  <a:gd name="T26" fmla="*/ 0 w 501"/>
                  <a:gd name="T27" fmla="*/ 0 h 168"/>
                  <a:gd name="T28" fmla="*/ 0 w 501"/>
                  <a:gd name="T29" fmla="*/ 0 h 168"/>
                  <a:gd name="T30" fmla="*/ 0 w 501"/>
                  <a:gd name="T31" fmla="*/ 0 h 168"/>
                  <a:gd name="T32" fmla="*/ 0 w 501"/>
                  <a:gd name="T33" fmla="*/ 0 h 168"/>
                  <a:gd name="T34" fmla="*/ 0 w 501"/>
                  <a:gd name="T35" fmla="*/ 0 h 168"/>
                  <a:gd name="T36" fmla="*/ 0 w 501"/>
                  <a:gd name="T37" fmla="*/ 0 h 168"/>
                  <a:gd name="T38" fmla="*/ 0 w 501"/>
                  <a:gd name="T39" fmla="*/ 0 h 168"/>
                  <a:gd name="T40" fmla="*/ 0 w 501"/>
                  <a:gd name="T41" fmla="*/ 0 h 168"/>
                  <a:gd name="T42" fmla="*/ 0 w 501"/>
                  <a:gd name="T43" fmla="*/ 0 h 168"/>
                  <a:gd name="T44" fmla="*/ 0 w 501"/>
                  <a:gd name="T45" fmla="*/ 0 h 168"/>
                  <a:gd name="T46" fmla="*/ 0 w 501"/>
                  <a:gd name="T47" fmla="*/ 0 h 168"/>
                  <a:gd name="T48" fmla="*/ 0 w 501"/>
                  <a:gd name="T49" fmla="*/ 0 h 168"/>
                  <a:gd name="T50" fmla="*/ 0 w 501"/>
                  <a:gd name="T51" fmla="*/ 0 h 168"/>
                  <a:gd name="T52" fmla="*/ 0 w 501"/>
                  <a:gd name="T53" fmla="*/ 0 h 168"/>
                  <a:gd name="T54" fmla="*/ 0 w 501"/>
                  <a:gd name="T55" fmla="*/ 0 h 168"/>
                  <a:gd name="T56" fmla="*/ 0 w 501"/>
                  <a:gd name="T57" fmla="*/ 0 h 1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1"/>
                  <a:gd name="T88" fmla="*/ 0 h 168"/>
                  <a:gd name="T89" fmla="*/ 501 w 501"/>
                  <a:gd name="T90" fmla="*/ 168 h 1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1" h="168">
                    <a:moveTo>
                      <a:pt x="501" y="86"/>
                    </a:moveTo>
                    <a:lnTo>
                      <a:pt x="495" y="99"/>
                    </a:lnTo>
                    <a:lnTo>
                      <a:pt x="482" y="118"/>
                    </a:lnTo>
                    <a:lnTo>
                      <a:pt x="457" y="131"/>
                    </a:lnTo>
                    <a:lnTo>
                      <a:pt x="425" y="143"/>
                    </a:lnTo>
                    <a:lnTo>
                      <a:pt x="394" y="156"/>
                    </a:lnTo>
                    <a:lnTo>
                      <a:pt x="351" y="162"/>
                    </a:lnTo>
                    <a:lnTo>
                      <a:pt x="251" y="168"/>
                    </a:lnTo>
                    <a:lnTo>
                      <a:pt x="151" y="162"/>
                    </a:lnTo>
                    <a:lnTo>
                      <a:pt x="113" y="156"/>
                    </a:lnTo>
                    <a:lnTo>
                      <a:pt x="75" y="143"/>
                    </a:lnTo>
                    <a:lnTo>
                      <a:pt x="44" y="131"/>
                    </a:lnTo>
                    <a:lnTo>
                      <a:pt x="19" y="118"/>
                    </a:lnTo>
                    <a:lnTo>
                      <a:pt x="7" y="99"/>
                    </a:lnTo>
                    <a:lnTo>
                      <a:pt x="0" y="86"/>
                    </a:lnTo>
                    <a:lnTo>
                      <a:pt x="7" y="68"/>
                    </a:lnTo>
                    <a:lnTo>
                      <a:pt x="19" y="50"/>
                    </a:lnTo>
                    <a:lnTo>
                      <a:pt x="44" y="37"/>
                    </a:lnTo>
                    <a:lnTo>
                      <a:pt x="75" y="25"/>
                    </a:lnTo>
                    <a:lnTo>
                      <a:pt x="113" y="12"/>
                    </a:lnTo>
                    <a:lnTo>
                      <a:pt x="151" y="5"/>
                    </a:lnTo>
                    <a:lnTo>
                      <a:pt x="251" y="0"/>
                    </a:lnTo>
                    <a:lnTo>
                      <a:pt x="351" y="5"/>
                    </a:lnTo>
                    <a:lnTo>
                      <a:pt x="394" y="12"/>
                    </a:lnTo>
                    <a:lnTo>
                      <a:pt x="425" y="25"/>
                    </a:lnTo>
                    <a:lnTo>
                      <a:pt x="457" y="37"/>
                    </a:lnTo>
                    <a:lnTo>
                      <a:pt x="482" y="50"/>
                    </a:lnTo>
                    <a:lnTo>
                      <a:pt x="495" y="68"/>
                    </a:lnTo>
                    <a:lnTo>
                      <a:pt x="501" y="86"/>
                    </a:lnTo>
                    <a:close/>
                  </a:path>
                </a:pathLst>
              </a:custGeom>
              <a:solidFill>
                <a:srgbClr val="656B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753" name="Freeform 397"/>
              <p:cNvSpPr>
                <a:spLocks/>
              </p:cNvSpPr>
              <p:nvPr/>
            </p:nvSpPr>
            <p:spPr bwMode="auto">
              <a:xfrm>
                <a:off x="12954" y="11234"/>
                <a:ext cx="72" cy="25"/>
              </a:xfrm>
              <a:custGeom>
                <a:avLst/>
                <a:gdLst>
                  <a:gd name="T0" fmla="*/ 0 w 501"/>
                  <a:gd name="T1" fmla="*/ 0 h 176"/>
                  <a:gd name="T2" fmla="*/ 0 w 501"/>
                  <a:gd name="T3" fmla="*/ 0 h 176"/>
                  <a:gd name="T4" fmla="*/ 0 w 501"/>
                  <a:gd name="T5" fmla="*/ 0 h 176"/>
                  <a:gd name="T6" fmla="*/ 0 w 501"/>
                  <a:gd name="T7" fmla="*/ 0 h 176"/>
                  <a:gd name="T8" fmla="*/ 0 w 501"/>
                  <a:gd name="T9" fmla="*/ 0 h 176"/>
                  <a:gd name="T10" fmla="*/ 0 w 501"/>
                  <a:gd name="T11" fmla="*/ 0 h 176"/>
                  <a:gd name="T12" fmla="*/ 0 w 501"/>
                  <a:gd name="T13" fmla="*/ 0 h 176"/>
                  <a:gd name="T14" fmla="*/ 0 w 501"/>
                  <a:gd name="T15" fmla="*/ 0 h 176"/>
                  <a:gd name="T16" fmla="*/ 0 w 501"/>
                  <a:gd name="T17" fmla="*/ 0 h 176"/>
                  <a:gd name="T18" fmla="*/ 0 w 501"/>
                  <a:gd name="T19" fmla="*/ 0 h 176"/>
                  <a:gd name="T20" fmla="*/ 0 w 501"/>
                  <a:gd name="T21" fmla="*/ 0 h 176"/>
                  <a:gd name="T22" fmla="*/ 0 w 501"/>
                  <a:gd name="T23" fmla="*/ 0 h 176"/>
                  <a:gd name="T24" fmla="*/ 0 w 501"/>
                  <a:gd name="T25" fmla="*/ 0 h 176"/>
                  <a:gd name="T26" fmla="*/ 0 w 501"/>
                  <a:gd name="T27" fmla="*/ 0 h 176"/>
                  <a:gd name="T28" fmla="*/ 0 w 501"/>
                  <a:gd name="T29" fmla="*/ 0 h 176"/>
                  <a:gd name="T30" fmla="*/ 0 w 501"/>
                  <a:gd name="T31" fmla="*/ 0 h 176"/>
                  <a:gd name="T32" fmla="*/ 0 w 501"/>
                  <a:gd name="T33" fmla="*/ 0 h 176"/>
                  <a:gd name="T34" fmla="*/ 0 w 501"/>
                  <a:gd name="T35" fmla="*/ 0 h 176"/>
                  <a:gd name="T36" fmla="*/ 0 w 501"/>
                  <a:gd name="T37" fmla="*/ 0 h 176"/>
                  <a:gd name="T38" fmla="*/ 0 w 501"/>
                  <a:gd name="T39" fmla="*/ 0 h 176"/>
                  <a:gd name="T40" fmla="*/ 0 w 501"/>
                  <a:gd name="T41" fmla="*/ 0 h 176"/>
                  <a:gd name="T42" fmla="*/ 0 w 501"/>
                  <a:gd name="T43" fmla="*/ 0 h 176"/>
                  <a:gd name="T44" fmla="*/ 0 w 501"/>
                  <a:gd name="T45" fmla="*/ 0 h 176"/>
                  <a:gd name="T46" fmla="*/ 0 w 501"/>
                  <a:gd name="T47" fmla="*/ 0 h 176"/>
                  <a:gd name="T48" fmla="*/ 0 w 501"/>
                  <a:gd name="T49" fmla="*/ 0 h 176"/>
                  <a:gd name="T50" fmla="*/ 0 w 501"/>
                  <a:gd name="T51" fmla="*/ 0 h 176"/>
                  <a:gd name="T52" fmla="*/ 0 w 501"/>
                  <a:gd name="T53" fmla="*/ 0 h 176"/>
                  <a:gd name="T54" fmla="*/ 0 w 501"/>
                  <a:gd name="T55" fmla="*/ 0 h 176"/>
                  <a:gd name="T56" fmla="*/ 0 w 501"/>
                  <a:gd name="T57" fmla="*/ 0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1"/>
                  <a:gd name="T88" fmla="*/ 0 h 176"/>
                  <a:gd name="T89" fmla="*/ 501 w 501"/>
                  <a:gd name="T90" fmla="*/ 176 h 1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1" h="176">
                    <a:moveTo>
                      <a:pt x="501" y="88"/>
                    </a:moveTo>
                    <a:lnTo>
                      <a:pt x="495" y="106"/>
                    </a:lnTo>
                    <a:lnTo>
                      <a:pt x="482" y="120"/>
                    </a:lnTo>
                    <a:lnTo>
                      <a:pt x="457" y="138"/>
                    </a:lnTo>
                    <a:lnTo>
                      <a:pt x="425" y="151"/>
                    </a:lnTo>
                    <a:lnTo>
                      <a:pt x="394" y="158"/>
                    </a:lnTo>
                    <a:lnTo>
                      <a:pt x="351" y="169"/>
                    </a:lnTo>
                    <a:lnTo>
                      <a:pt x="251" y="176"/>
                    </a:lnTo>
                    <a:lnTo>
                      <a:pt x="151" y="169"/>
                    </a:lnTo>
                    <a:lnTo>
                      <a:pt x="113" y="158"/>
                    </a:lnTo>
                    <a:lnTo>
                      <a:pt x="75" y="151"/>
                    </a:lnTo>
                    <a:lnTo>
                      <a:pt x="44" y="138"/>
                    </a:lnTo>
                    <a:lnTo>
                      <a:pt x="19" y="120"/>
                    </a:lnTo>
                    <a:lnTo>
                      <a:pt x="7" y="106"/>
                    </a:lnTo>
                    <a:lnTo>
                      <a:pt x="0" y="88"/>
                    </a:lnTo>
                    <a:lnTo>
                      <a:pt x="7" y="70"/>
                    </a:lnTo>
                    <a:lnTo>
                      <a:pt x="19" y="57"/>
                    </a:lnTo>
                    <a:lnTo>
                      <a:pt x="44" y="38"/>
                    </a:lnTo>
                    <a:lnTo>
                      <a:pt x="75" y="25"/>
                    </a:lnTo>
                    <a:lnTo>
                      <a:pt x="113" y="20"/>
                    </a:lnTo>
                    <a:lnTo>
                      <a:pt x="151" y="7"/>
                    </a:lnTo>
                    <a:lnTo>
                      <a:pt x="251" y="0"/>
                    </a:lnTo>
                    <a:lnTo>
                      <a:pt x="351" y="7"/>
                    </a:lnTo>
                    <a:lnTo>
                      <a:pt x="394" y="20"/>
                    </a:lnTo>
                    <a:lnTo>
                      <a:pt x="425" y="25"/>
                    </a:lnTo>
                    <a:lnTo>
                      <a:pt x="457" y="38"/>
                    </a:lnTo>
                    <a:lnTo>
                      <a:pt x="482" y="57"/>
                    </a:lnTo>
                    <a:lnTo>
                      <a:pt x="495" y="70"/>
                    </a:lnTo>
                    <a:lnTo>
                      <a:pt x="501" y="88"/>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grpSp>
        <p:grpSp>
          <p:nvGrpSpPr>
            <p:cNvPr id="5" name="Group 599"/>
            <p:cNvGrpSpPr>
              <a:grpSpLocks/>
            </p:cNvGrpSpPr>
            <p:nvPr/>
          </p:nvGrpSpPr>
          <p:grpSpPr bwMode="auto">
            <a:xfrm>
              <a:off x="11046" y="10521"/>
              <a:ext cx="2334" cy="1181"/>
              <a:chOff x="11046" y="10521"/>
              <a:chExt cx="2334" cy="1181"/>
            </a:xfrm>
          </p:grpSpPr>
          <p:sp>
            <p:nvSpPr>
              <p:cNvPr id="11367" name="Freeform 399"/>
              <p:cNvSpPr>
                <a:spLocks/>
              </p:cNvSpPr>
              <p:nvPr/>
            </p:nvSpPr>
            <p:spPr bwMode="auto">
              <a:xfrm>
                <a:off x="12954" y="11234"/>
                <a:ext cx="47" cy="20"/>
              </a:xfrm>
              <a:custGeom>
                <a:avLst/>
                <a:gdLst>
                  <a:gd name="T0" fmla="*/ 0 w 332"/>
                  <a:gd name="T1" fmla="*/ 0 h 138"/>
                  <a:gd name="T2" fmla="*/ 0 w 332"/>
                  <a:gd name="T3" fmla="*/ 0 h 138"/>
                  <a:gd name="T4" fmla="*/ 0 w 332"/>
                  <a:gd name="T5" fmla="*/ 0 h 138"/>
                  <a:gd name="T6" fmla="*/ 0 w 332"/>
                  <a:gd name="T7" fmla="*/ 0 h 138"/>
                  <a:gd name="T8" fmla="*/ 0 w 332"/>
                  <a:gd name="T9" fmla="*/ 0 h 138"/>
                  <a:gd name="T10" fmla="*/ 0 w 332"/>
                  <a:gd name="T11" fmla="*/ 0 h 138"/>
                  <a:gd name="T12" fmla="*/ 0 w 332"/>
                  <a:gd name="T13" fmla="*/ 0 h 138"/>
                  <a:gd name="T14" fmla="*/ 0 w 332"/>
                  <a:gd name="T15" fmla="*/ 0 h 138"/>
                  <a:gd name="T16" fmla="*/ 0 w 332"/>
                  <a:gd name="T17" fmla="*/ 0 h 138"/>
                  <a:gd name="T18" fmla="*/ 0 w 332"/>
                  <a:gd name="T19" fmla="*/ 0 h 138"/>
                  <a:gd name="T20" fmla="*/ 0 w 332"/>
                  <a:gd name="T21" fmla="*/ 0 h 138"/>
                  <a:gd name="T22" fmla="*/ 0 w 332"/>
                  <a:gd name="T23" fmla="*/ 0 h 138"/>
                  <a:gd name="T24" fmla="*/ 0 w 332"/>
                  <a:gd name="T25" fmla="*/ 0 h 138"/>
                  <a:gd name="T26" fmla="*/ 0 w 332"/>
                  <a:gd name="T27" fmla="*/ 0 h 138"/>
                  <a:gd name="T28" fmla="*/ 0 w 332"/>
                  <a:gd name="T29" fmla="*/ 0 h 138"/>
                  <a:gd name="T30" fmla="*/ 0 w 332"/>
                  <a:gd name="T31" fmla="*/ 0 h 138"/>
                  <a:gd name="T32" fmla="*/ 0 w 332"/>
                  <a:gd name="T33" fmla="*/ 0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2"/>
                  <a:gd name="T52" fmla="*/ 0 h 138"/>
                  <a:gd name="T53" fmla="*/ 332 w 332"/>
                  <a:gd name="T54" fmla="*/ 138 h 1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2" h="138">
                    <a:moveTo>
                      <a:pt x="251" y="0"/>
                    </a:moveTo>
                    <a:lnTo>
                      <a:pt x="151" y="7"/>
                    </a:lnTo>
                    <a:lnTo>
                      <a:pt x="113" y="20"/>
                    </a:lnTo>
                    <a:lnTo>
                      <a:pt x="75" y="25"/>
                    </a:lnTo>
                    <a:lnTo>
                      <a:pt x="44" y="38"/>
                    </a:lnTo>
                    <a:lnTo>
                      <a:pt x="19" y="57"/>
                    </a:lnTo>
                    <a:lnTo>
                      <a:pt x="7" y="70"/>
                    </a:lnTo>
                    <a:lnTo>
                      <a:pt x="0" y="88"/>
                    </a:lnTo>
                    <a:lnTo>
                      <a:pt x="0" y="101"/>
                    </a:lnTo>
                    <a:lnTo>
                      <a:pt x="13" y="113"/>
                    </a:lnTo>
                    <a:lnTo>
                      <a:pt x="44" y="138"/>
                    </a:lnTo>
                    <a:lnTo>
                      <a:pt x="75" y="106"/>
                    </a:lnTo>
                    <a:lnTo>
                      <a:pt x="113" y="82"/>
                    </a:lnTo>
                    <a:lnTo>
                      <a:pt x="181" y="50"/>
                    </a:lnTo>
                    <a:lnTo>
                      <a:pt x="257" y="25"/>
                    </a:lnTo>
                    <a:lnTo>
                      <a:pt x="332" y="7"/>
                    </a:lnTo>
                    <a:lnTo>
                      <a:pt x="251" y="0"/>
                    </a:lnTo>
                    <a:close/>
                  </a:path>
                </a:pathLst>
              </a:custGeom>
              <a:solidFill>
                <a:srgbClr val="B5B7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68" name="Freeform 400"/>
              <p:cNvSpPr>
                <a:spLocks/>
              </p:cNvSpPr>
              <p:nvPr/>
            </p:nvSpPr>
            <p:spPr bwMode="auto">
              <a:xfrm>
                <a:off x="12965" y="11174"/>
                <a:ext cx="26" cy="39"/>
              </a:xfrm>
              <a:custGeom>
                <a:avLst/>
                <a:gdLst>
                  <a:gd name="T0" fmla="*/ 0 w 182"/>
                  <a:gd name="T1" fmla="*/ 0 h 269"/>
                  <a:gd name="T2" fmla="*/ 0 w 182"/>
                  <a:gd name="T3" fmla="*/ 0 h 269"/>
                  <a:gd name="T4" fmla="*/ 0 w 182"/>
                  <a:gd name="T5" fmla="*/ 0 h 269"/>
                  <a:gd name="T6" fmla="*/ 0 w 182"/>
                  <a:gd name="T7" fmla="*/ 0 h 269"/>
                  <a:gd name="T8" fmla="*/ 0 w 182"/>
                  <a:gd name="T9" fmla="*/ 0 h 269"/>
                  <a:gd name="T10" fmla="*/ 0 w 182"/>
                  <a:gd name="T11" fmla="*/ 0 h 269"/>
                  <a:gd name="T12" fmla="*/ 0 w 182"/>
                  <a:gd name="T13" fmla="*/ 0 h 269"/>
                  <a:gd name="T14" fmla="*/ 0 60000 65536"/>
                  <a:gd name="T15" fmla="*/ 0 60000 65536"/>
                  <a:gd name="T16" fmla="*/ 0 60000 65536"/>
                  <a:gd name="T17" fmla="*/ 0 60000 65536"/>
                  <a:gd name="T18" fmla="*/ 0 60000 65536"/>
                  <a:gd name="T19" fmla="*/ 0 60000 65536"/>
                  <a:gd name="T20" fmla="*/ 0 60000 65536"/>
                  <a:gd name="T21" fmla="*/ 0 w 182"/>
                  <a:gd name="T22" fmla="*/ 0 h 269"/>
                  <a:gd name="T23" fmla="*/ 182 w 182"/>
                  <a:gd name="T24" fmla="*/ 269 h 2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269">
                    <a:moveTo>
                      <a:pt x="169" y="206"/>
                    </a:moveTo>
                    <a:lnTo>
                      <a:pt x="50" y="75"/>
                    </a:lnTo>
                    <a:lnTo>
                      <a:pt x="106" y="25"/>
                    </a:lnTo>
                    <a:lnTo>
                      <a:pt x="76" y="0"/>
                    </a:lnTo>
                    <a:lnTo>
                      <a:pt x="0" y="75"/>
                    </a:lnTo>
                    <a:lnTo>
                      <a:pt x="182" y="269"/>
                    </a:lnTo>
                    <a:lnTo>
                      <a:pt x="169" y="206"/>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69" name="Freeform 401"/>
              <p:cNvSpPr>
                <a:spLocks/>
              </p:cNvSpPr>
              <p:nvPr/>
            </p:nvSpPr>
            <p:spPr bwMode="auto">
              <a:xfrm>
                <a:off x="12910" y="11291"/>
                <a:ext cx="429" cy="147"/>
              </a:xfrm>
              <a:custGeom>
                <a:avLst/>
                <a:gdLst>
                  <a:gd name="T0" fmla="*/ 0 w 3002"/>
                  <a:gd name="T1" fmla="*/ 0 h 1033"/>
                  <a:gd name="T2" fmla="*/ 0 w 3002"/>
                  <a:gd name="T3" fmla="*/ 0 h 1033"/>
                  <a:gd name="T4" fmla="*/ 0 w 3002"/>
                  <a:gd name="T5" fmla="*/ 0 h 1033"/>
                  <a:gd name="T6" fmla="*/ 0 w 3002"/>
                  <a:gd name="T7" fmla="*/ 0 h 1033"/>
                  <a:gd name="T8" fmla="*/ 0 w 3002"/>
                  <a:gd name="T9" fmla="*/ 0 h 1033"/>
                  <a:gd name="T10" fmla="*/ 0 w 3002"/>
                  <a:gd name="T11" fmla="*/ 0 h 1033"/>
                  <a:gd name="T12" fmla="*/ 0 w 3002"/>
                  <a:gd name="T13" fmla="*/ 0 h 1033"/>
                  <a:gd name="T14" fmla="*/ 0 w 3002"/>
                  <a:gd name="T15" fmla="*/ 0 h 1033"/>
                  <a:gd name="T16" fmla="*/ 0 w 3002"/>
                  <a:gd name="T17" fmla="*/ 0 h 1033"/>
                  <a:gd name="T18" fmla="*/ 0 w 3002"/>
                  <a:gd name="T19" fmla="*/ 0 h 1033"/>
                  <a:gd name="T20" fmla="*/ 0 w 3002"/>
                  <a:gd name="T21" fmla="*/ 0 h 1033"/>
                  <a:gd name="T22" fmla="*/ 0 w 3002"/>
                  <a:gd name="T23" fmla="*/ 0 h 1033"/>
                  <a:gd name="T24" fmla="*/ 0 w 3002"/>
                  <a:gd name="T25" fmla="*/ 0 h 1033"/>
                  <a:gd name="T26" fmla="*/ 0 w 3002"/>
                  <a:gd name="T27" fmla="*/ 0 h 1033"/>
                  <a:gd name="T28" fmla="*/ 0 w 3002"/>
                  <a:gd name="T29" fmla="*/ 0 h 1033"/>
                  <a:gd name="T30" fmla="*/ 0 w 3002"/>
                  <a:gd name="T31" fmla="*/ 0 h 1033"/>
                  <a:gd name="T32" fmla="*/ 0 w 3002"/>
                  <a:gd name="T33" fmla="*/ 0 h 1033"/>
                  <a:gd name="T34" fmla="*/ 0 w 3002"/>
                  <a:gd name="T35" fmla="*/ 0 h 1033"/>
                  <a:gd name="T36" fmla="*/ 0 w 3002"/>
                  <a:gd name="T37" fmla="*/ 0 h 1033"/>
                  <a:gd name="T38" fmla="*/ 0 w 3002"/>
                  <a:gd name="T39" fmla="*/ 0 h 1033"/>
                  <a:gd name="T40" fmla="*/ 0 w 3002"/>
                  <a:gd name="T41" fmla="*/ 0 h 1033"/>
                  <a:gd name="T42" fmla="*/ 0 w 3002"/>
                  <a:gd name="T43" fmla="*/ 0 h 1033"/>
                  <a:gd name="T44" fmla="*/ 0 w 3002"/>
                  <a:gd name="T45" fmla="*/ 0 h 1033"/>
                  <a:gd name="T46" fmla="*/ 0 w 3002"/>
                  <a:gd name="T47" fmla="*/ 0 h 1033"/>
                  <a:gd name="T48" fmla="*/ 0 w 3002"/>
                  <a:gd name="T49" fmla="*/ 0 h 1033"/>
                  <a:gd name="T50" fmla="*/ 0 w 3002"/>
                  <a:gd name="T51" fmla="*/ 0 h 1033"/>
                  <a:gd name="T52" fmla="*/ 0 w 3002"/>
                  <a:gd name="T53" fmla="*/ 0 h 1033"/>
                  <a:gd name="T54" fmla="*/ 0 w 3002"/>
                  <a:gd name="T55" fmla="*/ 0 h 1033"/>
                  <a:gd name="T56" fmla="*/ 0 w 3002"/>
                  <a:gd name="T57" fmla="*/ 0 h 1033"/>
                  <a:gd name="T58" fmla="*/ 0 w 3002"/>
                  <a:gd name="T59" fmla="*/ 0 h 10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02"/>
                  <a:gd name="T91" fmla="*/ 0 h 1033"/>
                  <a:gd name="T92" fmla="*/ 3002 w 3002"/>
                  <a:gd name="T93" fmla="*/ 1033 h 10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02" h="1033">
                    <a:moveTo>
                      <a:pt x="0" y="0"/>
                    </a:moveTo>
                    <a:lnTo>
                      <a:pt x="1533" y="845"/>
                    </a:lnTo>
                    <a:lnTo>
                      <a:pt x="1558" y="864"/>
                    </a:lnTo>
                    <a:lnTo>
                      <a:pt x="1639" y="889"/>
                    </a:lnTo>
                    <a:lnTo>
                      <a:pt x="1689" y="908"/>
                    </a:lnTo>
                    <a:lnTo>
                      <a:pt x="1757" y="921"/>
                    </a:lnTo>
                    <a:lnTo>
                      <a:pt x="1826" y="926"/>
                    </a:lnTo>
                    <a:lnTo>
                      <a:pt x="1908" y="926"/>
                    </a:lnTo>
                    <a:lnTo>
                      <a:pt x="2089" y="914"/>
                    </a:lnTo>
                    <a:lnTo>
                      <a:pt x="2970" y="864"/>
                    </a:lnTo>
                    <a:lnTo>
                      <a:pt x="3002" y="870"/>
                    </a:lnTo>
                    <a:lnTo>
                      <a:pt x="3002" y="876"/>
                    </a:lnTo>
                    <a:lnTo>
                      <a:pt x="2970" y="889"/>
                    </a:lnTo>
                    <a:lnTo>
                      <a:pt x="2920" y="901"/>
                    </a:lnTo>
                    <a:lnTo>
                      <a:pt x="2758" y="933"/>
                    </a:lnTo>
                    <a:lnTo>
                      <a:pt x="2552" y="958"/>
                    </a:lnTo>
                    <a:lnTo>
                      <a:pt x="2114" y="1014"/>
                    </a:lnTo>
                    <a:lnTo>
                      <a:pt x="1945" y="1027"/>
                    </a:lnTo>
                    <a:lnTo>
                      <a:pt x="1845" y="1033"/>
                    </a:lnTo>
                    <a:lnTo>
                      <a:pt x="1776" y="1033"/>
                    </a:lnTo>
                    <a:lnTo>
                      <a:pt x="1720" y="1027"/>
                    </a:lnTo>
                    <a:lnTo>
                      <a:pt x="1670" y="1021"/>
                    </a:lnTo>
                    <a:lnTo>
                      <a:pt x="1619" y="1008"/>
                    </a:lnTo>
                    <a:lnTo>
                      <a:pt x="1569" y="989"/>
                    </a:lnTo>
                    <a:lnTo>
                      <a:pt x="1520" y="971"/>
                    </a:lnTo>
                    <a:lnTo>
                      <a:pt x="1407" y="908"/>
                    </a:lnTo>
                    <a:lnTo>
                      <a:pt x="1294" y="845"/>
                    </a:lnTo>
                    <a:lnTo>
                      <a:pt x="1113" y="726"/>
                    </a:lnTo>
                    <a:lnTo>
                      <a:pt x="638" y="419"/>
                    </a:lnTo>
                    <a:lnTo>
                      <a:pt x="0" y="0"/>
                    </a:lnTo>
                    <a:close/>
                  </a:path>
                </a:pathLst>
              </a:custGeom>
              <a:solidFill>
                <a:srgbClr val="C4BC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70" name="Freeform 402"/>
              <p:cNvSpPr>
                <a:spLocks/>
              </p:cNvSpPr>
              <p:nvPr/>
            </p:nvSpPr>
            <p:spPr bwMode="auto">
              <a:xfrm>
                <a:off x="13232" y="10987"/>
                <a:ext cx="42" cy="12"/>
              </a:xfrm>
              <a:custGeom>
                <a:avLst/>
                <a:gdLst>
                  <a:gd name="T0" fmla="*/ 0 w 294"/>
                  <a:gd name="T1" fmla="*/ 0 h 81"/>
                  <a:gd name="T2" fmla="*/ 0 w 294"/>
                  <a:gd name="T3" fmla="*/ 0 h 81"/>
                  <a:gd name="T4" fmla="*/ 0 w 294"/>
                  <a:gd name="T5" fmla="*/ 0 h 81"/>
                  <a:gd name="T6" fmla="*/ 0 w 294"/>
                  <a:gd name="T7" fmla="*/ 0 h 81"/>
                  <a:gd name="T8" fmla="*/ 0 w 294"/>
                  <a:gd name="T9" fmla="*/ 0 h 81"/>
                  <a:gd name="T10" fmla="*/ 0 w 294"/>
                  <a:gd name="T11" fmla="*/ 0 h 81"/>
                  <a:gd name="T12" fmla="*/ 0 w 294"/>
                  <a:gd name="T13" fmla="*/ 0 h 81"/>
                  <a:gd name="T14" fmla="*/ 0 w 294"/>
                  <a:gd name="T15" fmla="*/ 0 h 81"/>
                  <a:gd name="T16" fmla="*/ 0 w 294"/>
                  <a:gd name="T17" fmla="*/ 0 h 81"/>
                  <a:gd name="T18" fmla="*/ 0 w 294"/>
                  <a:gd name="T19" fmla="*/ 0 h 81"/>
                  <a:gd name="T20" fmla="*/ 0 w 294"/>
                  <a:gd name="T21" fmla="*/ 0 h 81"/>
                  <a:gd name="T22" fmla="*/ 0 w 294"/>
                  <a:gd name="T23" fmla="*/ 0 h 81"/>
                  <a:gd name="T24" fmla="*/ 0 w 294"/>
                  <a:gd name="T25" fmla="*/ 0 h 81"/>
                  <a:gd name="T26" fmla="*/ 0 w 294"/>
                  <a:gd name="T27" fmla="*/ 0 h 81"/>
                  <a:gd name="T28" fmla="*/ 0 w 294"/>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81"/>
                  <a:gd name="T47" fmla="*/ 294 w 294"/>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81">
                    <a:moveTo>
                      <a:pt x="251" y="38"/>
                    </a:moveTo>
                    <a:lnTo>
                      <a:pt x="219" y="13"/>
                    </a:lnTo>
                    <a:lnTo>
                      <a:pt x="188" y="0"/>
                    </a:lnTo>
                    <a:lnTo>
                      <a:pt x="156" y="0"/>
                    </a:lnTo>
                    <a:lnTo>
                      <a:pt x="132" y="0"/>
                    </a:lnTo>
                    <a:lnTo>
                      <a:pt x="75" y="20"/>
                    </a:lnTo>
                    <a:lnTo>
                      <a:pt x="0" y="51"/>
                    </a:lnTo>
                    <a:lnTo>
                      <a:pt x="82" y="32"/>
                    </a:lnTo>
                    <a:lnTo>
                      <a:pt x="125" y="25"/>
                    </a:lnTo>
                    <a:lnTo>
                      <a:pt x="175" y="25"/>
                    </a:lnTo>
                    <a:lnTo>
                      <a:pt x="206" y="32"/>
                    </a:lnTo>
                    <a:lnTo>
                      <a:pt x="244" y="45"/>
                    </a:lnTo>
                    <a:lnTo>
                      <a:pt x="276" y="56"/>
                    </a:lnTo>
                    <a:lnTo>
                      <a:pt x="294" y="81"/>
                    </a:lnTo>
                    <a:lnTo>
                      <a:pt x="251" y="38"/>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71" name="Freeform 403"/>
              <p:cNvSpPr>
                <a:spLocks/>
              </p:cNvSpPr>
              <p:nvPr/>
            </p:nvSpPr>
            <p:spPr bwMode="auto">
              <a:xfrm>
                <a:off x="13139" y="10976"/>
                <a:ext cx="38" cy="11"/>
              </a:xfrm>
              <a:custGeom>
                <a:avLst/>
                <a:gdLst>
                  <a:gd name="T0" fmla="*/ 0 w 269"/>
                  <a:gd name="T1" fmla="*/ 0 h 81"/>
                  <a:gd name="T2" fmla="*/ 0 w 269"/>
                  <a:gd name="T3" fmla="*/ 0 h 81"/>
                  <a:gd name="T4" fmla="*/ 0 w 269"/>
                  <a:gd name="T5" fmla="*/ 0 h 81"/>
                  <a:gd name="T6" fmla="*/ 0 w 269"/>
                  <a:gd name="T7" fmla="*/ 0 h 81"/>
                  <a:gd name="T8" fmla="*/ 0 w 269"/>
                  <a:gd name="T9" fmla="*/ 0 h 81"/>
                  <a:gd name="T10" fmla="*/ 0 w 269"/>
                  <a:gd name="T11" fmla="*/ 0 h 81"/>
                  <a:gd name="T12" fmla="*/ 0 w 269"/>
                  <a:gd name="T13" fmla="*/ 0 h 81"/>
                  <a:gd name="T14" fmla="*/ 0 w 269"/>
                  <a:gd name="T15" fmla="*/ 0 h 81"/>
                  <a:gd name="T16" fmla="*/ 0 w 269"/>
                  <a:gd name="T17" fmla="*/ 0 h 81"/>
                  <a:gd name="T18" fmla="*/ 0 w 269"/>
                  <a:gd name="T19" fmla="*/ 0 h 81"/>
                  <a:gd name="T20" fmla="*/ 0 w 269"/>
                  <a:gd name="T21" fmla="*/ 0 h 81"/>
                  <a:gd name="T22" fmla="*/ 0 w 269"/>
                  <a:gd name="T23" fmla="*/ 0 h 81"/>
                  <a:gd name="T24" fmla="*/ 0 w 269"/>
                  <a:gd name="T25" fmla="*/ 0 h 81"/>
                  <a:gd name="T26" fmla="*/ 0 w 269"/>
                  <a:gd name="T27" fmla="*/ 0 h 81"/>
                  <a:gd name="T28" fmla="*/ 0 w 269"/>
                  <a:gd name="T29" fmla="*/ 0 h 81"/>
                  <a:gd name="T30" fmla="*/ 0 w 269"/>
                  <a:gd name="T31" fmla="*/ 0 h 81"/>
                  <a:gd name="T32" fmla="*/ 0 w 269"/>
                  <a:gd name="T33" fmla="*/ 0 h 81"/>
                  <a:gd name="T34" fmla="*/ 0 w 269"/>
                  <a:gd name="T35" fmla="*/ 0 h 81"/>
                  <a:gd name="T36" fmla="*/ 0 w 269"/>
                  <a:gd name="T37" fmla="*/ 0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9"/>
                  <a:gd name="T58" fmla="*/ 0 h 81"/>
                  <a:gd name="T59" fmla="*/ 269 w 269"/>
                  <a:gd name="T60" fmla="*/ 81 h 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9" h="81">
                    <a:moveTo>
                      <a:pt x="225" y="38"/>
                    </a:moveTo>
                    <a:lnTo>
                      <a:pt x="194" y="19"/>
                    </a:lnTo>
                    <a:lnTo>
                      <a:pt x="169" y="6"/>
                    </a:lnTo>
                    <a:lnTo>
                      <a:pt x="138" y="0"/>
                    </a:lnTo>
                    <a:lnTo>
                      <a:pt x="106" y="0"/>
                    </a:lnTo>
                    <a:lnTo>
                      <a:pt x="75" y="6"/>
                    </a:lnTo>
                    <a:lnTo>
                      <a:pt x="50" y="19"/>
                    </a:lnTo>
                    <a:lnTo>
                      <a:pt x="18" y="38"/>
                    </a:lnTo>
                    <a:lnTo>
                      <a:pt x="0" y="63"/>
                    </a:lnTo>
                    <a:lnTo>
                      <a:pt x="13" y="50"/>
                    </a:lnTo>
                    <a:lnTo>
                      <a:pt x="25" y="38"/>
                    </a:lnTo>
                    <a:lnTo>
                      <a:pt x="69" y="31"/>
                    </a:lnTo>
                    <a:lnTo>
                      <a:pt x="106" y="25"/>
                    </a:lnTo>
                    <a:lnTo>
                      <a:pt x="144" y="25"/>
                    </a:lnTo>
                    <a:lnTo>
                      <a:pt x="181" y="31"/>
                    </a:lnTo>
                    <a:lnTo>
                      <a:pt x="212" y="44"/>
                    </a:lnTo>
                    <a:lnTo>
                      <a:pt x="244" y="56"/>
                    </a:lnTo>
                    <a:lnTo>
                      <a:pt x="269" y="81"/>
                    </a:lnTo>
                    <a:lnTo>
                      <a:pt x="225" y="38"/>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72" name="Freeform 404"/>
              <p:cNvSpPr>
                <a:spLocks/>
              </p:cNvSpPr>
              <p:nvPr/>
            </p:nvSpPr>
            <p:spPr bwMode="auto">
              <a:xfrm>
                <a:off x="11634" y="10959"/>
                <a:ext cx="51" cy="130"/>
              </a:xfrm>
              <a:custGeom>
                <a:avLst/>
                <a:gdLst>
                  <a:gd name="T0" fmla="*/ 0 w 357"/>
                  <a:gd name="T1" fmla="*/ 0 h 914"/>
                  <a:gd name="T2" fmla="*/ 0 w 357"/>
                  <a:gd name="T3" fmla="*/ 0 h 914"/>
                  <a:gd name="T4" fmla="*/ 0 w 357"/>
                  <a:gd name="T5" fmla="*/ 0 h 914"/>
                  <a:gd name="T6" fmla="*/ 0 w 357"/>
                  <a:gd name="T7" fmla="*/ 0 h 914"/>
                  <a:gd name="T8" fmla="*/ 0 w 357"/>
                  <a:gd name="T9" fmla="*/ 0 h 914"/>
                  <a:gd name="T10" fmla="*/ 0 w 357"/>
                  <a:gd name="T11" fmla="*/ 0 h 914"/>
                  <a:gd name="T12" fmla="*/ 0 w 357"/>
                  <a:gd name="T13" fmla="*/ 0 h 914"/>
                  <a:gd name="T14" fmla="*/ 0 w 357"/>
                  <a:gd name="T15" fmla="*/ 0 h 914"/>
                  <a:gd name="T16" fmla="*/ 0 w 357"/>
                  <a:gd name="T17" fmla="*/ 0 h 914"/>
                  <a:gd name="T18" fmla="*/ 0 w 357"/>
                  <a:gd name="T19" fmla="*/ 0 h 914"/>
                  <a:gd name="T20" fmla="*/ 0 w 357"/>
                  <a:gd name="T21" fmla="*/ 0 h 914"/>
                  <a:gd name="T22" fmla="*/ 0 w 357"/>
                  <a:gd name="T23" fmla="*/ 0 h 9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7"/>
                  <a:gd name="T37" fmla="*/ 0 h 914"/>
                  <a:gd name="T38" fmla="*/ 357 w 357"/>
                  <a:gd name="T39" fmla="*/ 914 h 9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7" h="914">
                    <a:moveTo>
                      <a:pt x="0" y="0"/>
                    </a:moveTo>
                    <a:lnTo>
                      <a:pt x="357" y="32"/>
                    </a:lnTo>
                    <a:lnTo>
                      <a:pt x="344" y="113"/>
                    </a:lnTo>
                    <a:lnTo>
                      <a:pt x="301" y="332"/>
                    </a:lnTo>
                    <a:lnTo>
                      <a:pt x="269" y="469"/>
                    </a:lnTo>
                    <a:lnTo>
                      <a:pt x="232" y="620"/>
                    </a:lnTo>
                    <a:lnTo>
                      <a:pt x="181" y="770"/>
                    </a:lnTo>
                    <a:lnTo>
                      <a:pt x="126" y="914"/>
                    </a:lnTo>
                    <a:lnTo>
                      <a:pt x="106" y="851"/>
                    </a:lnTo>
                    <a:lnTo>
                      <a:pt x="95" y="738"/>
                    </a:lnTo>
                    <a:lnTo>
                      <a:pt x="50" y="42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73" name="Freeform 405"/>
              <p:cNvSpPr>
                <a:spLocks/>
              </p:cNvSpPr>
              <p:nvPr/>
            </p:nvSpPr>
            <p:spPr bwMode="auto">
              <a:xfrm>
                <a:off x="11644" y="10988"/>
                <a:ext cx="29" cy="106"/>
              </a:xfrm>
              <a:custGeom>
                <a:avLst/>
                <a:gdLst>
                  <a:gd name="T0" fmla="*/ 0 w 201"/>
                  <a:gd name="T1" fmla="*/ 0 h 739"/>
                  <a:gd name="T2" fmla="*/ 0 w 201"/>
                  <a:gd name="T3" fmla="*/ 0 h 739"/>
                  <a:gd name="T4" fmla="*/ 0 w 201"/>
                  <a:gd name="T5" fmla="*/ 0 h 739"/>
                  <a:gd name="T6" fmla="*/ 0 w 201"/>
                  <a:gd name="T7" fmla="*/ 0 h 739"/>
                  <a:gd name="T8" fmla="*/ 0 w 201"/>
                  <a:gd name="T9" fmla="*/ 0 h 739"/>
                  <a:gd name="T10" fmla="*/ 0 w 201"/>
                  <a:gd name="T11" fmla="*/ 0 h 739"/>
                  <a:gd name="T12" fmla="*/ 0 w 201"/>
                  <a:gd name="T13" fmla="*/ 0 h 739"/>
                  <a:gd name="T14" fmla="*/ 0 w 201"/>
                  <a:gd name="T15" fmla="*/ 0 h 739"/>
                  <a:gd name="T16" fmla="*/ 0 w 201"/>
                  <a:gd name="T17" fmla="*/ 0 h 739"/>
                  <a:gd name="T18" fmla="*/ 0 w 201"/>
                  <a:gd name="T19" fmla="*/ 0 h 739"/>
                  <a:gd name="T20" fmla="*/ 0 w 201"/>
                  <a:gd name="T21" fmla="*/ 0 h 739"/>
                  <a:gd name="T22" fmla="*/ 0 w 201"/>
                  <a:gd name="T23" fmla="*/ 0 h 7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1"/>
                  <a:gd name="T37" fmla="*/ 0 h 739"/>
                  <a:gd name="T38" fmla="*/ 201 w 201"/>
                  <a:gd name="T39" fmla="*/ 739 h 7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1" h="739">
                    <a:moveTo>
                      <a:pt x="94" y="150"/>
                    </a:moveTo>
                    <a:lnTo>
                      <a:pt x="26" y="94"/>
                    </a:lnTo>
                    <a:lnTo>
                      <a:pt x="132" y="0"/>
                    </a:lnTo>
                    <a:lnTo>
                      <a:pt x="201" y="99"/>
                    </a:lnTo>
                    <a:lnTo>
                      <a:pt x="132" y="156"/>
                    </a:lnTo>
                    <a:lnTo>
                      <a:pt x="151" y="425"/>
                    </a:lnTo>
                    <a:lnTo>
                      <a:pt x="132" y="506"/>
                    </a:lnTo>
                    <a:lnTo>
                      <a:pt x="106" y="588"/>
                    </a:lnTo>
                    <a:lnTo>
                      <a:pt x="51" y="739"/>
                    </a:lnTo>
                    <a:lnTo>
                      <a:pt x="20" y="619"/>
                    </a:lnTo>
                    <a:lnTo>
                      <a:pt x="0" y="506"/>
                    </a:lnTo>
                    <a:lnTo>
                      <a:pt x="94" y="150"/>
                    </a:lnTo>
                    <a:close/>
                  </a:path>
                </a:pathLst>
              </a:custGeom>
              <a:solidFill>
                <a:srgbClr val="7E75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74" name="Freeform 406"/>
              <p:cNvSpPr>
                <a:spLocks/>
              </p:cNvSpPr>
              <p:nvPr/>
            </p:nvSpPr>
            <p:spPr bwMode="auto">
              <a:xfrm>
                <a:off x="11521" y="11274"/>
                <a:ext cx="29" cy="115"/>
              </a:xfrm>
              <a:custGeom>
                <a:avLst/>
                <a:gdLst>
                  <a:gd name="T0" fmla="*/ 0 w 200"/>
                  <a:gd name="T1" fmla="*/ 0 h 801"/>
                  <a:gd name="T2" fmla="*/ 0 w 200"/>
                  <a:gd name="T3" fmla="*/ 0 h 801"/>
                  <a:gd name="T4" fmla="*/ 0 w 200"/>
                  <a:gd name="T5" fmla="*/ 0 h 801"/>
                  <a:gd name="T6" fmla="*/ 0 w 200"/>
                  <a:gd name="T7" fmla="*/ 0 h 801"/>
                  <a:gd name="T8" fmla="*/ 0 w 200"/>
                  <a:gd name="T9" fmla="*/ 0 h 801"/>
                  <a:gd name="T10" fmla="*/ 0 w 200"/>
                  <a:gd name="T11" fmla="*/ 0 h 801"/>
                  <a:gd name="T12" fmla="*/ 0 w 200"/>
                  <a:gd name="T13" fmla="*/ 0 h 801"/>
                  <a:gd name="T14" fmla="*/ 0 w 200"/>
                  <a:gd name="T15" fmla="*/ 0 h 801"/>
                  <a:gd name="T16" fmla="*/ 0 60000 65536"/>
                  <a:gd name="T17" fmla="*/ 0 60000 65536"/>
                  <a:gd name="T18" fmla="*/ 0 60000 65536"/>
                  <a:gd name="T19" fmla="*/ 0 60000 65536"/>
                  <a:gd name="T20" fmla="*/ 0 60000 65536"/>
                  <a:gd name="T21" fmla="*/ 0 60000 65536"/>
                  <a:gd name="T22" fmla="*/ 0 60000 65536"/>
                  <a:gd name="T23" fmla="*/ 0 60000 65536"/>
                  <a:gd name="T24" fmla="*/ 0 w 200"/>
                  <a:gd name="T25" fmla="*/ 0 h 801"/>
                  <a:gd name="T26" fmla="*/ 200 w 200"/>
                  <a:gd name="T27" fmla="*/ 801 h 8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 h="801">
                    <a:moveTo>
                      <a:pt x="6" y="783"/>
                    </a:moveTo>
                    <a:lnTo>
                      <a:pt x="0" y="0"/>
                    </a:lnTo>
                    <a:lnTo>
                      <a:pt x="193" y="0"/>
                    </a:lnTo>
                    <a:lnTo>
                      <a:pt x="200" y="789"/>
                    </a:lnTo>
                    <a:lnTo>
                      <a:pt x="150" y="801"/>
                    </a:lnTo>
                    <a:lnTo>
                      <a:pt x="100" y="801"/>
                    </a:lnTo>
                    <a:lnTo>
                      <a:pt x="50" y="795"/>
                    </a:lnTo>
                    <a:lnTo>
                      <a:pt x="6" y="783"/>
                    </a:lnTo>
                    <a:close/>
                  </a:path>
                </a:pathLst>
              </a:custGeom>
              <a:solidFill>
                <a:srgbClr val="B3B5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75" name="Freeform 407"/>
              <p:cNvSpPr>
                <a:spLocks/>
              </p:cNvSpPr>
              <p:nvPr/>
            </p:nvSpPr>
            <p:spPr bwMode="auto">
              <a:xfrm>
                <a:off x="11522" y="11386"/>
                <a:ext cx="28" cy="13"/>
              </a:xfrm>
              <a:custGeom>
                <a:avLst/>
                <a:gdLst>
                  <a:gd name="T0" fmla="*/ 0 w 194"/>
                  <a:gd name="T1" fmla="*/ 0 h 88"/>
                  <a:gd name="T2" fmla="*/ 0 w 194"/>
                  <a:gd name="T3" fmla="*/ 0 h 88"/>
                  <a:gd name="T4" fmla="*/ 0 w 194"/>
                  <a:gd name="T5" fmla="*/ 0 h 88"/>
                  <a:gd name="T6" fmla="*/ 0 w 194"/>
                  <a:gd name="T7" fmla="*/ 0 h 88"/>
                  <a:gd name="T8" fmla="*/ 0 w 194"/>
                  <a:gd name="T9" fmla="*/ 0 h 88"/>
                  <a:gd name="T10" fmla="*/ 0 w 194"/>
                  <a:gd name="T11" fmla="*/ 0 h 88"/>
                  <a:gd name="T12" fmla="*/ 0 w 194"/>
                  <a:gd name="T13" fmla="*/ 0 h 88"/>
                  <a:gd name="T14" fmla="*/ 0 w 194"/>
                  <a:gd name="T15" fmla="*/ 0 h 88"/>
                  <a:gd name="T16" fmla="*/ 0 w 194"/>
                  <a:gd name="T17" fmla="*/ 0 h 88"/>
                  <a:gd name="T18" fmla="*/ 0 w 194"/>
                  <a:gd name="T19" fmla="*/ 0 h 88"/>
                  <a:gd name="T20" fmla="*/ 0 w 194"/>
                  <a:gd name="T21" fmla="*/ 0 h 88"/>
                  <a:gd name="T22" fmla="*/ 0 w 194"/>
                  <a:gd name="T23" fmla="*/ 0 h 88"/>
                  <a:gd name="T24" fmla="*/ 0 w 194"/>
                  <a:gd name="T25" fmla="*/ 0 h 88"/>
                  <a:gd name="T26" fmla="*/ 0 w 194"/>
                  <a:gd name="T27" fmla="*/ 0 h 88"/>
                  <a:gd name="T28" fmla="*/ 0 w 194"/>
                  <a:gd name="T29" fmla="*/ 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4"/>
                  <a:gd name="T46" fmla="*/ 0 h 88"/>
                  <a:gd name="T47" fmla="*/ 194 w 194"/>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4" h="88">
                    <a:moveTo>
                      <a:pt x="194" y="6"/>
                    </a:moveTo>
                    <a:lnTo>
                      <a:pt x="194" y="43"/>
                    </a:lnTo>
                    <a:lnTo>
                      <a:pt x="187" y="63"/>
                    </a:lnTo>
                    <a:lnTo>
                      <a:pt x="162" y="75"/>
                    </a:lnTo>
                    <a:lnTo>
                      <a:pt x="131" y="81"/>
                    </a:lnTo>
                    <a:lnTo>
                      <a:pt x="94" y="88"/>
                    </a:lnTo>
                    <a:lnTo>
                      <a:pt x="56" y="81"/>
                    </a:lnTo>
                    <a:lnTo>
                      <a:pt x="25" y="75"/>
                    </a:lnTo>
                    <a:lnTo>
                      <a:pt x="6" y="63"/>
                    </a:lnTo>
                    <a:lnTo>
                      <a:pt x="0" y="43"/>
                    </a:lnTo>
                    <a:lnTo>
                      <a:pt x="0" y="0"/>
                    </a:lnTo>
                    <a:lnTo>
                      <a:pt x="44" y="12"/>
                    </a:lnTo>
                    <a:lnTo>
                      <a:pt x="94" y="18"/>
                    </a:lnTo>
                    <a:lnTo>
                      <a:pt x="144" y="18"/>
                    </a:lnTo>
                    <a:lnTo>
                      <a:pt x="194" y="6"/>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76" name="Freeform 408"/>
              <p:cNvSpPr>
                <a:spLocks/>
              </p:cNvSpPr>
              <p:nvPr/>
            </p:nvSpPr>
            <p:spPr bwMode="auto">
              <a:xfrm>
                <a:off x="11987" y="11145"/>
                <a:ext cx="28" cy="113"/>
              </a:xfrm>
              <a:custGeom>
                <a:avLst/>
                <a:gdLst>
                  <a:gd name="T0" fmla="*/ 0 w 194"/>
                  <a:gd name="T1" fmla="*/ 0 h 794"/>
                  <a:gd name="T2" fmla="*/ 0 w 194"/>
                  <a:gd name="T3" fmla="*/ 0 h 794"/>
                  <a:gd name="T4" fmla="*/ 0 w 194"/>
                  <a:gd name="T5" fmla="*/ 0 h 794"/>
                  <a:gd name="T6" fmla="*/ 0 w 194"/>
                  <a:gd name="T7" fmla="*/ 0 h 794"/>
                  <a:gd name="T8" fmla="*/ 0 w 194"/>
                  <a:gd name="T9" fmla="*/ 0 h 794"/>
                  <a:gd name="T10" fmla="*/ 0 w 194"/>
                  <a:gd name="T11" fmla="*/ 0 h 794"/>
                  <a:gd name="T12" fmla="*/ 0 w 194"/>
                  <a:gd name="T13" fmla="*/ 0 h 794"/>
                  <a:gd name="T14" fmla="*/ 0 w 194"/>
                  <a:gd name="T15" fmla="*/ 0 h 794"/>
                  <a:gd name="T16" fmla="*/ 0 60000 65536"/>
                  <a:gd name="T17" fmla="*/ 0 60000 65536"/>
                  <a:gd name="T18" fmla="*/ 0 60000 65536"/>
                  <a:gd name="T19" fmla="*/ 0 60000 65536"/>
                  <a:gd name="T20" fmla="*/ 0 60000 65536"/>
                  <a:gd name="T21" fmla="*/ 0 60000 65536"/>
                  <a:gd name="T22" fmla="*/ 0 60000 65536"/>
                  <a:gd name="T23" fmla="*/ 0 60000 65536"/>
                  <a:gd name="T24" fmla="*/ 0 w 194"/>
                  <a:gd name="T25" fmla="*/ 0 h 794"/>
                  <a:gd name="T26" fmla="*/ 194 w 194"/>
                  <a:gd name="T27" fmla="*/ 794 h 7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4" h="794">
                    <a:moveTo>
                      <a:pt x="0" y="776"/>
                    </a:moveTo>
                    <a:lnTo>
                      <a:pt x="0" y="0"/>
                    </a:lnTo>
                    <a:lnTo>
                      <a:pt x="194" y="0"/>
                    </a:lnTo>
                    <a:lnTo>
                      <a:pt x="194" y="783"/>
                    </a:lnTo>
                    <a:lnTo>
                      <a:pt x="151" y="794"/>
                    </a:lnTo>
                    <a:lnTo>
                      <a:pt x="101" y="794"/>
                    </a:lnTo>
                    <a:lnTo>
                      <a:pt x="50" y="788"/>
                    </a:lnTo>
                    <a:lnTo>
                      <a:pt x="0" y="776"/>
                    </a:lnTo>
                    <a:close/>
                  </a:path>
                </a:pathLst>
              </a:custGeom>
              <a:solidFill>
                <a:srgbClr val="B3B5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77" name="Freeform 409"/>
              <p:cNvSpPr>
                <a:spLocks/>
              </p:cNvSpPr>
              <p:nvPr/>
            </p:nvSpPr>
            <p:spPr bwMode="auto">
              <a:xfrm>
                <a:off x="11987" y="11256"/>
                <a:ext cx="28" cy="12"/>
              </a:xfrm>
              <a:custGeom>
                <a:avLst/>
                <a:gdLst>
                  <a:gd name="T0" fmla="*/ 0 w 194"/>
                  <a:gd name="T1" fmla="*/ 0 h 87"/>
                  <a:gd name="T2" fmla="*/ 0 w 194"/>
                  <a:gd name="T3" fmla="*/ 0 h 87"/>
                  <a:gd name="T4" fmla="*/ 0 w 194"/>
                  <a:gd name="T5" fmla="*/ 0 h 87"/>
                  <a:gd name="T6" fmla="*/ 0 w 194"/>
                  <a:gd name="T7" fmla="*/ 0 h 87"/>
                  <a:gd name="T8" fmla="*/ 0 w 194"/>
                  <a:gd name="T9" fmla="*/ 0 h 87"/>
                  <a:gd name="T10" fmla="*/ 0 w 194"/>
                  <a:gd name="T11" fmla="*/ 0 h 87"/>
                  <a:gd name="T12" fmla="*/ 0 w 194"/>
                  <a:gd name="T13" fmla="*/ 0 h 87"/>
                  <a:gd name="T14" fmla="*/ 0 w 194"/>
                  <a:gd name="T15" fmla="*/ 0 h 87"/>
                  <a:gd name="T16" fmla="*/ 0 w 194"/>
                  <a:gd name="T17" fmla="*/ 0 h 87"/>
                  <a:gd name="T18" fmla="*/ 0 w 194"/>
                  <a:gd name="T19" fmla="*/ 0 h 87"/>
                  <a:gd name="T20" fmla="*/ 0 w 194"/>
                  <a:gd name="T21" fmla="*/ 0 h 87"/>
                  <a:gd name="T22" fmla="*/ 0 w 194"/>
                  <a:gd name="T23" fmla="*/ 0 h 87"/>
                  <a:gd name="T24" fmla="*/ 0 w 194"/>
                  <a:gd name="T25" fmla="*/ 0 h 87"/>
                  <a:gd name="T26" fmla="*/ 0 w 194"/>
                  <a:gd name="T27" fmla="*/ 0 h 87"/>
                  <a:gd name="T28" fmla="*/ 0 w 194"/>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4"/>
                  <a:gd name="T46" fmla="*/ 0 h 87"/>
                  <a:gd name="T47" fmla="*/ 194 w 194"/>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4" h="87">
                    <a:moveTo>
                      <a:pt x="194" y="7"/>
                    </a:moveTo>
                    <a:lnTo>
                      <a:pt x="194" y="50"/>
                    </a:lnTo>
                    <a:lnTo>
                      <a:pt x="188" y="62"/>
                    </a:lnTo>
                    <a:lnTo>
                      <a:pt x="170" y="75"/>
                    </a:lnTo>
                    <a:lnTo>
                      <a:pt x="138" y="81"/>
                    </a:lnTo>
                    <a:lnTo>
                      <a:pt x="101" y="87"/>
                    </a:lnTo>
                    <a:lnTo>
                      <a:pt x="63" y="81"/>
                    </a:lnTo>
                    <a:lnTo>
                      <a:pt x="32" y="75"/>
                    </a:lnTo>
                    <a:lnTo>
                      <a:pt x="13" y="62"/>
                    </a:lnTo>
                    <a:lnTo>
                      <a:pt x="0" y="50"/>
                    </a:lnTo>
                    <a:lnTo>
                      <a:pt x="0" y="0"/>
                    </a:lnTo>
                    <a:lnTo>
                      <a:pt x="50" y="12"/>
                    </a:lnTo>
                    <a:lnTo>
                      <a:pt x="101" y="18"/>
                    </a:lnTo>
                    <a:lnTo>
                      <a:pt x="151" y="18"/>
                    </a:lnTo>
                    <a:lnTo>
                      <a:pt x="194" y="7"/>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78" name="Freeform 410"/>
              <p:cNvSpPr>
                <a:spLocks/>
              </p:cNvSpPr>
              <p:nvPr/>
            </p:nvSpPr>
            <p:spPr bwMode="auto">
              <a:xfrm>
                <a:off x="11460" y="10960"/>
                <a:ext cx="256" cy="276"/>
              </a:xfrm>
              <a:custGeom>
                <a:avLst/>
                <a:gdLst>
                  <a:gd name="T0" fmla="*/ 0 w 1795"/>
                  <a:gd name="T1" fmla="*/ 0 h 1929"/>
                  <a:gd name="T2" fmla="*/ 0 w 1795"/>
                  <a:gd name="T3" fmla="*/ 0 h 1929"/>
                  <a:gd name="T4" fmla="*/ 0 w 1795"/>
                  <a:gd name="T5" fmla="*/ 0 h 1929"/>
                  <a:gd name="T6" fmla="*/ 0 w 1795"/>
                  <a:gd name="T7" fmla="*/ 0 h 1929"/>
                  <a:gd name="T8" fmla="*/ 0 w 1795"/>
                  <a:gd name="T9" fmla="*/ 0 h 1929"/>
                  <a:gd name="T10" fmla="*/ 0 w 1795"/>
                  <a:gd name="T11" fmla="*/ 0 h 1929"/>
                  <a:gd name="T12" fmla="*/ 0 w 1795"/>
                  <a:gd name="T13" fmla="*/ 0 h 1929"/>
                  <a:gd name="T14" fmla="*/ 0 w 1795"/>
                  <a:gd name="T15" fmla="*/ 0 h 1929"/>
                  <a:gd name="T16" fmla="*/ 0 w 1795"/>
                  <a:gd name="T17" fmla="*/ 0 h 1929"/>
                  <a:gd name="T18" fmla="*/ 0 w 1795"/>
                  <a:gd name="T19" fmla="*/ 0 h 1929"/>
                  <a:gd name="T20" fmla="*/ 0 w 1795"/>
                  <a:gd name="T21" fmla="*/ 0 h 1929"/>
                  <a:gd name="T22" fmla="*/ 0 w 1795"/>
                  <a:gd name="T23" fmla="*/ 0 h 1929"/>
                  <a:gd name="T24" fmla="*/ 0 w 1795"/>
                  <a:gd name="T25" fmla="*/ 0 h 1929"/>
                  <a:gd name="T26" fmla="*/ 0 w 1795"/>
                  <a:gd name="T27" fmla="*/ 0 h 1929"/>
                  <a:gd name="T28" fmla="*/ 0 w 1795"/>
                  <a:gd name="T29" fmla="*/ 0 h 1929"/>
                  <a:gd name="T30" fmla="*/ 0 w 1795"/>
                  <a:gd name="T31" fmla="*/ 0 h 1929"/>
                  <a:gd name="T32" fmla="*/ 0 w 1795"/>
                  <a:gd name="T33" fmla="*/ 0 h 1929"/>
                  <a:gd name="T34" fmla="*/ 0 w 1795"/>
                  <a:gd name="T35" fmla="*/ 0 h 1929"/>
                  <a:gd name="T36" fmla="*/ 0 w 1795"/>
                  <a:gd name="T37" fmla="*/ 0 h 1929"/>
                  <a:gd name="T38" fmla="*/ 0 w 1795"/>
                  <a:gd name="T39" fmla="*/ 0 h 1929"/>
                  <a:gd name="T40" fmla="*/ 0 w 1795"/>
                  <a:gd name="T41" fmla="*/ 0 h 1929"/>
                  <a:gd name="T42" fmla="*/ 0 w 1795"/>
                  <a:gd name="T43" fmla="*/ 0 h 1929"/>
                  <a:gd name="T44" fmla="*/ 0 w 1795"/>
                  <a:gd name="T45" fmla="*/ 0 h 1929"/>
                  <a:gd name="T46" fmla="*/ 0 w 1795"/>
                  <a:gd name="T47" fmla="*/ 0 h 1929"/>
                  <a:gd name="T48" fmla="*/ 0 w 1795"/>
                  <a:gd name="T49" fmla="*/ 0 h 1929"/>
                  <a:gd name="T50" fmla="*/ 0 w 1795"/>
                  <a:gd name="T51" fmla="*/ 0 h 1929"/>
                  <a:gd name="T52" fmla="*/ 0 w 1795"/>
                  <a:gd name="T53" fmla="*/ 0 h 1929"/>
                  <a:gd name="T54" fmla="*/ 0 w 1795"/>
                  <a:gd name="T55" fmla="*/ 0 h 1929"/>
                  <a:gd name="T56" fmla="*/ 0 w 1795"/>
                  <a:gd name="T57" fmla="*/ 0 h 1929"/>
                  <a:gd name="T58" fmla="*/ 0 w 1795"/>
                  <a:gd name="T59" fmla="*/ 0 h 1929"/>
                  <a:gd name="T60" fmla="*/ 0 w 1795"/>
                  <a:gd name="T61" fmla="*/ 0 h 1929"/>
                  <a:gd name="T62" fmla="*/ 0 w 1795"/>
                  <a:gd name="T63" fmla="*/ 0 h 1929"/>
                  <a:gd name="T64" fmla="*/ 0 w 1795"/>
                  <a:gd name="T65" fmla="*/ 0 h 1929"/>
                  <a:gd name="T66" fmla="*/ 0 w 1795"/>
                  <a:gd name="T67" fmla="*/ 0 h 1929"/>
                  <a:gd name="T68" fmla="*/ 0 w 1795"/>
                  <a:gd name="T69" fmla="*/ 0 h 1929"/>
                  <a:gd name="T70" fmla="*/ 0 w 1795"/>
                  <a:gd name="T71" fmla="*/ 0 h 1929"/>
                  <a:gd name="T72" fmla="*/ 0 w 1795"/>
                  <a:gd name="T73" fmla="*/ 0 h 1929"/>
                  <a:gd name="T74" fmla="*/ 0 w 1795"/>
                  <a:gd name="T75" fmla="*/ 0 h 1929"/>
                  <a:gd name="T76" fmla="*/ 0 w 1795"/>
                  <a:gd name="T77" fmla="*/ 0 h 1929"/>
                  <a:gd name="T78" fmla="*/ 0 w 1795"/>
                  <a:gd name="T79" fmla="*/ 0 h 1929"/>
                  <a:gd name="T80" fmla="*/ 0 w 1795"/>
                  <a:gd name="T81" fmla="*/ 0 h 1929"/>
                  <a:gd name="T82" fmla="*/ 0 w 1795"/>
                  <a:gd name="T83" fmla="*/ 0 h 1929"/>
                  <a:gd name="T84" fmla="*/ 0 w 1795"/>
                  <a:gd name="T85" fmla="*/ 0 h 1929"/>
                  <a:gd name="T86" fmla="*/ 0 w 1795"/>
                  <a:gd name="T87" fmla="*/ 0 h 1929"/>
                  <a:gd name="T88" fmla="*/ 0 w 1795"/>
                  <a:gd name="T89" fmla="*/ 0 h 1929"/>
                  <a:gd name="T90" fmla="*/ 0 w 1795"/>
                  <a:gd name="T91" fmla="*/ 0 h 1929"/>
                  <a:gd name="T92" fmla="*/ 0 w 1795"/>
                  <a:gd name="T93" fmla="*/ 0 h 1929"/>
                  <a:gd name="T94" fmla="*/ 0 w 1795"/>
                  <a:gd name="T95" fmla="*/ 0 h 1929"/>
                  <a:gd name="T96" fmla="*/ 0 w 1795"/>
                  <a:gd name="T97" fmla="*/ 0 h 1929"/>
                  <a:gd name="T98" fmla="*/ 0 w 1795"/>
                  <a:gd name="T99" fmla="*/ 0 h 1929"/>
                  <a:gd name="T100" fmla="*/ 0 w 1795"/>
                  <a:gd name="T101" fmla="*/ 0 h 1929"/>
                  <a:gd name="T102" fmla="*/ 0 w 1795"/>
                  <a:gd name="T103" fmla="*/ 0 h 1929"/>
                  <a:gd name="T104" fmla="*/ 0 w 1795"/>
                  <a:gd name="T105" fmla="*/ 0 h 1929"/>
                  <a:gd name="T106" fmla="*/ 0 w 1795"/>
                  <a:gd name="T107" fmla="*/ 0 h 1929"/>
                  <a:gd name="T108" fmla="*/ 0 w 1795"/>
                  <a:gd name="T109" fmla="*/ 0 h 1929"/>
                  <a:gd name="T110" fmla="*/ 0 w 1795"/>
                  <a:gd name="T111" fmla="*/ 0 h 1929"/>
                  <a:gd name="T112" fmla="*/ 0 w 1795"/>
                  <a:gd name="T113" fmla="*/ 0 h 19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95"/>
                  <a:gd name="T172" fmla="*/ 0 h 1929"/>
                  <a:gd name="T173" fmla="*/ 1795 w 1795"/>
                  <a:gd name="T174" fmla="*/ 1929 h 19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95" h="1929">
                    <a:moveTo>
                      <a:pt x="901" y="170"/>
                    </a:moveTo>
                    <a:lnTo>
                      <a:pt x="889" y="138"/>
                    </a:lnTo>
                    <a:lnTo>
                      <a:pt x="869" y="107"/>
                    </a:lnTo>
                    <a:lnTo>
                      <a:pt x="838" y="70"/>
                    </a:lnTo>
                    <a:lnTo>
                      <a:pt x="794" y="38"/>
                    </a:lnTo>
                    <a:lnTo>
                      <a:pt x="763" y="25"/>
                    </a:lnTo>
                    <a:lnTo>
                      <a:pt x="731" y="13"/>
                    </a:lnTo>
                    <a:lnTo>
                      <a:pt x="695" y="7"/>
                    </a:lnTo>
                    <a:lnTo>
                      <a:pt x="645" y="0"/>
                    </a:lnTo>
                    <a:lnTo>
                      <a:pt x="594" y="7"/>
                    </a:lnTo>
                    <a:lnTo>
                      <a:pt x="538" y="13"/>
                    </a:lnTo>
                    <a:lnTo>
                      <a:pt x="419" y="25"/>
                    </a:lnTo>
                    <a:lnTo>
                      <a:pt x="306" y="50"/>
                    </a:lnTo>
                    <a:lnTo>
                      <a:pt x="207" y="76"/>
                    </a:lnTo>
                    <a:lnTo>
                      <a:pt x="163" y="95"/>
                    </a:lnTo>
                    <a:lnTo>
                      <a:pt x="119" y="107"/>
                    </a:lnTo>
                    <a:lnTo>
                      <a:pt x="81" y="132"/>
                    </a:lnTo>
                    <a:lnTo>
                      <a:pt x="56" y="151"/>
                    </a:lnTo>
                    <a:lnTo>
                      <a:pt x="31" y="183"/>
                    </a:lnTo>
                    <a:lnTo>
                      <a:pt x="13" y="213"/>
                    </a:lnTo>
                    <a:lnTo>
                      <a:pt x="0" y="244"/>
                    </a:lnTo>
                    <a:lnTo>
                      <a:pt x="0" y="282"/>
                    </a:lnTo>
                    <a:lnTo>
                      <a:pt x="6" y="326"/>
                    </a:lnTo>
                    <a:lnTo>
                      <a:pt x="19" y="370"/>
                    </a:lnTo>
                    <a:lnTo>
                      <a:pt x="56" y="489"/>
                    </a:lnTo>
                    <a:lnTo>
                      <a:pt x="87" y="620"/>
                    </a:lnTo>
                    <a:lnTo>
                      <a:pt x="119" y="771"/>
                    </a:lnTo>
                    <a:lnTo>
                      <a:pt x="150" y="921"/>
                    </a:lnTo>
                    <a:lnTo>
                      <a:pt x="194" y="1209"/>
                    </a:lnTo>
                    <a:lnTo>
                      <a:pt x="207" y="1328"/>
                    </a:lnTo>
                    <a:lnTo>
                      <a:pt x="213" y="1409"/>
                    </a:lnTo>
                    <a:lnTo>
                      <a:pt x="219" y="1447"/>
                    </a:lnTo>
                    <a:lnTo>
                      <a:pt x="238" y="1484"/>
                    </a:lnTo>
                    <a:lnTo>
                      <a:pt x="270" y="1522"/>
                    </a:lnTo>
                    <a:lnTo>
                      <a:pt x="306" y="1565"/>
                    </a:lnTo>
                    <a:lnTo>
                      <a:pt x="356" y="1610"/>
                    </a:lnTo>
                    <a:lnTo>
                      <a:pt x="413" y="1647"/>
                    </a:lnTo>
                    <a:lnTo>
                      <a:pt x="544" y="1728"/>
                    </a:lnTo>
                    <a:lnTo>
                      <a:pt x="695" y="1804"/>
                    </a:lnTo>
                    <a:lnTo>
                      <a:pt x="844" y="1866"/>
                    </a:lnTo>
                    <a:lnTo>
                      <a:pt x="919" y="1891"/>
                    </a:lnTo>
                    <a:lnTo>
                      <a:pt x="988" y="1911"/>
                    </a:lnTo>
                    <a:lnTo>
                      <a:pt x="1057" y="1923"/>
                    </a:lnTo>
                    <a:lnTo>
                      <a:pt x="1120" y="1929"/>
                    </a:lnTo>
                    <a:lnTo>
                      <a:pt x="1176" y="1929"/>
                    </a:lnTo>
                    <a:lnTo>
                      <a:pt x="1239" y="1911"/>
                    </a:lnTo>
                    <a:lnTo>
                      <a:pt x="1294" y="1885"/>
                    </a:lnTo>
                    <a:lnTo>
                      <a:pt x="1357" y="1848"/>
                    </a:lnTo>
                    <a:lnTo>
                      <a:pt x="1413" y="1804"/>
                    </a:lnTo>
                    <a:lnTo>
                      <a:pt x="1470" y="1748"/>
                    </a:lnTo>
                    <a:lnTo>
                      <a:pt x="1520" y="1697"/>
                    </a:lnTo>
                    <a:lnTo>
                      <a:pt x="1569" y="1641"/>
                    </a:lnTo>
                    <a:lnTo>
                      <a:pt x="1664" y="1522"/>
                    </a:lnTo>
                    <a:lnTo>
                      <a:pt x="1732" y="1422"/>
                    </a:lnTo>
                    <a:lnTo>
                      <a:pt x="1795" y="1328"/>
                    </a:lnTo>
                    <a:lnTo>
                      <a:pt x="950" y="721"/>
                    </a:lnTo>
                    <a:lnTo>
                      <a:pt x="901" y="170"/>
                    </a:lnTo>
                    <a:close/>
                  </a:path>
                </a:pathLst>
              </a:custGeom>
              <a:solidFill>
                <a:srgbClr val="7235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79" name="Freeform 411"/>
              <p:cNvSpPr>
                <a:spLocks/>
              </p:cNvSpPr>
              <p:nvPr/>
            </p:nvSpPr>
            <p:spPr bwMode="auto">
              <a:xfrm>
                <a:off x="11538" y="11111"/>
                <a:ext cx="183" cy="108"/>
              </a:xfrm>
              <a:custGeom>
                <a:avLst/>
                <a:gdLst>
                  <a:gd name="T0" fmla="*/ 0 w 1282"/>
                  <a:gd name="T1" fmla="*/ 0 h 758"/>
                  <a:gd name="T2" fmla="*/ 0 w 1282"/>
                  <a:gd name="T3" fmla="*/ 0 h 758"/>
                  <a:gd name="T4" fmla="*/ 0 w 1282"/>
                  <a:gd name="T5" fmla="*/ 0 h 758"/>
                  <a:gd name="T6" fmla="*/ 0 w 1282"/>
                  <a:gd name="T7" fmla="*/ 0 h 758"/>
                  <a:gd name="T8" fmla="*/ 0 w 1282"/>
                  <a:gd name="T9" fmla="*/ 0 h 758"/>
                  <a:gd name="T10" fmla="*/ 0 w 1282"/>
                  <a:gd name="T11" fmla="*/ 0 h 758"/>
                  <a:gd name="T12" fmla="*/ 0 w 1282"/>
                  <a:gd name="T13" fmla="*/ 0 h 758"/>
                  <a:gd name="T14" fmla="*/ 0 w 1282"/>
                  <a:gd name="T15" fmla="*/ 0 h 758"/>
                  <a:gd name="T16" fmla="*/ 0 w 1282"/>
                  <a:gd name="T17" fmla="*/ 0 h 758"/>
                  <a:gd name="T18" fmla="*/ 0 w 1282"/>
                  <a:gd name="T19" fmla="*/ 0 h 758"/>
                  <a:gd name="T20" fmla="*/ 0 w 1282"/>
                  <a:gd name="T21" fmla="*/ 0 h 758"/>
                  <a:gd name="T22" fmla="*/ 0 w 1282"/>
                  <a:gd name="T23" fmla="*/ 0 h 758"/>
                  <a:gd name="T24" fmla="*/ 0 w 1282"/>
                  <a:gd name="T25" fmla="*/ 0 h 758"/>
                  <a:gd name="T26" fmla="*/ 0 w 1282"/>
                  <a:gd name="T27" fmla="*/ 0 h 758"/>
                  <a:gd name="T28" fmla="*/ 0 w 1282"/>
                  <a:gd name="T29" fmla="*/ 0 h 758"/>
                  <a:gd name="T30" fmla="*/ 0 w 1282"/>
                  <a:gd name="T31" fmla="*/ 0 h 758"/>
                  <a:gd name="T32" fmla="*/ 0 w 1282"/>
                  <a:gd name="T33" fmla="*/ 0 h 758"/>
                  <a:gd name="T34" fmla="*/ 0 w 1282"/>
                  <a:gd name="T35" fmla="*/ 0 h 758"/>
                  <a:gd name="T36" fmla="*/ 0 w 1282"/>
                  <a:gd name="T37" fmla="*/ 0 h 758"/>
                  <a:gd name="T38" fmla="*/ 0 w 1282"/>
                  <a:gd name="T39" fmla="*/ 0 h 758"/>
                  <a:gd name="T40" fmla="*/ 0 w 1282"/>
                  <a:gd name="T41" fmla="*/ 0 h 758"/>
                  <a:gd name="T42" fmla="*/ 0 w 1282"/>
                  <a:gd name="T43" fmla="*/ 0 h 758"/>
                  <a:gd name="T44" fmla="*/ 0 w 1282"/>
                  <a:gd name="T45" fmla="*/ 0 h 758"/>
                  <a:gd name="T46" fmla="*/ 0 w 1282"/>
                  <a:gd name="T47" fmla="*/ 0 h 758"/>
                  <a:gd name="T48" fmla="*/ 0 w 1282"/>
                  <a:gd name="T49" fmla="*/ 0 h 758"/>
                  <a:gd name="T50" fmla="*/ 0 w 1282"/>
                  <a:gd name="T51" fmla="*/ 0 h 758"/>
                  <a:gd name="T52" fmla="*/ 0 w 1282"/>
                  <a:gd name="T53" fmla="*/ 0 h 758"/>
                  <a:gd name="T54" fmla="*/ 0 w 1282"/>
                  <a:gd name="T55" fmla="*/ 0 h 758"/>
                  <a:gd name="T56" fmla="*/ 0 w 1282"/>
                  <a:gd name="T57" fmla="*/ 0 h 758"/>
                  <a:gd name="T58" fmla="*/ 0 w 1282"/>
                  <a:gd name="T59" fmla="*/ 0 h 758"/>
                  <a:gd name="T60" fmla="*/ 0 w 1282"/>
                  <a:gd name="T61" fmla="*/ 0 h 758"/>
                  <a:gd name="T62" fmla="*/ 0 w 1282"/>
                  <a:gd name="T63" fmla="*/ 0 h 758"/>
                  <a:gd name="T64" fmla="*/ 0 w 1282"/>
                  <a:gd name="T65" fmla="*/ 0 h 758"/>
                  <a:gd name="T66" fmla="*/ 0 w 1282"/>
                  <a:gd name="T67" fmla="*/ 0 h 758"/>
                  <a:gd name="T68" fmla="*/ 0 w 1282"/>
                  <a:gd name="T69" fmla="*/ 0 h 758"/>
                  <a:gd name="T70" fmla="*/ 0 w 1282"/>
                  <a:gd name="T71" fmla="*/ 0 h 758"/>
                  <a:gd name="T72" fmla="*/ 0 w 1282"/>
                  <a:gd name="T73" fmla="*/ 0 h 758"/>
                  <a:gd name="T74" fmla="*/ 0 w 1282"/>
                  <a:gd name="T75" fmla="*/ 0 h 758"/>
                  <a:gd name="T76" fmla="*/ 0 w 1282"/>
                  <a:gd name="T77" fmla="*/ 0 h 758"/>
                  <a:gd name="T78" fmla="*/ 0 w 1282"/>
                  <a:gd name="T79" fmla="*/ 0 h 758"/>
                  <a:gd name="T80" fmla="*/ 0 w 1282"/>
                  <a:gd name="T81" fmla="*/ 0 h 758"/>
                  <a:gd name="T82" fmla="*/ 0 w 1282"/>
                  <a:gd name="T83" fmla="*/ 0 h 758"/>
                  <a:gd name="T84" fmla="*/ 0 w 1282"/>
                  <a:gd name="T85" fmla="*/ 0 h 758"/>
                  <a:gd name="T86" fmla="*/ 0 w 1282"/>
                  <a:gd name="T87" fmla="*/ 0 h 758"/>
                  <a:gd name="T88" fmla="*/ 0 w 1282"/>
                  <a:gd name="T89" fmla="*/ 0 h 758"/>
                  <a:gd name="T90" fmla="*/ 0 w 1282"/>
                  <a:gd name="T91" fmla="*/ 0 h 758"/>
                  <a:gd name="T92" fmla="*/ 0 w 1282"/>
                  <a:gd name="T93" fmla="*/ 0 h 7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2"/>
                  <a:gd name="T142" fmla="*/ 0 h 758"/>
                  <a:gd name="T143" fmla="*/ 1282 w 1282"/>
                  <a:gd name="T144" fmla="*/ 758 h 7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2" h="758">
                    <a:moveTo>
                      <a:pt x="588" y="664"/>
                    </a:moveTo>
                    <a:lnTo>
                      <a:pt x="682" y="701"/>
                    </a:lnTo>
                    <a:lnTo>
                      <a:pt x="807" y="739"/>
                    </a:lnTo>
                    <a:lnTo>
                      <a:pt x="876" y="752"/>
                    </a:lnTo>
                    <a:lnTo>
                      <a:pt x="938" y="758"/>
                    </a:lnTo>
                    <a:lnTo>
                      <a:pt x="988" y="758"/>
                    </a:lnTo>
                    <a:lnTo>
                      <a:pt x="1008" y="752"/>
                    </a:lnTo>
                    <a:lnTo>
                      <a:pt x="1026" y="739"/>
                    </a:lnTo>
                    <a:lnTo>
                      <a:pt x="1051" y="714"/>
                    </a:lnTo>
                    <a:lnTo>
                      <a:pt x="1076" y="683"/>
                    </a:lnTo>
                    <a:lnTo>
                      <a:pt x="1126" y="601"/>
                    </a:lnTo>
                    <a:lnTo>
                      <a:pt x="1220" y="445"/>
                    </a:lnTo>
                    <a:lnTo>
                      <a:pt x="1263" y="395"/>
                    </a:lnTo>
                    <a:lnTo>
                      <a:pt x="1276" y="370"/>
                    </a:lnTo>
                    <a:lnTo>
                      <a:pt x="1282" y="357"/>
                    </a:lnTo>
                    <a:lnTo>
                      <a:pt x="1282" y="339"/>
                    </a:lnTo>
                    <a:lnTo>
                      <a:pt x="1276" y="326"/>
                    </a:lnTo>
                    <a:lnTo>
                      <a:pt x="1263" y="307"/>
                    </a:lnTo>
                    <a:lnTo>
                      <a:pt x="1238" y="294"/>
                    </a:lnTo>
                    <a:lnTo>
                      <a:pt x="1213" y="276"/>
                    </a:lnTo>
                    <a:lnTo>
                      <a:pt x="1139" y="251"/>
                    </a:lnTo>
                    <a:lnTo>
                      <a:pt x="1057" y="226"/>
                    </a:lnTo>
                    <a:lnTo>
                      <a:pt x="895" y="182"/>
                    </a:lnTo>
                    <a:lnTo>
                      <a:pt x="795" y="163"/>
                    </a:lnTo>
                    <a:lnTo>
                      <a:pt x="588" y="95"/>
                    </a:lnTo>
                    <a:lnTo>
                      <a:pt x="375" y="32"/>
                    </a:lnTo>
                    <a:lnTo>
                      <a:pt x="282" y="13"/>
                    </a:lnTo>
                    <a:lnTo>
                      <a:pt x="201" y="0"/>
                    </a:lnTo>
                    <a:lnTo>
                      <a:pt x="156" y="7"/>
                    </a:lnTo>
                    <a:lnTo>
                      <a:pt x="125" y="7"/>
                    </a:lnTo>
                    <a:lnTo>
                      <a:pt x="88" y="20"/>
                    </a:lnTo>
                    <a:lnTo>
                      <a:pt x="63" y="32"/>
                    </a:lnTo>
                    <a:lnTo>
                      <a:pt x="38" y="50"/>
                    </a:lnTo>
                    <a:lnTo>
                      <a:pt x="19" y="70"/>
                    </a:lnTo>
                    <a:lnTo>
                      <a:pt x="7" y="95"/>
                    </a:lnTo>
                    <a:lnTo>
                      <a:pt x="0" y="126"/>
                    </a:lnTo>
                    <a:lnTo>
                      <a:pt x="0" y="163"/>
                    </a:lnTo>
                    <a:lnTo>
                      <a:pt x="13" y="201"/>
                    </a:lnTo>
                    <a:lnTo>
                      <a:pt x="32" y="244"/>
                    </a:lnTo>
                    <a:lnTo>
                      <a:pt x="57" y="294"/>
                    </a:lnTo>
                    <a:lnTo>
                      <a:pt x="100" y="364"/>
                    </a:lnTo>
                    <a:lnTo>
                      <a:pt x="156" y="420"/>
                    </a:lnTo>
                    <a:lnTo>
                      <a:pt x="226" y="477"/>
                    </a:lnTo>
                    <a:lnTo>
                      <a:pt x="294" y="520"/>
                    </a:lnTo>
                    <a:lnTo>
                      <a:pt x="364" y="563"/>
                    </a:lnTo>
                    <a:lnTo>
                      <a:pt x="438" y="601"/>
                    </a:lnTo>
                    <a:lnTo>
                      <a:pt x="588" y="664"/>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80" name="Freeform 412"/>
              <p:cNvSpPr>
                <a:spLocks/>
              </p:cNvSpPr>
              <p:nvPr/>
            </p:nvSpPr>
            <p:spPr bwMode="auto">
              <a:xfrm>
                <a:off x="11538" y="11111"/>
                <a:ext cx="153" cy="108"/>
              </a:xfrm>
              <a:custGeom>
                <a:avLst/>
                <a:gdLst>
                  <a:gd name="T0" fmla="*/ 0 w 1069"/>
                  <a:gd name="T1" fmla="*/ 0 h 758"/>
                  <a:gd name="T2" fmla="*/ 0 w 1069"/>
                  <a:gd name="T3" fmla="*/ 0 h 758"/>
                  <a:gd name="T4" fmla="*/ 0 w 1069"/>
                  <a:gd name="T5" fmla="*/ 0 h 758"/>
                  <a:gd name="T6" fmla="*/ 0 w 1069"/>
                  <a:gd name="T7" fmla="*/ 0 h 758"/>
                  <a:gd name="T8" fmla="*/ 0 w 1069"/>
                  <a:gd name="T9" fmla="*/ 0 h 758"/>
                  <a:gd name="T10" fmla="*/ 0 w 1069"/>
                  <a:gd name="T11" fmla="*/ 0 h 758"/>
                  <a:gd name="T12" fmla="*/ 0 w 1069"/>
                  <a:gd name="T13" fmla="*/ 0 h 758"/>
                  <a:gd name="T14" fmla="*/ 0 w 1069"/>
                  <a:gd name="T15" fmla="*/ 0 h 758"/>
                  <a:gd name="T16" fmla="*/ 0 w 1069"/>
                  <a:gd name="T17" fmla="*/ 0 h 758"/>
                  <a:gd name="T18" fmla="*/ 0 w 1069"/>
                  <a:gd name="T19" fmla="*/ 0 h 758"/>
                  <a:gd name="T20" fmla="*/ 0 w 1069"/>
                  <a:gd name="T21" fmla="*/ 0 h 758"/>
                  <a:gd name="T22" fmla="*/ 0 w 1069"/>
                  <a:gd name="T23" fmla="*/ 0 h 758"/>
                  <a:gd name="T24" fmla="*/ 0 w 1069"/>
                  <a:gd name="T25" fmla="*/ 0 h 758"/>
                  <a:gd name="T26" fmla="*/ 0 w 1069"/>
                  <a:gd name="T27" fmla="*/ 0 h 758"/>
                  <a:gd name="T28" fmla="*/ 0 w 1069"/>
                  <a:gd name="T29" fmla="*/ 0 h 758"/>
                  <a:gd name="T30" fmla="*/ 0 w 1069"/>
                  <a:gd name="T31" fmla="*/ 0 h 758"/>
                  <a:gd name="T32" fmla="*/ 0 w 1069"/>
                  <a:gd name="T33" fmla="*/ 0 h 758"/>
                  <a:gd name="T34" fmla="*/ 0 w 1069"/>
                  <a:gd name="T35" fmla="*/ 0 h 758"/>
                  <a:gd name="T36" fmla="*/ 0 w 1069"/>
                  <a:gd name="T37" fmla="*/ 0 h 758"/>
                  <a:gd name="T38" fmla="*/ 0 w 1069"/>
                  <a:gd name="T39" fmla="*/ 0 h 758"/>
                  <a:gd name="T40" fmla="*/ 0 w 1069"/>
                  <a:gd name="T41" fmla="*/ 0 h 758"/>
                  <a:gd name="T42" fmla="*/ 0 w 1069"/>
                  <a:gd name="T43" fmla="*/ 0 h 758"/>
                  <a:gd name="T44" fmla="*/ 0 w 1069"/>
                  <a:gd name="T45" fmla="*/ 0 h 758"/>
                  <a:gd name="T46" fmla="*/ 0 w 1069"/>
                  <a:gd name="T47" fmla="*/ 0 h 758"/>
                  <a:gd name="T48" fmla="*/ 0 w 1069"/>
                  <a:gd name="T49" fmla="*/ 0 h 758"/>
                  <a:gd name="T50" fmla="*/ 0 w 1069"/>
                  <a:gd name="T51" fmla="*/ 0 h 758"/>
                  <a:gd name="T52" fmla="*/ 0 w 1069"/>
                  <a:gd name="T53" fmla="*/ 0 h 758"/>
                  <a:gd name="T54" fmla="*/ 0 w 1069"/>
                  <a:gd name="T55" fmla="*/ 0 h 758"/>
                  <a:gd name="T56" fmla="*/ 0 w 1069"/>
                  <a:gd name="T57" fmla="*/ 0 h 758"/>
                  <a:gd name="T58" fmla="*/ 0 w 1069"/>
                  <a:gd name="T59" fmla="*/ 0 h 758"/>
                  <a:gd name="T60" fmla="*/ 0 w 1069"/>
                  <a:gd name="T61" fmla="*/ 0 h 758"/>
                  <a:gd name="T62" fmla="*/ 0 w 1069"/>
                  <a:gd name="T63" fmla="*/ 0 h 758"/>
                  <a:gd name="T64" fmla="*/ 0 w 1069"/>
                  <a:gd name="T65" fmla="*/ 0 h 758"/>
                  <a:gd name="T66" fmla="*/ 0 w 1069"/>
                  <a:gd name="T67" fmla="*/ 0 h 758"/>
                  <a:gd name="T68" fmla="*/ 0 w 1069"/>
                  <a:gd name="T69" fmla="*/ 0 h 758"/>
                  <a:gd name="T70" fmla="*/ 0 w 1069"/>
                  <a:gd name="T71" fmla="*/ 0 h 758"/>
                  <a:gd name="T72" fmla="*/ 0 w 1069"/>
                  <a:gd name="T73" fmla="*/ 0 h 758"/>
                  <a:gd name="T74" fmla="*/ 0 w 1069"/>
                  <a:gd name="T75" fmla="*/ 0 h 758"/>
                  <a:gd name="T76" fmla="*/ 0 w 1069"/>
                  <a:gd name="T77" fmla="*/ 0 h 758"/>
                  <a:gd name="T78" fmla="*/ 0 w 1069"/>
                  <a:gd name="T79" fmla="*/ 0 h 758"/>
                  <a:gd name="T80" fmla="*/ 0 w 1069"/>
                  <a:gd name="T81" fmla="*/ 0 h 758"/>
                  <a:gd name="T82" fmla="*/ 0 w 1069"/>
                  <a:gd name="T83" fmla="*/ 0 h 758"/>
                  <a:gd name="T84" fmla="*/ 0 w 1069"/>
                  <a:gd name="T85" fmla="*/ 0 h 758"/>
                  <a:gd name="T86" fmla="*/ 0 w 1069"/>
                  <a:gd name="T87" fmla="*/ 0 h 758"/>
                  <a:gd name="T88" fmla="*/ 0 w 1069"/>
                  <a:gd name="T89" fmla="*/ 0 h 758"/>
                  <a:gd name="T90" fmla="*/ 0 w 1069"/>
                  <a:gd name="T91" fmla="*/ 0 h 758"/>
                  <a:gd name="T92" fmla="*/ 0 w 1069"/>
                  <a:gd name="T93" fmla="*/ 0 h 758"/>
                  <a:gd name="T94" fmla="*/ 0 w 1069"/>
                  <a:gd name="T95" fmla="*/ 0 h 758"/>
                  <a:gd name="T96" fmla="*/ 0 w 1069"/>
                  <a:gd name="T97" fmla="*/ 0 h 758"/>
                  <a:gd name="T98" fmla="*/ 0 w 1069"/>
                  <a:gd name="T99" fmla="*/ 0 h 758"/>
                  <a:gd name="T100" fmla="*/ 0 w 1069"/>
                  <a:gd name="T101" fmla="*/ 0 h 758"/>
                  <a:gd name="T102" fmla="*/ 0 w 1069"/>
                  <a:gd name="T103" fmla="*/ 0 h 7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9"/>
                  <a:gd name="T157" fmla="*/ 0 h 758"/>
                  <a:gd name="T158" fmla="*/ 1069 w 1069"/>
                  <a:gd name="T159" fmla="*/ 758 h 7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9" h="758">
                    <a:moveTo>
                      <a:pt x="375" y="32"/>
                    </a:moveTo>
                    <a:lnTo>
                      <a:pt x="632" y="113"/>
                    </a:lnTo>
                    <a:lnTo>
                      <a:pt x="651" y="126"/>
                    </a:lnTo>
                    <a:lnTo>
                      <a:pt x="657" y="138"/>
                    </a:lnTo>
                    <a:lnTo>
                      <a:pt x="657" y="151"/>
                    </a:lnTo>
                    <a:lnTo>
                      <a:pt x="657" y="163"/>
                    </a:lnTo>
                    <a:lnTo>
                      <a:pt x="644" y="176"/>
                    </a:lnTo>
                    <a:lnTo>
                      <a:pt x="632" y="188"/>
                    </a:lnTo>
                    <a:lnTo>
                      <a:pt x="594" y="207"/>
                    </a:lnTo>
                    <a:lnTo>
                      <a:pt x="545" y="226"/>
                    </a:lnTo>
                    <a:lnTo>
                      <a:pt x="495" y="239"/>
                    </a:lnTo>
                    <a:lnTo>
                      <a:pt x="388" y="257"/>
                    </a:lnTo>
                    <a:lnTo>
                      <a:pt x="288" y="269"/>
                    </a:lnTo>
                    <a:lnTo>
                      <a:pt x="176" y="276"/>
                    </a:lnTo>
                    <a:lnTo>
                      <a:pt x="276" y="364"/>
                    </a:lnTo>
                    <a:lnTo>
                      <a:pt x="382" y="445"/>
                    </a:lnTo>
                    <a:lnTo>
                      <a:pt x="488" y="508"/>
                    </a:lnTo>
                    <a:lnTo>
                      <a:pt x="594" y="563"/>
                    </a:lnTo>
                    <a:lnTo>
                      <a:pt x="707" y="614"/>
                    </a:lnTo>
                    <a:lnTo>
                      <a:pt x="825" y="645"/>
                    </a:lnTo>
                    <a:lnTo>
                      <a:pt x="945" y="676"/>
                    </a:lnTo>
                    <a:lnTo>
                      <a:pt x="1069" y="696"/>
                    </a:lnTo>
                    <a:lnTo>
                      <a:pt x="1044" y="721"/>
                    </a:lnTo>
                    <a:lnTo>
                      <a:pt x="1026" y="739"/>
                    </a:lnTo>
                    <a:lnTo>
                      <a:pt x="1008" y="752"/>
                    </a:lnTo>
                    <a:lnTo>
                      <a:pt x="988" y="758"/>
                    </a:lnTo>
                    <a:lnTo>
                      <a:pt x="938" y="758"/>
                    </a:lnTo>
                    <a:lnTo>
                      <a:pt x="876" y="752"/>
                    </a:lnTo>
                    <a:lnTo>
                      <a:pt x="807" y="739"/>
                    </a:lnTo>
                    <a:lnTo>
                      <a:pt x="682" y="701"/>
                    </a:lnTo>
                    <a:lnTo>
                      <a:pt x="588" y="664"/>
                    </a:lnTo>
                    <a:lnTo>
                      <a:pt x="438" y="601"/>
                    </a:lnTo>
                    <a:lnTo>
                      <a:pt x="364" y="563"/>
                    </a:lnTo>
                    <a:lnTo>
                      <a:pt x="294" y="520"/>
                    </a:lnTo>
                    <a:lnTo>
                      <a:pt x="226" y="477"/>
                    </a:lnTo>
                    <a:lnTo>
                      <a:pt x="156" y="420"/>
                    </a:lnTo>
                    <a:lnTo>
                      <a:pt x="100" y="364"/>
                    </a:lnTo>
                    <a:lnTo>
                      <a:pt x="57" y="294"/>
                    </a:lnTo>
                    <a:lnTo>
                      <a:pt x="32" y="244"/>
                    </a:lnTo>
                    <a:lnTo>
                      <a:pt x="13" y="201"/>
                    </a:lnTo>
                    <a:lnTo>
                      <a:pt x="0" y="163"/>
                    </a:lnTo>
                    <a:lnTo>
                      <a:pt x="0" y="126"/>
                    </a:lnTo>
                    <a:lnTo>
                      <a:pt x="7" y="95"/>
                    </a:lnTo>
                    <a:lnTo>
                      <a:pt x="19" y="70"/>
                    </a:lnTo>
                    <a:lnTo>
                      <a:pt x="38" y="50"/>
                    </a:lnTo>
                    <a:lnTo>
                      <a:pt x="63" y="32"/>
                    </a:lnTo>
                    <a:lnTo>
                      <a:pt x="88" y="20"/>
                    </a:lnTo>
                    <a:lnTo>
                      <a:pt x="125" y="7"/>
                    </a:lnTo>
                    <a:lnTo>
                      <a:pt x="156" y="7"/>
                    </a:lnTo>
                    <a:lnTo>
                      <a:pt x="201" y="0"/>
                    </a:lnTo>
                    <a:lnTo>
                      <a:pt x="282" y="13"/>
                    </a:lnTo>
                    <a:lnTo>
                      <a:pt x="375" y="32"/>
                    </a:lnTo>
                    <a:close/>
                  </a:path>
                </a:pathLst>
              </a:custGeom>
              <a:solidFill>
                <a:srgbClr val="3035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81" name="Freeform 413"/>
              <p:cNvSpPr>
                <a:spLocks/>
              </p:cNvSpPr>
              <p:nvPr/>
            </p:nvSpPr>
            <p:spPr bwMode="auto">
              <a:xfrm>
                <a:off x="11528" y="10945"/>
                <a:ext cx="124" cy="193"/>
              </a:xfrm>
              <a:custGeom>
                <a:avLst/>
                <a:gdLst>
                  <a:gd name="T0" fmla="*/ 0 w 869"/>
                  <a:gd name="T1" fmla="*/ 0 h 1352"/>
                  <a:gd name="T2" fmla="*/ 0 w 869"/>
                  <a:gd name="T3" fmla="*/ 0 h 1352"/>
                  <a:gd name="T4" fmla="*/ 0 w 869"/>
                  <a:gd name="T5" fmla="*/ 0 h 1352"/>
                  <a:gd name="T6" fmla="*/ 0 w 869"/>
                  <a:gd name="T7" fmla="*/ 0 h 1352"/>
                  <a:gd name="T8" fmla="*/ 0 w 869"/>
                  <a:gd name="T9" fmla="*/ 0 h 1352"/>
                  <a:gd name="T10" fmla="*/ 0 w 869"/>
                  <a:gd name="T11" fmla="*/ 0 h 1352"/>
                  <a:gd name="T12" fmla="*/ 0 w 869"/>
                  <a:gd name="T13" fmla="*/ 0 h 1352"/>
                  <a:gd name="T14" fmla="*/ 0 w 869"/>
                  <a:gd name="T15" fmla="*/ 0 h 1352"/>
                  <a:gd name="T16" fmla="*/ 0 w 869"/>
                  <a:gd name="T17" fmla="*/ 0 h 1352"/>
                  <a:gd name="T18" fmla="*/ 0 w 869"/>
                  <a:gd name="T19" fmla="*/ 0 h 1352"/>
                  <a:gd name="T20" fmla="*/ 0 w 869"/>
                  <a:gd name="T21" fmla="*/ 0 h 1352"/>
                  <a:gd name="T22" fmla="*/ 0 w 869"/>
                  <a:gd name="T23" fmla="*/ 0 h 1352"/>
                  <a:gd name="T24" fmla="*/ 0 w 869"/>
                  <a:gd name="T25" fmla="*/ 0 h 1352"/>
                  <a:gd name="T26" fmla="*/ 0 w 869"/>
                  <a:gd name="T27" fmla="*/ 0 h 1352"/>
                  <a:gd name="T28" fmla="*/ 0 w 869"/>
                  <a:gd name="T29" fmla="*/ 0 h 1352"/>
                  <a:gd name="T30" fmla="*/ 0 w 869"/>
                  <a:gd name="T31" fmla="*/ 0 h 1352"/>
                  <a:gd name="T32" fmla="*/ 0 w 869"/>
                  <a:gd name="T33" fmla="*/ 0 h 1352"/>
                  <a:gd name="T34" fmla="*/ 0 w 869"/>
                  <a:gd name="T35" fmla="*/ 0 h 1352"/>
                  <a:gd name="T36" fmla="*/ 0 w 869"/>
                  <a:gd name="T37" fmla="*/ 0 h 1352"/>
                  <a:gd name="T38" fmla="*/ 0 w 869"/>
                  <a:gd name="T39" fmla="*/ 0 h 1352"/>
                  <a:gd name="T40" fmla="*/ 0 w 869"/>
                  <a:gd name="T41" fmla="*/ 0 h 1352"/>
                  <a:gd name="T42" fmla="*/ 0 w 869"/>
                  <a:gd name="T43" fmla="*/ 0 h 1352"/>
                  <a:gd name="T44" fmla="*/ 0 w 869"/>
                  <a:gd name="T45" fmla="*/ 0 h 1352"/>
                  <a:gd name="T46" fmla="*/ 0 w 869"/>
                  <a:gd name="T47" fmla="*/ 0 h 1352"/>
                  <a:gd name="T48" fmla="*/ 0 w 869"/>
                  <a:gd name="T49" fmla="*/ 0 h 1352"/>
                  <a:gd name="T50" fmla="*/ 0 w 869"/>
                  <a:gd name="T51" fmla="*/ 0 h 1352"/>
                  <a:gd name="T52" fmla="*/ 0 w 869"/>
                  <a:gd name="T53" fmla="*/ 0 h 1352"/>
                  <a:gd name="T54" fmla="*/ 0 w 869"/>
                  <a:gd name="T55" fmla="*/ 0 h 1352"/>
                  <a:gd name="T56" fmla="*/ 0 w 869"/>
                  <a:gd name="T57" fmla="*/ 0 h 1352"/>
                  <a:gd name="T58" fmla="*/ 0 w 869"/>
                  <a:gd name="T59" fmla="*/ 0 h 1352"/>
                  <a:gd name="T60" fmla="*/ 0 w 869"/>
                  <a:gd name="T61" fmla="*/ 0 h 1352"/>
                  <a:gd name="T62" fmla="*/ 0 w 869"/>
                  <a:gd name="T63" fmla="*/ 0 h 1352"/>
                  <a:gd name="T64" fmla="*/ 0 w 869"/>
                  <a:gd name="T65" fmla="*/ 0 h 1352"/>
                  <a:gd name="T66" fmla="*/ 0 w 869"/>
                  <a:gd name="T67" fmla="*/ 0 h 1352"/>
                  <a:gd name="T68" fmla="*/ 0 w 869"/>
                  <a:gd name="T69" fmla="*/ 0 h 1352"/>
                  <a:gd name="T70" fmla="*/ 0 w 869"/>
                  <a:gd name="T71" fmla="*/ 0 h 1352"/>
                  <a:gd name="T72" fmla="*/ 0 w 869"/>
                  <a:gd name="T73" fmla="*/ 0 h 1352"/>
                  <a:gd name="T74" fmla="*/ 0 w 869"/>
                  <a:gd name="T75" fmla="*/ 0 h 13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69"/>
                  <a:gd name="T115" fmla="*/ 0 h 1352"/>
                  <a:gd name="T116" fmla="*/ 869 w 869"/>
                  <a:gd name="T117" fmla="*/ 1352 h 13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69" h="1352">
                    <a:moveTo>
                      <a:pt x="144" y="533"/>
                    </a:moveTo>
                    <a:lnTo>
                      <a:pt x="194" y="438"/>
                    </a:lnTo>
                    <a:lnTo>
                      <a:pt x="250" y="345"/>
                    </a:lnTo>
                    <a:lnTo>
                      <a:pt x="312" y="257"/>
                    </a:lnTo>
                    <a:lnTo>
                      <a:pt x="387" y="182"/>
                    </a:lnTo>
                    <a:lnTo>
                      <a:pt x="462" y="113"/>
                    </a:lnTo>
                    <a:lnTo>
                      <a:pt x="506" y="88"/>
                    </a:lnTo>
                    <a:lnTo>
                      <a:pt x="556" y="63"/>
                    </a:lnTo>
                    <a:lnTo>
                      <a:pt x="600" y="38"/>
                    </a:lnTo>
                    <a:lnTo>
                      <a:pt x="650" y="19"/>
                    </a:lnTo>
                    <a:lnTo>
                      <a:pt x="706" y="6"/>
                    </a:lnTo>
                    <a:lnTo>
                      <a:pt x="763" y="0"/>
                    </a:lnTo>
                    <a:lnTo>
                      <a:pt x="768" y="0"/>
                    </a:lnTo>
                    <a:lnTo>
                      <a:pt x="838" y="651"/>
                    </a:lnTo>
                    <a:lnTo>
                      <a:pt x="869" y="1040"/>
                    </a:lnTo>
                    <a:lnTo>
                      <a:pt x="831" y="1158"/>
                    </a:lnTo>
                    <a:lnTo>
                      <a:pt x="775" y="1346"/>
                    </a:lnTo>
                    <a:lnTo>
                      <a:pt x="681" y="1352"/>
                    </a:lnTo>
                    <a:lnTo>
                      <a:pt x="581" y="1346"/>
                    </a:lnTo>
                    <a:lnTo>
                      <a:pt x="393" y="1327"/>
                    </a:lnTo>
                    <a:lnTo>
                      <a:pt x="262" y="1315"/>
                    </a:lnTo>
                    <a:lnTo>
                      <a:pt x="199" y="1309"/>
                    </a:lnTo>
                    <a:lnTo>
                      <a:pt x="149" y="1289"/>
                    </a:lnTo>
                    <a:lnTo>
                      <a:pt x="99" y="1271"/>
                    </a:lnTo>
                    <a:lnTo>
                      <a:pt x="81" y="1259"/>
                    </a:lnTo>
                    <a:lnTo>
                      <a:pt x="62" y="1239"/>
                    </a:lnTo>
                    <a:lnTo>
                      <a:pt x="43" y="1215"/>
                    </a:lnTo>
                    <a:lnTo>
                      <a:pt x="31" y="1190"/>
                    </a:lnTo>
                    <a:lnTo>
                      <a:pt x="18" y="1158"/>
                    </a:lnTo>
                    <a:lnTo>
                      <a:pt x="11" y="1128"/>
                    </a:lnTo>
                    <a:lnTo>
                      <a:pt x="0" y="1071"/>
                    </a:lnTo>
                    <a:lnTo>
                      <a:pt x="0" y="1002"/>
                    </a:lnTo>
                    <a:lnTo>
                      <a:pt x="6" y="933"/>
                    </a:lnTo>
                    <a:lnTo>
                      <a:pt x="18" y="864"/>
                    </a:lnTo>
                    <a:lnTo>
                      <a:pt x="36" y="796"/>
                    </a:lnTo>
                    <a:lnTo>
                      <a:pt x="62" y="726"/>
                    </a:lnTo>
                    <a:lnTo>
                      <a:pt x="87" y="658"/>
                    </a:lnTo>
                    <a:lnTo>
                      <a:pt x="144" y="533"/>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82" name="Freeform 414"/>
              <p:cNvSpPr>
                <a:spLocks/>
              </p:cNvSpPr>
              <p:nvPr/>
            </p:nvSpPr>
            <p:spPr bwMode="auto">
              <a:xfrm>
                <a:off x="11649" y="10963"/>
                <a:ext cx="43" cy="168"/>
              </a:xfrm>
              <a:custGeom>
                <a:avLst/>
                <a:gdLst>
                  <a:gd name="T0" fmla="*/ 0 w 301"/>
                  <a:gd name="T1" fmla="*/ 0 h 1176"/>
                  <a:gd name="T2" fmla="*/ 0 w 301"/>
                  <a:gd name="T3" fmla="*/ 0 h 1176"/>
                  <a:gd name="T4" fmla="*/ 0 w 301"/>
                  <a:gd name="T5" fmla="*/ 0 h 1176"/>
                  <a:gd name="T6" fmla="*/ 0 w 301"/>
                  <a:gd name="T7" fmla="*/ 0 h 1176"/>
                  <a:gd name="T8" fmla="*/ 0 w 301"/>
                  <a:gd name="T9" fmla="*/ 0 h 1176"/>
                  <a:gd name="T10" fmla="*/ 0 w 301"/>
                  <a:gd name="T11" fmla="*/ 0 h 1176"/>
                  <a:gd name="T12" fmla="*/ 0 w 301"/>
                  <a:gd name="T13" fmla="*/ 0 h 1176"/>
                  <a:gd name="T14" fmla="*/ 0 w 301"/>
                  <a:gd name="T15" fmla="*/ 0 h 1176"/>
                  <a:gd name="T16" fmla="*/ 0 w 301"/>
                  <a:gd name="T17" fmla="*/ 0 h 1176"/>
                  <a:gd name="T18" fmla="*/ 0 w 301"/>
                  <a:gd name="T19" fmla="*/ 0 h 1176"/>
                  <a:gd name="T20" fmla="*/ 0 w 301"/>
                  <a:gd name="T21" fmla="*/ 0 h 1176"/>
                  <a:gd name="T22" fmla="*/ 0 w 301"/>
                  <a:gd name="T23" fmla="*/ 0 h 1176"/>
                  <a:gd name="T24" fmla="*/ 0 w 301"/>
                  <a:gd name="T25" fmla="*/ 0 h 1176"/>
                  <a:gd name="T26" fmla="*/ 0 w 301"/>
                  <a:gd name="T27" fmla="*/ 0 h 1176"/>
                  <a:gd name="T28" fmla="*/ 0 w 301"/>
                  <a:gd name="T29" fmla="*/ 0 h 1176"/>
                  <a:gd name="T30" fmla="*/ 0 w 301"/>
                  <a:gd name="T31" fmla="*/ 0 h 1176"/>
                  <a:gd name="T32" fmla="*/ 0 w 301"/>
                  <a:gd name="T33" fmla="*/ 0 h 1176"/>
                  <a:gd name="T34" fmla="*/ 0 w 301"/>
                  <a:gd name="T35" fmla="*/ 0 h 1176"/>
                  <a:gd name="T36" fmla="*/ 0 w 301"/>
                  <a:gd name="T37" fmla="*/ 0 h 1176"/>
                  <a:gd name="T38" fmla="*/ 0 w 301"/>
                  <a:gd name="T39" fmla="*/ 0 h 1176"/>
                  <a:gd name="T40" fmla="*/ 0 w 301"/>
                  <a:gd name="T41" fmla="*/ 0 h 1176"/>
                  <a:gd name="T42" fmla="*/ 0 w 301"/>
                  <a:gd name="T43" fmla="*/ 0 h 1176"/>
                  <a:gd name="T44" fmla="*/ 0 w 301"/>
                  <a:gd name="T45" fmla="*/ 0 h 1176"/>
                  <a:gd name="T46" fmla="*/ 0 w 301"/>
                  <a:gd name="T47" fmla="*/ 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1"/>
                  <a:gd name="T73" fmla="*/ 0 h 1176"/>
                  <a:gd name="T74" fmla="*/ 301 w 301"/>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1" h="1176">
                    <a:moveTo>
                      <a:pt x="251" y="0"/>
                    </a:moveTo>
                    <a:lnTo>
                      <a:pt x="276" y="56"/>
                    </a:lnTo>
                    <a:lnTo>
                      <a:pt x="294" y="118"/>
                    </a:lnTo>
                    <a:lnTo>
                      <a:pt x="301" y="175"/>
                    </a:lnTo>
                    <a:lnTo>
                      <a:pt x="294" y="231"/>
                    </a:lnTo>
                    <a:lnTo>
                      <a:pt x="289" y="287"/>
                    </a:lnTo>
                    <a:lnTo>
                      <a:pt x="276" y="344"/>
                    </a:lnTo>
                    <a:lnTo>
                      <a:pt x="238" y="457"/>
                    </a:lnTo>
                    <a:lnTo>
                      <a:pt x="226" y="513"/>
                    </a:lnTo>
                    <a:lnTo>
                      <a:pt x="213" y="570"/>
                    </a:lnTo>
                    <a:lnTo>
                      <a:pt x="201" y="694"/>
                    </a:lnTo>
                    <a:lnTo>
                      <a:pt x="188" y="819"/>
                    </a:lnTo>
                    <a:lnTo>
                      <a:pt x="176" y="945"/>
                    </a:lnTo>
                    <a:lnTo>
                      <a:pt x="163" y="1007"/>
                    </a:lnTo>
                    <a:lnTo>
                      <a:pt x="145" y="1064"/>
                    </a:lnTo>
                    <a:lnTo>
                      <a:pt x="132" y="1102"/>
                    </a:lnTo>
                    <a:lnTo>
                      <a:pt x="113" y="1133"/>
                    </a:lnTo>
                    <a:lnTo>
                      <a:pt x="88" y="1158"/>
                    </a:lnTo>
                    <a:lnTo>
                      <a:pt x="57" y="1176"/>
                    </a:lnTo>
                    <a:lnTo>
                      <a:pt x="25" y="1064"/>
                    </a:lnTo>
                    <a:lnTo>
                      <a:pt x="0" y="945"/>
                    </a:lnTo>
                    <a:lnTo>
                      <a:pt x="120" y="469"/>
                    </a:lnTo>
                    <a:lnTo>
                      <a:pt x="183" y="231"/>
                    </a:lnTo>
                    <a:lnTo>
                      <a:pt x="251" y="0"/>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83" name="Freeform 415"/>
              <p:cNvSpPr>
                <a:spLocks/>
              </p:cNvSpPr>
              <p:nvPr/>
            </p:nvSpPr>
            <p:spPr bwMode="auto">
              <a:xfrm>
                <a:off x="11667" y="10983"/>
                <a:ext cx="120" cy="134"/>
              </a:xfrm>
              <a:custGeom>
                <a:avLst/>
                <a:gdLst>
                  <a:gd name="T0" fmla="*/ 0 w 844"/>
                  <a:gd name="T1" fmla="*/ 0 h 940"/>
                  <a:gd name="T2" fmla="*/ 0 w 844"/>
                  <a:gd name="T3" fmla="*/ 0 h 940"/>
                  <a:gd name="T4" fmla="*/ 0 w 844"/>
                  <a:gd name="T5" fmla="*/ 0 h 940"/>
                  <a:gd name="T6" fmla="*/ 0 w 844"/>
                  <a:gd name="T7" fmla="*/ 0 h 940"/>
                  <a:gd name="T8" fmla="*/ 0 w 844"/>
                  <a:gd name="T9" fmla="*/ 0 h 940"/>
                  <a:gd name="T10" fmla="*/ 0 w 844"/>
                  <a:gd name="T11" fmla="*/ 0 h 940"/>
                  <a:gd name="T12" fmla="*/ 0 w 844"/>
                  <a:gd name="T13" fmla="*/ 0 h 940"/>
                  <a:gd name="T14" fmla="*/ 0 w 844"/>
                  <a:gd name="T15" fmla="*/ 0 h 940"/>
                  <a:gd name="T16" fmla="*/ 0 w 844"/>
                  <a:gd name="T17" fmla="*/ 0 h 940"/>
                  <a:gd name="T18" fmla="*/ 0 w 844"/>
                  <a:gd name="T19" fmla="*/ 0 h 940"/>
                  <a:gd name="T20" fmla="*/ 0 w 844"/>
                  <a:gd name="T21" fmla="*/ 0 h 940"/>
                  <a:gd name="T22" fmla="*/ 0 w 844"/>
                  <a:gd name="T23" fmla="*/ 0 h 940"/>
                  <a:gd name="T24" fmla="*/ 0 w 844"/>
                  <a:gd name="T25" fmla="*/ 0 h 940"/>
                  <a:gd name="T26" fmla="*/ 0 w 844"/>
                  <a:gd name="T27" fmla="*/ 0 h 940"/>
                  <a:gd name="T28" fmla="*/ 0 w 844"/>
                  <a:gd name="T29" fmla="*/ 0 h 940"/>
                  <a:gd name="T30" fmla="*/ 0 w 844"/>
                  <a:gd name="T31" fmla="*/ 0 h 940"/>
                  <a:gd name="T32" fmla="*/ 0 w 844"/>
                  <a:gd name="T33" fmla="*/ 0 h 940"/>
                  <a:gd name="T34" fmla="*/ 0 w 844"/>
                  <a:gd name="T35" fmla="*/ 0 h 940"/>
                  <a:gd name="T36" fmla="*/ 0 w 844"/>
                  <a:gd name="T37" fmla="*/ 0 h 940"/>
                  <a:gd name="T38" fmla="*/ 0 w 844"/>
                  <a:gd name="T39" fmla="*/ 0 h 940"/>
                  <a:gd name="T40" fmla="*/ 0 w 844"/>
                  <a:gd name="T41" fmla="*/ 0 h 940"/>
                  <a:gd name="T42" fmla="*/ 0 w 844"/>
                  <a:gd name="T43" fmla="*/ 0 h 940"/>
                  <a:gd name="T44" fmla="*/ 0 w 844"/>
                  <a:gd name="T45" fmla="*/ 0 h 940"/>
                  <a:gd name="T46" fmla="*/ 0 w 844"/>
                  <a:gd name="T47" fmla="*/ 0 h 940"/>
                  <a:gd name="T48" fmla="*/ 0 w 844"/>
                  <a:gd name="T49" fmla="*/ 0 h 940"/>
                  <a:gd name="T50" fmla="*/ 0 w 844"/>
                  <a:gd name="T51" fmla="*/ 0 h 940"/>
                  <a:gd name="T52" fmla="*/ 0 w 844"/>
                  <a:gd name="T53" fmla="*/ 0 h 940"/>
                  <a:gd name="T54" fmla="*/ 0 w 844"/>
                  <a:gd name="T55" fmla="*/ 0 h 940"/>
                  <a:gd name="T56" fmla="*/ 0 w 844"/>
                  <a:gd name="T57" fmla="*/ 0 h 940"/>
                  <a:gd name="T58" fmla="*/ 0 w 844"/>
                  <a:gd name="T59" fmla="*/ 0 h 940"/>
                  <a:gd name="T60" fmla="*/ 0 w 844"/>
                  <a:gd name="T61" fmla="*/ 0 h 940"/>
                  <a:gd name="T62" fmla="*/ 0 w 844"/>
                  <a:gd name="T63" fmla="*/ 0 h 940"/>
                  <a:gd name="T64" fmla="*/ 0 w 844"/>
                  <a:gd name="T65" fmla="*/ 0 h 940"/>
                  <a:gd name="T66" fmla="*/ 0 w 844"/>
                  <a:gd name="T67" fmla="*/ 0 h 940"/>
                  <a:gd name="T68" fmla="*/ 0 w 844"/>
                  <a:gd name="T69" fmla="*/ 0 h 940"/>
                  <a:gd name="T70" fmla="*/ 0 w 844"/>
                  <a:gd name="T71" fmla="*/ 0 h 940"/>
                  <a:gd name="T72" fmla="*/ 0 w 844"/>
                  <a:gd name="T73" fmla="*/ 0 h 940"/>
                  <a:gd name="T74" fmla="*/ 0 w 844"/>
                  <a:gd name="T75" fmla="*/ 0 h 940"/>
                  <a:gd name="T76" fmla="*/ 0 w 844"/>
                  <a:gd name="T77" fmla="*/ 0 h 940"/>
                  <a:gd name="T78" fmla="*/ 0 w 844"/>
                  <a:gd name="T79" fmla="*/ 0 h 940"/>
                  <a:gd name="T80" fmla="*/ 0 w 844"/>
                  <a:gd name="T81" fmla="*/ 0 h 940"/>
                  <a:gd name="T82" fmla="*/ 0 w 844"/>
                  <a:gd name="T83" fmla="*/ 0 h 940"/>
                  <a:gd name="T84" fmla="*/ 0 w 844"/>
                  <a:gd name="T85" fmla="*/ 0 h 940"/>
                  <a:gd name="T86" fmla="*/ 0 w 844"/>
                  <a:gd name="T87" fmla="*/ 0 h 940"/>
                  <a:gd name="T88" fmla="*/ 0 w 844"/>
                  <a:gd name="T89" fmla="*/ 0 h 9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4"/>
                  <a:gd name="T136" fmla="*/ 0 h 940"/>
                  <a:gd name="T137" fmla="*/ 844 w 844"/>
                  <a:gd name="T138" fmla="*/ 940 h 9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4" h="940">
                    <a:moveTo>
                      <a:pt x="57" y="6"/>
                    </a:moveTo>
                    <a:lnTo>
                      <a:pt x="118" y="6"/>
                    </a:lnTo>
                    <a:lnTo>
                      <a:pt x="163" y="0"/>
                    </a:lnTo>
                    <a:lnTo>
                      <a:pt x="168" y="76"/>
                    </a:lnTo>
                    <a:lnTo>
                      <a:pt x="175" y="157"/>
                    </a:lnTo>
                    <a:lnTo>
                      <a:pt x="188" y="225"/>
                    </a:lnTo>
                    <a:lnTo>
                      <a:pt x="206" y="288"/>
                    </a:lnTo>
                    <a:lnTo>
                      <a:pt x="231" y="338"/>
                    </a:lnTo>
                    <a:lnTo>
                      <a:pt x="256" y="388"/>
                    </a:lnTo>
                    <a:lnTo>
                      <a:pt x="319" y="463"/>
                    </a:lnTo>
                    <a:lnTo>
                      <a:pt x="344" y="495"/>
                    </a:lnTo>
                    <a:lnTo>
                      <a:pt x="362" y="526"/>
                    </a:lnTo>
                    <a:lnTo>
                      <a:pt x="369" y="533"/>
                    </a:lnTo>
                    <a:lnTo>
                      <a:pt x="387" y="539"/>
                    </a:lnTo>
                    <a:lnTo>
                      <a:pt x="450" y="557"/>
                    </a:lnTo>
                    <a:lnTo>
                      <a:pt x="619" y="594"/>
                    </a:lnTo>
                    <a:lnTo>
                      <a:pt x="706" y="620"/>
                    </a:lnTo>
                    <a:lnTo>
                      <a:pt x="782" y="651"/>
                    </a:lnTo>
                    <a:lnTo>
                      <a:pt x="807" y="664"/>
                    </a:lnTo>
                    <a:lnTo>
                      <a:pt x="832" y="682"/>
                    </a:lnTo>
                    <a:lnTo>
                      <a:pt x="844" y="702"/>
                    </a:lnTo>
                    <a:lnTo>
                      <a:pt x="844" y="720"/>
                    </a:lnTo>
                    <a:lnTo>
                      <a:pt x="812" y="745"/>
                    </a:lnTo>
                    <a:lnTo>
                      <a:pt x="787" y="764"/>
                    </a:lnTo>
                    <a:lnTo>
                      <a:pt x="744" y="814"/>
                    </a:lnTo>
                    <a:lnTo>
                      <a:pt x="701" y="877"/>
                    </a:lnTo>
                    <a:lnTo>
                      <a:pt x="669" y="940"/>
                    </a:lnTo>
                    <a:lnTo>
                      <a:pt x="638" y="927"/>
                    </a:lnTo>
                    <a:lnTo>
                      <a:pt x="588" y="915"/>
                    </a:lnTo>
                    <a:lnTo>
                      <a:pt x="437" y="890"/>
                    </a:lnTo>
                    <a:lnTo>
                      <a:pt x="281" y="852"/>
                    </a:lnTo>
                    <a:lnTo>
                      <a:pt x="219" y="827"/>
                    </a:lnTo>
                    <a:lnTo>
                      <a:pt x="175" y="808"/>
                    </a:lnTo>
                    <a:lnTo>
                      <a:pt x="138" y="770"/>
                    </a:lnTo>
                    <a:lnTo>
                      <a:pt x="107" y="727"/>
                    </a:lnTo>
                    <a:lnTo>
                      <a:pt x="75" y="676"/>
                    </a:lnTo>
                    <a:lnTo>
                      <a:pt x="50" y="626"/>
                    </a:lnTo>
                    <a:lnTo>
                      <a:pt x="12" y="544"/>
                    </a:lnTo>
                    <a:lnTo>
                      <a:pt x="0" y="508"/>
                    </a:lnTo>
                    <a:lnTo>
                      <a:pt x="0" y="463"/>
                    </a:lnTo>
                    <a:lnTo>
                      <a:pt x="0" y="351"/>
                    </a:lnTo>
                    <a:lnTo>
                      <a:pt x="6" y="275"/>
                    </a:lnTo>
                    <a:lnTo>
                      <a:pt x="19" y="188"/>
                    </a:lnTo>
                    <a:lnTo>
                      <a:pt x="32" y="100"/>
                    </a:lnTo>
                    <a:lnTo>
                      <a:pt x="57" y="6"/>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84" name="Freeform 416"/>
              <p:cNvSpPr>
                <a:spLocks/>
              </p:cNvSpPr>
              <p:nvPr/>
            </p:nvSpPr>
            <p:spPr bwMode="auto">
              <a:xfrm>
                <a:off x="12197" y="10780"/>
                <a:ext cx="153" cy="172"/>
              </a:xfrm>
              <a:custGeom>
                <a:avLst/>
                <a:gdLst>
                  <a:gd name="T0" fmla="*/ 0 w 1069"/>
                  <a:gd name="T1" fmla="*/ 0 h 1208"/>
                  <a:gd name="T2" fmla="*/ 0 w 1069"/>
                  <a:gd name="T3" fmla="*/ 0 h 1208"/>
                  <a:gd name="T4" fmla="*/ 0 w 1069"/>
                  <a:gd name="T5" fmla="*/ 0 h 1208"/>
                  <a:gd name="T6" fmla="*/ 0 w 1069"/>
                  <a:gd name="T7" fmla="*/ 0 h 1208"/>
                  <a:gd name="T8" fmla="*/ 0 w 1069"/>
                  <a:gd name="T9" fmla="*/ 0 h 1208"/>
                  <a:gd name="T10" fmla="*/ 0 w 1069"/>
                  <a:gd name="T11" fmla="*/ 0 h 1208"/>
                  <a:gd name="T12" fmla="*/ 0 w 1069"/>
                  <a:gd name="T13" fmla="*/ 0 h 1208"/>
                  <a:gd name="T14" fmla="*/ 0 w 1069"/>
                  <a:gd name="T15" fmla="*/ 0 h 1208"/>
                  <a:gd name="T16" fmla="*/ 0 w 1069"/>
                  <a:gd name="T17" fmla="*/ 0 h 1208"/>
                  <a:gd name="T18" fmla="*/ 0 w 1069"/>
                  <a:gd name="T19" fmla="*/ 0 h 1208"/>
                  <a:gd name="T20" fmla="*/ 0 w 1069"/>
                  <a:gd name="T21" fmla="*/ 0 h 1208"/>
                  <a:gd name="T22" fmla="*/ 0 w 1069"/>
                  <a:gd name="T23" fmla="*/ 0 h 1208"/>
                  <a:gd name="T24" fmla="*/ 0 w 1069"/>
                  <a:gd name="T25" fmla="*/ 0 h 1208"/>
                  <a:gd name="T26" fmla="*/ 0 w 1069"/>
                  <a:gd name="T27" fmla="*/ 0 h 1208"/>
                  <a:gd name="T28" fmla="*/ 0 w 1069"/>
                  <a:gd name="T29" fmla="*/ 0 h 1208"/>
                  <a:gd name="T30" fmla="*/ 0 w 1069"/>
                  <a:gd name="T31" fmla="*/ 0 h 1208"/>
                  <a:gd name="T32" fmla="*/ 0 w 1069"/>
                  <a:gd name="T33" fmla="*/ 0 h 1208"/>
                  <a:gd name="T34" fmla="*/ 0 w 1069"/>
                  <a:gd name="T35" fmla="*/ 0 h 1208"/>
                  <a:gd name="T36" fmla="*/ 0 w 1069"/>
                  <a:gd name="T37" fmla="*/ 0 h 1208"/>
                  <a:gd name="T38" fmla="*/ 0 w 1069"/>
                  <a:gd name="T39" fmla="*/ 0 h 1208"/>
                  <a:gd name="T40" fmla="*/ 0 w 1069"/>
                  <a:gd name="T41" fmla="*/ 0 h 1208"/>
                  <a:gd name="T42" fmla="*/ 0 w 1069"/>
                  <a:gd name="T43" fmla="*/ 0 h 1208"/>
                  <a:gd name="T44" fmla="*/ 0 w 1069"/>
                  <a:gd name="T45" fmla="*/ 0 h 1208"/>
                  <a:gd name="T46" fmla="*/ 0 w 1069"/>
                  <a:gd name="T47" fmla="*/ 0 h 1208"/>
                  <a:gd name="T48" fmla="*/ 0 w 1069"/>
                  <a:gd name="T49" fmla="*/ 0 h 1208"/>
                  <a:gd name="T50" fmla="*/ 0 w 1069"/>
                  <a:gd name="T51" fmla="*/ 0 h 1208"/>
                  <a:gd name="T52" fmla="*/ 0 w 1069"/>
                  <a:gd name="T53" fmla="*/ 0 h 1208"/>
                  <a:gd name="T54" fmla="*/ 0 w 1069"/>
                  <a:gd name="T55" fmla="*/ 0 h 1208"/>
                  <a:gd name="T56" fmla="*/ 0 w 1069"/>
                  <a:gd name="T57" fmla="*/ 0 h 1208"/>
                  <a:gd name="T58" fmla="*/ 0 w 1069"/>
                  <a:gd name="T59" fmla="*/ 0 h 1208"/>
                  <a:gd name="T60" fmla="*/ 0 w 1069"/>
                  <a:gd name="T61" fmla="*/ 0 h 1208"/>
                  <a:gd name="T62" fmla="*/ 0 w 1069"/>
                  <a:gd name="T63" fmla="*/ 0 h 1208"/>
                  <a:gd name="T64" fmla="*/ 0 w 1069"/>
                  <a:gd name="T65" fmla="*/ 0 h 1208"/>
                  <a:gd name="T66" fmla="*/ 0 w 1069"/>
                  <a:gd name="T67" fmla="*/ 0 h 1208"/>
                  <a:gd name="T68" fmla="*/ 0 w 1069"/>
                  <a:gd name="T69" fmla="*/ 0 h 1208"/>
                  <a:gd name="T70" fmla="*/ 0 w 1069"/>
                  <a:gd name="T71" fmla="*/ 0 h 1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9"/>
                  <a:gd name="T109" fmla="*/ 0 h 1208"/>
                  <a:gd name="T110" fmla="*/ 1069 w 1069"/>
                  <a:gd name="T111" fmla="*/ 1208 h 1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9" h="1208">
                    <a:moveTo>
                      <a:pt x="213" y="56"/>
                    </a:moveTo>
                    <a:lnTo>
                      <a:pt x="157" y="88"/>
                    </a:lnTo>
                    <a:lnTo>
                      <a:pt x="113" y="126"/>
                    </a:lnTo>
                    <a:lnTo>
                      <a:pt x="75" y="250"/>
                    </a:lnTo>
                    <a:lnTo>
                      <a:pt x="50" y="382"/>
                    </a:lnTo>
                    <a:lnTo>
                      <a:pt x="25" y="513"/>
                    </a:lnTo>
                    <a:lnTo>
                      <a:pt x="12" y="644"/>
                    </a:lnTo>
                    <a:lnTo>
                      <a:pt x="7" y="776"/>
                    </a:lnTo>
                    <a:lnTo>
                      <a:pt x="0" y="908"/>
                    </a:lnTo>
                    <a:lnTo>
                      <a:pt x="0" y="1164"/>
                    </a:lnTo>
                    <a:lnTo>
                      <a:pt x="88" y="1177"/>
                    </a:lnTo>
                    <a:lnTo>
                      <a:pt x="288" y="1202"/>
                    </a:lnTo>
                    <a:lnTo>
                      <a:pt x="388" y="1208"/>
                    </a:lnTo>
                    <a:lnTo>
                      <a:pt x="438" y="1208"/>
                    </a:lnTo>
                    <a:lnTo>
                      <a:pt x="494" y="1202"/>
                    </a:lnTo>
                    <a:lnTo>
                      <a:pt x="782" y="1158"/>
                    </a:lnTo>
                    <a:lnTo>
                      <a:pt x="925" y="1139"/>
                    </a:lnTo>
                    <a:lnTo>
                      <a:pt x="1069" y="1121"/>
                    </a:lnTo>
                    <a:lnTo>
                      <a:pt x="1044" y="914"/>
                    </a:lnTo>
                    <a:lnTo>
                      <a:pt x="1020" y="707"/>
                    </a:lnTo>
                    <a:lnTo>
                      <a:pt x="982" y="501"/>
                    </a:lnTo>
                    <a:lnTo>
                      <a:pt x="945" y="300"/>
                    </a:lnTo>
                    <a:lnTo>
                      <a:pt x="882" y="212"/>
                    </a:lnTo>
                    <a:lnTo>
                      <a:pt x="814" y="138"/>
                    </a:lnTo>
                    <a:lnTo>
                      <a:pt x="776" y="106"/>
                    </a:lnTo>
                    <a:lnTo>
                      <a:pt x="738" y="75"/>
                    </a:lnTo>
                    <a:lnTo>
                      <a:pt x="694" y="50"/>
                    </a:lnTo>
                    <a:lnTo>
                      <a:pt x="651" y="31"/>
                    </a:lnTo>
                    <a:lnTo>
                      <a:pt x="600" y="13"/>
                    </a:lnTo>
                    <a:lnTo>
                      <a:pt x="557" y="6"/>
                    </a:lnTo>
                    <a:lnTo>
                      <a:pt x="507" y="0"/>
                    </a:lnTo>
                    <a:lnTo>
                      <a:pt x="450" y="0"/>
                    </a:lnTo>
                    <a:lnTo>
                      <a:pt x="394" y="6"/>
                    </a:lnTo>
                    <a:lnTo>
                      <a:pt x="338" y="13"/>
                    </a:lnTo>
                    <a:lnTo>
                      <a:pt x="276" y="31"/>
                    </a:lnTo>
                    <a:lnTo>
                      <a:pt x="213" y="56"/>
                    </a:lnTo>
                    <a:close/>
                  </a:path>
                </a:pathLst>
              </a:custGeom>
              <a:solidFill>
                <a:srgbClr val="2424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85" name="Freeform 417"/>
              <p:cNvSpPr>
                <a:spLocks/>
              </p:cNvSpPr>
              <p:nvPr/>
            </p:nvSpPr>
            <p:spPr bwMode="auto">
              <a:xfrm>
                <a:off x="12231" y="10787"/>
                <a:ext cx="65" cy="140"/>
              </a:xfrm>
              <a:custGeom>
                <a:avLst/>
                <a:gdLst>
                  <a:gd name="T0" fmla="*/ 0 w 450"/>
                  <a:gd name="T1" fmla="*/ 0 h 983"/>
                  <a:gd name="T2" fmla="*/ 0 w 450"/>
                  <a:gd name="T3" fmla="*/ 0 h 983"/>
                  <a:gd name="T4" fmla="*/ 0 w 450"/>
                  <a:gd name="T5" fmla="*/ 0 h 983"/>
                  <a:gd name="T6" fmla="*/ 0 w 450"/>
                  <a:gd name="T7" fmla="*/ 0 h 983"/>
                  <a:gd name="T8" fmla="*/ 0 60000 65536"/>
                  <a:gd name="T9" fmla="*/ 0 60000 65536"/>
                  <a:gd name="T10" fmla="*/ 0 60000 65536"/>
                  <a:gd name="T11" fmla="*/ 0 60000 65536"/>
                  <a:gd name="T12" fmla="*/ 0 w 450"/>
                  <a:gd name="T13" fmla="*/ 0 h 983"/>
                  <a:gd name="T14" fmla="*/ 450 w 450"/>
                  <a:gd name="T15" fmla="*/ 983 h 983"/>
                </a:gdLst>
                <a:ahLst/>
                <a:cxnLst>
                  <a:cxn ang="T8">
                    <a:pos x="T0" y="T1"/>
                  </a:cxn>
                  <a:cxn ang="T9">
                    <a:pos x="T2" y="T3"/>
                  </a:cxn>
                  <a:cxn ang="T10">
                    <a:pos x="T4" y="T5"/>
                  </a:cxn>
                  <a:cxn ang="T11">
                    <a:pos x="T6" y="T7"/>
                  </a:cxn>
                </a:cxnLst>
                <a:rect l="T12" t="T13" r="T14" b="T15"/>
                <a:pathLst>
                  <a:path w="450" h="983">
                    <a:moveTo>
                      <a:pt x="450" y="0"/>
                    </a:moveTo>
                    <a:lnTo>
                      <a:pt x="0" y="0"/>
                    </a:lnTo>
                    <a:lnTo>
                      <a:pt x="300" y="983"/>
                    </a:lnTo>
                    <a:lnTo>
                      <a:pt x="4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86" name="Freeform 418"/>
              <p:cNvSpPr>
                <a:spLocks/>
              </p:cNvSpPr>
              <p:nvPr/>
            </p:nvSpPr>
            <p:spPr bwMode="auto">
              <a:xfrm>
                <a:off x="12197" y="10786"/>
                <a:ext cx="153" cy="166"/>
              </a:xfrm>
              <a:custGeom>
                <a:avLst/>
                <a:gdLst>
                  <a:gd name="T0" fmla="*/ 0 w 1069"/>
                  <a:gd name="T1" fmla="*/ 0 h 1164"/>
                  <a:gd name="T2" fmla="*/ 0 w 1069"/>
                  <a:gd name="T3" fmla="*/ 0 h 1164"/>
                  <a:gd name="T4" fmla="*/ 0 w 1069"/>
                  <a:gd name="T5" fmla="*/ 0 h 1164"/>
                  <a:gd name="T6" fmla="*/ 0 w 1069"/>
                  <a:gd name="T7" fmla="*/ 0 h 1164"/>
                  <a:gd name="T8" fmla="*/ 0 w 1069"/>
                  <a:gd name="T9" fmla="*/ 0 h 1164"/>
                  <a:gd name="T10" fmla="*/ 0 w 1069"/>
                  <a:gd name="T11" fmla="*/ 0 h 1164"/>
                  <a:gd name="T12" fmla="*/ 0 w 1069"/>
                  <a:gd name="T13" fmla="*/ 0 h 1164"/>
                  <a:gd name="T14" fmla="*/ 0 w 1069"/>
                  <a:gd name="T15" fmla="*/ 0 h 1164"/>
                  <a:gd name="T16" fmla="*/ 0 w 1069"/>
                  <a:gd name="T17" fmla="*/ 0 h 1164"/>
                  <a:gd name="T18" fmla="*/ 0 w 1069"/>
                  <a:gd name="T19" fmla="*/ 0 h 1164"/>
                  <a:gd name="T20" fmla="*/ 0 w 1069"/>
                  <a:gd name="T21" fmla="*/ 0 h 1164"/>
                  <a:gd name="T22" fmla="*/ 0 w 1069"/>
                  <a:gd name="T23" fmla="*/ 0 h 1164"/>
                  <a:gd name="T24" fmla="*/ 0 w 1069"/>
                  <a:gd name="T25" fmla="*/ 0 h 1164"/>
                  <a:gd name="T26" fmla="*/ 0 w 1069"/>
                  <a:gd name="T27" fmla="*/ 0 h 1164"/>
                  <a:gd name="T28" fmla="*/ 0 w 1069"/>
                  <a:gd name="T29" fmla="*/ 0 h 1164"/>
                  <a:gd name="T30" fmla="*/ 0 w 1069"/>
                  <a:gd name="T31" fmla="*/ 0 h 1164"/>
                  <a:gd name="T32" fmla="*/ 0 w 1069"/>
                  <a:gd name="T33" fmla="*/ 0 h 1164"/>
                  <a:gd name="T34" fmla="*/ 0 w 1069"/>
                  <a:gd name="T35" fmla="*/ 0 h 1164"/>
                  <a:gd name="T36" fmla="*/ 0 w 1069"/>
                  <a:gd name="T37" fmla="*/ 0 h 1164"/>
                  <a:gd name="T38" fmla="*/ 0 w 1069"/>
                  <a:gd name="T39" fmla="*/ 0 h 1164"/>
                  <a:gd name="T40" fmla="*/ 0 w 1069"/>
                  <a:gd name="T41" fmla="*/ 0 h 1164"/>
                  <a:gd name="T42" fmla="*/ 0 w 1069"/>
                  <a:gd name="T43" fmla="*/ 0 h 1164"/>
                  <a:gd name="T44" fmla="*/ 0 w 1069"/>
                  <a:gd name="T45" fmla="*/ 0 h 1164"/>
                  <a:gd name="T46" fmla="*/ 0 w 1069"/>
                  <a:gd name="T47" fmla="*/ 0 h 1164"/>
                  <a:gd name="T48" fmla="*/ 0 w 1069"/>
                  <a:gd name="T49" fmla="*/ 0 h 1164"/>
                  <a:gd name="T50" fmla="*/ 0 w 1069"/>
                  <a:gd name="T51" fmla="*/ 0 h 1164"/>
                  <a:gd name="T52" fmla="*/ 0 w 1069"/>
                  <a:gd name="T53" fmla="*/ 0 h 1164"/>
                  <a:gd name="T54" fmla="*/ 0 w 1069"/>
                  <a:gd name="T55" fmla="*/ 0 h 1164"/>
                  <a:gd name="T56" fmla="*/ 0 w 1069"/>
                  <a:gd name="T57" fmla="*/ 0 h 1164"/>
                  <a:gd name="T58" fmla="*/ 0 w 1069"/>
                  <a:gd name="T59" fmla="*/ 0 h 1164"/>
                  <a:gd name="T60" fmla="*/ 0 w 1069"/>
                  <a:gd name="T61" fmla="*/ 0 h 1164"/>
                  <a:gd name="T62" fmla="*/ 0 w 1069"/>
                  <a:gd name="T63" fmla="*/ 0 h 1164"/>
                  <a:gd name="T64" fmla="*/ 0 w 1069"/>
                  <a:gd name="T65" fmla="*/ 0 h 1164"/>
                  <a:gd name="T66" fmla="*/ 0 w 1069"/>
                  <a:gd name="T67" fmla="*/ 0 h 1164"/>
                  <a:gd name="T68" fmla="*/ 0 w 1069"/>
                  <a:gd name="T69" fmla="*/ 0 h 11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9"/>
                  <a:gd name="T106" fmla="*/ 0 h 1164"/>
                  <a:gd name="T107" fmla="*/ 1069 w 1069"/>
                  <a:gd name="T108" fmla="*/ 1164 h 11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9" h="1164">
                    <a:moveTo>
                      <a:pt x="688" y="6"/>
                    </a:moveTo>
                    <a:lnTo>
                      <a:pt x="644" y="281"/>
                    </a:lnTo>
                    <a:lnTo>
                      <a:pt x="595" y="557"/>
                    </a:lnTo>
                    <a:lnTo>
                      <a:pt x="532" y="858"/>
                    </a:lnTo>
                    <a:lnTo>
                      <a:pt x="238" y="6"/>
                    </a:lnTo>
                    <a:lnTo>
                      <a:pt x="213" y="12"/>
                    </a:lnTo>
                    <a:lnTo>
                      <a:pt x="157" y="44"/>
                    </a:lnTo>
                    <a:lnTo>
                      <a:pt x="113" y="82"/>
                    </a:lnTo>
                    <a:lnTo>
                      <a:pt x="75" y="206"/>
                    </a:lnTo>
                    <a:lnTo>
                      <a:pt x="50" y="338"/>
                    </a:lnTo>
                    <a:lnTo>
                      <a:pt x="25" y="469"/>
                    </a:lnTo>
                    <a:lnTo>
                      <a:pt x="12" y="600"/>
                    </a:lnTo>
                    <a:lnTo>
                      <a:pt x="7" y="732"/>
                    </a:lnTo>
                    <a:lnTo>
                      <a:pt x="0" y="864"/>
                    </a:lnTo>
                    <a:lnTo>
                      <a:pt x="0" y="1120"/>
                    </a:lnTo>
                    <a:lnTo>
                      <a:pt x="88" y="1133"/>
                    </a:lnTo>
                    <a:lnTo>
                      <a:pt x="288" y="1158"/>
                    </a:lnTo>
                    <a:lnTo>
                      <a:pt x="388" y="1164"/>
                    </a:lnTo>
                    <a:lnTo>
                      <a:pt x="438" y="1164"/>
                    </a:lnTo>
                    <a:lnTo>
                      <a:pt x="494" y="1158"/>
                    </a:lnTo>
                    <a:lnTo>
                      <a:pt x="638" y="1139"/>
                    </a:lnTo>
                    <a:lnTo>
                      <a:pt x="782" y="1127"/>
                    </a:lnTo>
                    <a:lnTo>
                      <a:pt x="1069" y="1102"/>
                    </a:lnTo>
                    <a:lnTo>
                      <a:pt x="1044" y="889"/>
                    </a:lnTo>
                    <a:lnTo>
                      <a:pt x="1020" y="676"/>
                    </a:lnTo>
                    <a:lnTo>
                      <a:pt x="982" y="463"/>
                    </a:lnTo>
                    <a:lnTo>
                      <a:pt x="945" y="256"/>
                    </a:lnTo>
                    <a:lnTo>
                      <a:pt x="932" y="200"/>
                    </a:lnTo>
                    <a:lnTo>
                      <a:pt x="920" y="150"/>
                    </a:lnTo>
                    <a:lnTo>
                      <a:pt x="900" y="107"/>
                    </a:lnTo>
                    <a:lnTo>
                      <a:pt x="882" y="62"/>
                    </a:lnTo>
                    <a:lnTo>
                      <a:pt x="850" y="31"/>
                    </a:lnTo>
                    <a:lnTo>
                      <a:pt x="807" y="12"/>
                    </a:lnTo>
                    <a:lnTo>
                      <a:pt x="751" y="0"/>
                    </a:lnTo>
                    <a:lnTo>
                      <a:pt x="688" y="6"/>
                    </a:lnTo>
                    <a:close/>
                  </a:path>
                </a:pathLst>
              </a:custGeom>
              <a:solidFill>
                <a:srgbClr val="252F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87" name="Freeform 419"/>
              <p:cNvSpPr>
                <a:spLocks/>
              </p:cNvSpPr>
              <p:nvPr/>
            </p:nvSpPr>
            <p:spPr bwMode="auto">
              <a:xfrm>
                <a:off x="12248" y="10800"/>
                <a:ext cx="39" cy="107"/>
              </a:xfrm>
              <a:custGeom>
                <a:avLst/>
                <a:gdLst>
                  <a:gd name="T0" fmla="*/ 0 w 269"/>
                  <a:gd name="T1" fmla="*/ 0 h 751"/>
                  <a:gd name="T2" fmla="*/ 0 w 269"/>
                  <a:gd name="T3" fmla="*/ 0 h 751"/>
                  <a:gd name="T4" fmla="*/ 0 w 269"/>
                  <a:gd name="T5" fmla="*/ 0 h 751"/>
                  <a:gd name="T6" fmla="*/ 0 w 269"/>
                  <a:gd name="T7" fmla="*/ 0 h 751"/>
                  <a:gd name="T8" fmla="*/ 0 w 269"/>
                  <a:gd name="T9" fmla="*/ 0 h 751"/>
                  <a:gd name="T10" fmla="*/ 0 w 269"/>
                  <a:gd name="T11" fmla="*/ 0 h 751"/>
                  <a:gd name="T12" fmla="*/ 0 w 269"/>
                  <a:gd name="T13" fmla="*/ 0 h 751"/>
                  <a:gd name="T14" fmla="*/ 0 w 269"/>
                  <a:gd name="T15" fmla="*/ 0 h 751"/>
                  <a:gd name="T16" fmla="*/ 0 w 269"/>
                  <a:gd name="T17" fmla="*/ 0 h 7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9"/>
                  <a:gd name="T28" fmla="*/ 0 h 751"/>
                  <a:gd name="T29" fmla="*/ 269 w 269"/>
                  <a:gd name="T30" fmla="*/ 751 h 7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9" h="751">
                    <a:moveTo>
                      <a:pt x="125" y="0"/>
                    </a:moveTo>
                    <a:lnTo>
                      <a:pt x="0" y="69"/>
                    </a:lnTo>
                    <a:lnTo>
                      <a:pt x="93" y="150"/>
                    </a:lnTo>
                    <a:lnTo>
                      <a:pt x="62" y="531"/>
                    </a:lnTo>
                    <a:lnTo>
                      <a:pt x="175" y="751"/>
                    </a:lnTo>
                    <a:lnTo>
                      <a:pt x="243" y="526"/>
                    </a:lnTo>
                    <a:lnTo>
                      <a:pt x="181" y="150"/>
                    </a:lnTo>
                    <a:lnTo>
                      <a:pt x="269" y="62"/>
                    </a:lnTo>
                    <a:lnTo>
                      <a:pt x="125" y="0"/>
                    </a:lnTo>
                    <a:close/>
                  </a:path>
                </a:pathLst>
              </a:custGeom>
              <a:solidFill>
                <a:srgbClr val="2424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88" name="Freeform 420"/>
              <p:cNvSpPr>
                <a:spLocks/>
              </p:cNvSpPr>
              <p:nvPr/>
            </p:nvSpPr>
            <p:spPr bwMode="auto">
              <a:xfrm>
                <a:off x="12081" y="10790"/>
                <a:ext cx="141" cy="97"/>
              </a:xfrm>
              <a:custGeom>
                <a:avLst/>
                <a:gdLst>
                  <a:gd name="T0" fmla="*/ 0 w 983"/>
                  <a:gd name="T1" fmla="*/ 0 h 682"/>
                  <a:gd name="T2" fmla="*/ 0 w 983"/>
                  <a:gd name="T3" fmla="*/ 0 h 682"/>
                  <a:gd name="T4" fmla="*/ 0 w 983"/>
                  <a:gd name="T5" fmla="*/ 0 h 682"/>
                  <a:gd name="T6" fmla="*/ 0 w 983"/>
                  <a:gd name="T7" fmla="*/ 0 h 682"/>
                  <a:gd name="T8" fmla="*/ 0 w 983"/>
                  <a:gd name="T9" fmla="*/ 0 h 682"/>
                  <a:gd name="T10" fmla="*/ 0 w 983"/>
                  <a:gd name="T11" fmla="*/ 0 h 682"/>
                  <a:gd name="T12" fmla="*/ 0 w 983"/>
                  <a:gd name="T13" fmla="*/ 0 h 682"/>
                  <a:gd name="T14" fmla="*/ 0 w 983"/>
                  <a:gd name="T15" fmla="*/ 0 h 682"/>
                  <a:gd name="T16" fmla="*/ 0 w 983"/>
                  <a:gd name="T17" fmla="*/ 0 h 682"/>
                  <a:gd name="T18" fmla="*/ 0 w 983"/>
                  <a:gd name="T19" fmla="*/ 0 h 682"/>
                  <a:gd name="T20" fmla="*/ 0 w 983"/>
                  <a:gd name="T21" fmla="*/ 0 h 682"/>
                  <a:gd name="T22" fmla="*/ 0 w 983"/>
                  <a:gd name="T23" fmla="*/ 0 h 682"/>
                  <a:gd name="T24" fmla="*/ 0 w 983"/>
                  <a:gd name="T25" fmla="*/ 0 h 682"/>
                  <a:gd name="T26" fmla="*/ 0 w 983"/>
                  <a:gd name="T27" fmla="*/ 0 h 682"/>
                  <a:gd name="T28" fmla="*/ 0 w 983"/>
                  <a:gd name="T29" fmla="*/ 0 h 682"/>
                  <a:gd name="T30" fmla="*/ 0 w 983"/>
                  <a:gd name="T31" fmla="*/ 0 h 682"/>
                  <a:gd name="T32" fmla="*/ 0 w 983"/>
                  <a:gd name="T33" fmla="*/ 0 h 682"/>
                  <a:gd name="T34" fmla="*/ 0 w 983"/>
                  <a:gd name="T35" fmla="*/ 0 h 682"/>
                  <a:gd name="T36" fmla="*/ 0 w 983"/>
                  <a:gd name="T37" fmla="*/ 0 h 682"/>
                  <a:gd name="T38" fmla="*/ 0 w 983"/>
                  <a:gd name="T39" fmla="*/ 0 h 682"/>
                  <a:gd name="T40" fmla="*/ 0 w 983"/>
                  <a:gd name="T41" fmla="*/ 0 h 682"/>
                  <a:gd name="T42" fmla="*/ 0 w 983"/>
                  <a:gd name="T43" fmla="*/ 0 h 682"/>
                  <a:gd name="T44" fmla="*/ 0 w 983"/>
                  <a:gd name="T45" fmla="*/ 0 h 682"/>
                  <a:gd name="T46" fmla="*/ 0 w 983"/>
                  <a:gd name="T47" fmla="*/ 0 h 682"/>
                  <a:gd name="T48" fmla="*/ 0 w 983"/>
                  <a:gd name="T49" fmla="*/ 0 h 682"/>
                  <a:gd name="T50" fmla="*/ 0 w 983"/>
                  <a:gd name="T51" fmla="*/ 0 h 682"/>
                  <a:gd name="T52" fmla="*/ 0 w 983"/>
                  <a:gd name="T53" fmla="*/ 0 h 682"/>
                  <a:gd name="T54" fmla="*/ 0 w 983"/>
                  <a:gd name="T55" fmla="*/ 0 h 682"/>
                  <a:gd name="T56" fmla="*/ 0 w 983"/>
                  <a:gd name="T57" fmla="*/ 0 h 682"/>
                  <a:gd name="T58" fmla="*/ 0 w 983"/>
                  <a:gd name="T59" fmla="*/ 0 h 682"/>
                  <a:gd name="T60" fmla="*/ 0 w 983"/>
                  <a:gd name="T61" fmla="*/ 0 h 682"/>
                  <a:gd name="T62" fmla="*/ 0 w 983"/>
                  <a:gd name="T63" fmla="*/ 0 h 682"/>
                  <a:gd name="T64" fmla="*/ 0 w 983"/>
                  <a:gd name="T65" fmla="*/ 0 h 682"/>
                  <a:gd name="T66" fmla="*/ 0 w 983"/>
                  <a:gd name="T67" fmla="*/ 0 h 682"/>
                  <a:gd name="T68" fmla="*/ 0 w 983"/>
                  <a:gd name="T69" fmla="*/ 0 h 682"/>
                  <a:gd name="T70" fmla="*/ 0 w 983"/>
                  <a:gd name="T71" fmla="*/ 0 h 682"/>
                  <a:gd name="T72" fmla="*/ 0 w 983"/>
                  <a:gd name="T73" fmla="*/ 0 h 6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83"/>
                  <a:gd name="T112" fmla="*/ 0 h 682"/>
                  <a:gd name="T113" fmla="*/ 983 w 983"/>
                  <a:gd name="T114" fmla="*/ 682 h 6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83" h="682">
                    <a:moveTo>
                      <a:pt x="983" y="0"/>
                    </a:moveTo>
                    <a:lnTo>
                      <a:pt x="963" y="0"/>
                    </a:lnTo>
                    <a:lnTo>
                      <a:pt x="938" y="6"/>
                    </a:lnTo>
                    <a:lnTo>
                      <a:pt x="907" y="12"/>
                    </a:lnTo>
                    <a:lnTo>
                      <a:pt x="875" y="25"/>
                    </a:lnTo>
                    <a:lnTo>
                      <a:pt x="838" y="50"/>
                    </a:lnTo>
                    <a:lnTo>
                      <a:pt x="800" y="82"/>
                    </a:lnTo>
                    <a:lnTo>
                      <a:pt x="764" y="131"/>
                    </a:lnTo>
                    <a:lnTo>
                      <a:pt x="732" y="181"/>
                    </a:lnTo>
                    <a:lnTo>
                      <a:pt x="701" y="219"/>
                    </a:lnTo>
                    <a:lnTo>
                      <a:pt x="644" y="269"/>
                    </a:lnTo>
                    <a:lnTo>
                      <a:pt x="606" y="288"/>
                    </a:lnTo>
                    <a:lnTo>
                      <a:pt x="594" y="294"/>
                    </a:lnTo>
                    <a:lnTo>
                      <a:pt x="188" y="112"/>
                    </a:lnTo>
                    <a:lnTo>
                      <a:pt x="175" y="150"/>
                    </a:lnTo>
                    <a:lnTo>
                      <a:pt x="138" y="244"/>
                    </a:lnTo>
                    <a:lnTo>
                      <a:pt x="113" y="294"/>
                    </a:lnTo>
                    <a:lnTo>
                      <a:pt x="82" y="344"/>
                    </a:lnTo>
                    <a:lnTo>
                      <a:pt x="44" y="388"/>
                    </a:lnTo>
                    <a:lnTo>
                      <a:pt x="0" y="426"/>
                    </a:lnTo>
                    <a:lnTo>
                      <a:pt x="50" y="444"/>
                    </a:lnTo>
                    <a:lnTo>
                      <a:pt x="156" y="489"/>
                    </a:lnTo>
                    <a:lnTo>
                      <a:pt x="281" y="550"/>
                    </a:lnTo>
                    <a:lnTo>
                      <a:pt x="338" y="588"/>
                    </a:lnTo>
                    <a:lnTo>
                      <a:pt x="382" y="620"/>
                    </a:lnTo>
                    <a:lnTo>
                      <a:pt x="425" y="651"/>
                    </a:lnTo>
                    <a:lnTo>
                      <a:pt x="463" y="670"/>
                    </a:lnTo>
                    <a:lnTo>
                      <a:pt x="500" y="682"/>
                    </a:lnTo>
                    <a:lnTo>
                      <a:pt x="545" y="682"/>
                    </a:lnTo>
                    <a:lnTo>
                      <a:pt x="581" y="676"/>
                    </a:lnTo>
                    <a:lnTo>
                      <a:pt x="619" y="663"/>
                    </a:lnTo>
                    <a:lnTo>
                      <a:pt x="651" y="651"/>
                    </a:lnTo>
                    <a:lnTo>
                      <a:pt x="682" y="632"/>
                    </a:lnTo>
                    <a:lnTo>
                      <a:pt x="744" y="588"/>
                    </a:lnTo>
                    <a:lnTo>
                      <a:pt x="789" y="544"/>
                    </a:lnTo>
                    <a:lnTo>
                      <a:pt x="825" y="501"/>
                    </a:lnTo>
                    <a:lnTo>
                      <a:pt x="983" y="0"/>
                    </a:lnTo>
                    <a:close/>
                  </a:path>
                </a:pathLst>
              </a:custGeom>
              <a:solidFill>
                <a:srgbClr val="252F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89" name="Freeform 421"/>
              <p:cNvSpPr>
                <a:spLocks/>
              </p:cNvSpPr>
              <p:nvPr/>
            </p:nvSpPr>
            <p:spPr bwMode="auto">
              <a:xfrm>
                <a:off x="12081" y="10831"/>
                <a:ext cx="128" cy="56"/>
              </a:xfrm>
              <a:custGeom>
                <a:avLst/>
                <a:gdLst>
                  <a:gd name="T0" fmla="*/ 0 w 895"/>
                  <a:gd name="T1" fmla="*/ 0 h 394"/>
                  <a:gd name="T2" fmla="*/ 0 w 895"/>
                  <a:gd name="T3" fmla="*/ 0 h 394"/>
                  <a:gd name="T4" fmla="*/ 0 w 895"/>
                  <a:gd name="T5" fmla="*/ 0 h 394"/>
                  <a:gd name="T6" fmla="*/ 0 w 895"/>
                  <a:gd name="T7" fmla="*/ 0 h 394"/>
                  <a:gd name="T8" fmla="*/ 0 w 895"/>
                  <a:gd name="T9" fmla="*/ 0 h 394"/>
                  <a:gd name="T10" fmla="*/ 0 w 895"/>
                  <a:gd name="T11" fmla="*/ 0 h 394"/>
                  <a:gd name="T12" fmla="*/ 0 w 895"/>
                  <a:gd name="T13" fmla="*/ 0 h 394"/>
                  <a:gd name="T14" fmla="*/ 0 w 895"/>
                  <a:gd name="T15" fmla="*/ 0 h 394"/>
                  <a:gd name="T16" fmla="*/ 0 w 895"/>
                  <a:gd name="T17" fmla="*/ 0 h 394"/>
                  <a:gd name="T18" fmla="*/ 0 w 895"/>
                  <a:gd name="T19" fmla="*/ 0 h 394"/>
                  <a:gd name="T20" fmla="*/ 0 w 895"/>
                  <a:gd name="T21" fmla="*/ 0 h 394"/>
                  <a:gd name="T22" fmla="*/ 0 w 895"/>
                  <a:gd name="T23" fmla="*/ 0 h 394"/>
                  <a:gd name="T24" fmla="*/ 0 w 895"/>
                  <a:gd name="T25" fmla="*/ 0 h 394"/>
                  <a:gd name="T26" fmla="*/ 0 w 895"/>
                  <a:gd name="T27" fmla="*/ 0 h 394"/>
                  <a:gd name="T28" fmla="*/ 0 w 895"/>
                  <a:gd name="T29" fmla="*/ 0 h 394"/>
                  <a:gd name="T30" fmla="*/ 0 w 895"/>
                  <a:gd name="T31" fmla="*/ 0 h 394"/>
                  <a:gd name="T32" fmla="*/ 0 w 895"/>
                  <a:gd name="T33" fmla="*/ 0 h 394"/>
                  <a:gd name="T34" fmla="*/ 0 w 895"/>
                  <a:gd name="T35" fmla="*/ 0 h 394"/>
                  <a:gd name="T36" fmla="*/ 0 w 895"/>
                  <a:gd name="T37" fmla="*/ 0 h 394"/>
                  <a:gd name="T38" fmla="*/ 0 w 895"/>
                  <a:gd name="T39" fmla="*/ 0 h 394"/>
                  <a:gd name="T40" fmla="*/ 0 w 895"/>
                  <a:gd name="T41" fmla="*/ 0 h 394"/>
                  <a:gd name="T42" fmla="*/ 0 w 895"/>
                  <a:gd name="T43" fmla="*/ 0 h 394"/>
                  <a:gd name="T44" fmla="*/ 0 w 895"/>
                  <a:gd name="T45" fmla="*/ 0 h 394"/>
                  <a:gd name="T46" fmla="*/ 0 w 895"/>
                  <a:gd name="T47" fmla="*/ 0 h 394"/>
                  <a:gd name="T48" fmla="*/ 0 w 895"/>
                  <a:gd name="T49" fmla="*/ 0 h 394"/>
                  <a:gd name="T50" fmla="*/ 0 w 895"/>
                  <a:gd name="T51" fmla="*/ 0 h 394"/>
                  <a:gd name="T52" fmla="*/ 0 w 895"/>
                  <a:gd name="T53" fmla="*/ 0 h 394"/>
                  <a:gd name="T54" fmla="*/ 0 w 895"/>
                  <a:gd name="T55" fmla="*/ 0 h 394"/>
                  <a:gd name="T56" fmla="*/ 0 w 895"/>
                  <a:gd name="T57" fmla="*/ 0 h 394"/>
                  <a:gd name="T58" fmla="*/ 0 w 895"/>
                  <a:gd name="T59" fmla="*/ 0 h 394"/>
                  <a:gd name="T60" fmla="*/ 0 w 895"/>
                  <a:gd name="T61" fmla="*/ 0 h 394"/>
                  <a:gd name="T62" fmla="*/ 0 w 895"/>
                  <a:gd name="T63" fmla="*/ 0 h 394"/>
                  <a:gd name="T64" fmla="*/ 0 w 895"/>
                  <a:gd name="T65" fmla="*/ 0 h 394"/>
                  <a:gd name="T66" fmla="*/ 0 w 895"/>
                  <a:gd name="T67" fmla="*/ 0 h 394"/>
                  <a:gd name="T68" fmla="*/ 0 w 895"/>
                  <a:gd name="T69" fmla="*/ 0 h 394"/>
                  <a:gd name="T70" fmla="*/ 0 w 895"/>
                  <a:gd name="T71" fmla="*/ 0 h 3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95"/>
                  <a:gd name="T109" fmla="*/ 0 h 394"/>
                  <a:gd name="T110" fmla="*/ 895 w 895"/>
                  <a:gd name="T111" fmla="*/ 394 h 3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95" h="394">
                    <a:moveTo>
                      <a:pt x="581" y="219"/>
                    </a:moveTo>
                    <a:lnTo>
                      <a:pt x="532" y="213"/>
                    </a:lnTo>
                    <a:lnTo>
                      <a:pt x="488" y="201"/>
                    </a:lnTo>
                    <a:lnTo>
                      <a:pt x="444" y="181"/>
                    </a:lnTo>
                    <a:lnTo>
                      <a:pt x="394" y="150"/>
                    </a:lnTo>
                    <a:lnTo>
                      <a:pt x="338" y="119"/>
                    </a:lnTo>
                    <a:lnTo>
                      <a:pt x="276" y="88"/>
                    </a:lnTo>
                    <a:lnTo>
                      <a:pt x="194" y="56"/>
                    </a:lnTo>
                    <a:lnTo>
                      <a:pt x="100" y="25"/>
                    </a:lnTo>
                    <a:lnTo>
                      <a:pt x="57" y="88"/>
                    </a:lnTo>
                    <a:lnTo>
                      <a:pt x="32" y="113"/>
                    </a:lnTo>
                    <a:lnTo>
                      <a:pt x="0" y="138"/>
                    </a:lnTo>
                    <a:lnTo>
                      <a:pt x="50" y="156"/>
                    </a:lnTo>
                    <a:lnTo>
                      <a:pt x="156" y="201"/>
                    </a:lnTo>
                    <a:lnTo>
                      <a:pt x="281" y="262"/>
                    </a:lnTo>
                    <a:lnTo>
                      <a:pt x="338" y="300"/>
                    </a:lnTo>
                    <a:lnTo>
                      <a:pt x="382" y="332"/>
                    </a:lnTo>
                    <a:lnTo>
                      <a:pt x="425" y="363"/>
                    </a:lnTo>
                    <a:lnTo>
                      <a:pt x="463" y="382"/>
                    </a:lnTo>
                    <a:lnTo>
                      <a:pt x="500" y="394"/>
                    </a:lnTo>
                    <a:lnTo>
                      <a:pt x="545" y="394"/>
                    </a:lnTo>
                    <a:lnTo>
                      <a:pt x="581" y="388"/>
                    </a:lnTo>
                    <a:lnTo>
                      <a:pt x="619" y="375"/>
                    </a:lnTo>
                    <a:lnTo>
                      <a:pt x="651" y="363"/>
                    </a:lnTo>
                    <a:lnTo>
                      <a:pt x="682" y="344"/>
                    </a:lnTo>
                    <a:lnTo>
                      <a:pt x="744" y="300"/>
                    </a:lnTo>
                    <a:lnTo>
                      <a:pt x="789" y="256"/>
                    </a:lnTo>
                    <a:lnTo>
                      <a:pt x="825" y="213"/>
                    </a:lnTo>
                    <a:lnTo>
                      <a:pt x="895" y="0"/>
                    </a:lnTo>
                    <a:lnTo>
                      <a:pt x="845" y="25"/>
                    </a:lnTo>
                    <a:lnTo>
                      <a:pt x="800" y="56"/>
                    </a:lnTo>
                    <a:lnTo>
                      <a:pt x="726" y="125"/>
                    </a:lnTo>
                    <a:lnTo>
                      <a:pt x="694" y="163"/>
                    </a:lnTo>
                    <a:lnTo>
                      <a:pt x="657" y="188"/>
                    </a:lnTo>
                    <a:lnTo>
                      <a:pt x="619" y="206"/>
                    </a:lnTo>
                    <a:lnTo>
                      <a:pt x="581" y="219"/>
                    </a:lnTo>
                    <a:close/>
                  </a:path>
                </a:pathLst>
              </a:custGeom>
              <a:solidFill>
                <a:srgbClr val="2424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90" name="Freeform 422"/>
              <p:cNvSpPr>
                <a:spLocks/>
              </p:cNvSpPr>
              <p:nvPr/>
            </p:nvSpPr>
            <p:spPr bwMode="auto">
              <a:xfrm>
                <a:off x="12272" y="10777"/>
                <a:ext cx="44" cy="141"/>
              </a:xfrm>
              <a:custGeom>
                <a:avLst/>
                <a:gdLst>
                  <a:gd name="T0" fmla="*/ 0 w 313"/>
                  <a:gd name="T1" fmla="*/ 0 h 989"/>
                  <a:gd name="T2" fmla="*/ 0 w 313"/>
                  <a:gd name="T3" fmla="*/ 0 h 989"/>
                  <a:gd name="T4" fmla="*/ 0 w 313"/>
                  <a:gd name="T5" fmla="*/ 0 h 989"/>
                  <a:gd name="T6" fmla="*/ 0 w 313"/>
                  <a:gd name="T7" fmla="*/ 0 h 989"/>
                  <a:gd name="T8" fmla="*/ 0 w 313"/>
                  <a:gd name="T9" fmla="*/ 0 h 989"/>
                  <a:gd name="T10" fmla="*/ 0 w 313"/>
                  <a:gd name="T11" fmla="*/ 0 h 989"/>
                  <a:gd name="T12" fmla="*/ 0 w 313"/>
                  <a:gd name="T13" fmla="*/ 0 h 989"/>
                  <a:gd name="T14" fmla="*/ 0 w 313"/>
                  <a:gd name="T15" fmla="*/ 0 h 989"/>
                  <a:gd name="T16" fmla="*/ 0 60000 65536"/>
                  <a:gd name="T17" fmla="*/ 0 60000 65536"/>
                  <a:gd name="T18" fmla="*/ 0 60000 65536"/>
                  <a:gd name="T19" fmla="*/ 0 60000 65536"/>
                  <a:gd name="T20" fmla="*/ 0 60000 65536"/>
                  <a:gd name="T21" fmla="*/ 0 60000 65536"/>
                  <a:gd name="T22" fmla="*/ 0 60000 65536"/>
                  <a:gd name="T23" fmla="*/ 0 60000 65536"/>
                  <a:gd name="T24" fmla="*/ 0 w 313"/>
                  <a:gd name="T25" fmla="*/ 0 h 989"/>
                  <a:gd name="T26" fmla="*/ 313 w 313"/>
                  <a:gd name="T27" fmla="*/ 989 h 9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3" h="989">
                    <a:moveTo>
                      <a:pt x="169" y="426"/>
                    </a:moveTo>
                    <a:lnTo>
                      <a:pt x="313" y="407"/>
                    </a:lnTo>
                    <a:lnTo>
                      <a:pt x="295" y="82"/>
                    </a:lnTo>
                    <a:lnTo>
                      <a:pt x="194" y="0"/>
                    </a:lnTo>
                    <a:lnTo>
                      <a:pt x="0" y="927"/>
                    </a:lnTo>
                    <a:lnTo>
                      <a:pt x="38" y="989"/>
                    </a:lnTo>
                    <a:lnTo>
                      <a:pt x="250" y="551"/>
                    </a:lnTo>
                    <a:lnTo>
                      <a:pt x="169" y="426"/>
                    </a:lnTo>
                    <a:close/>
                  </a:path>
                </a:pathLst>
              </a:custGeom>
              <a:solidFill>
                <a:srgbClr val="2424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91" name="Freeform 423"/>
              <p:cNvSpPr>
                <a:spLocks/>
              </p:cNvSpPr>
              <p:nvPr/>
            </p:nvSpPr>
            <p:spPr bwMode="auto">
              <a:xfrm>
                <a:off x="12219" y="10776"/>
                <a:ext cx="68" cy="162"/>
              </a:xfrm>
              <a:custGeom>
                <a:avLst/>
                <a:gdLst>
                  <a:gd name="T0" fmla="*/ 0 w 476"/>
                  <a:gd name="T1" fmla="*/ 0 h 1133"/>
                  <a:gd name="T2" fmla="*/ 0 w 476"/>
                  <a:gd name="T3" fmla="*/ 0 h 1133"/>
                  <a:gd name="T4" fmla="*/ 0 w 476"/>
                  <a:gd name="T5" fmla="*/ 0 h 1133"/>
                  <a:gd name="T6" fmla="*/ 0 w 476"/>
                  <a:gd name="T7" fmla="*/ 0 h 1133"/>
                  <a:gd name="T8" fmla="*/ 0 w 476"/>
                  <a:gd name="T9" fmla="*/ 0 h 1133"/>
                  <a:gd name="T10" fmla="*/ 0 w 476"/>
                  <a:gd name="T11" fmla="*/ 0 h 1133"/>
                  <a:gd name="T12" fmla="*/ 0 w 476"/>
                  <a:gd name="T13" fmla="*/ 0 h 1133"/>
                  <a:gd name="T14" fmla="*/ 0 60000 65536"/>
                  <a:gd name="T15" fmla="*/ 0 60000 65536"/>
                  <a:gd name="T16" fmla="*/ 0 60000 65536"/>
                  <a:gd name="T17" fmla="*/ 0 60000 65536"/>
                  <a:gd name="T18" fmla="*/ 0 60000 65536"/>
                  <a:gd name="T19" fmla="*/ 0 60000 65536"/>
                  <a:gd name="T20" fmla="*/ 0 60000 65536"/>
                  <a:gd name="T21" fmla="*/ 0 w 476"/>
                  <a:gd name="T22" fmla="*/ 0 h 1133"/>
                  <a:gd name="T23" fmla="*/ 476 w 476"/>
                  <a:gd name="T24" fmla="*/ 1133 h 1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6" h="1133">
                    <a:moveTo>
                      <a:pt x="94" y="0"/>
                    </a:moveTo>
                    <a:lnTo>
                      <a:pt x="0" y="88"/>
                    </a:lnTo>
                    <a:lnTo>
                      <a:pt x="20" y="413"/>
                    </a:lnTo>
                    <a:lnTo>
                      <a:pt x="163" y="420"/>
                    </a:lnTo>
                    <a:lnTo>
                      <a:pt x="100" y="551"/>
                    </a:lnTo>
                    <a:lnTo>
                      <a:pt x="476" y="1133"/>
                    </a:lnTo>
                    <a:lnTo>
                      <a:pt x="94" y="0"/>
                    </a:lnTo>
                    <a:close/>
                  </a:path>
                </a:pathLst>
              </a:custGeom>
              <a:solidFill>
                <a:srgbClr val="2424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92" name="Freeform 424"/>
              <p:cNvSpPr>
                <a:spLocks/>
              </p:cNvSpPr>
              <p:nvPr/>
            </p:nvSpPr>
            <p:spPr bwMode="auto">
              <a:xfrm>
                <a:off x="12272" y="10772"/>
                <a:ext cx="44" cy="141"/>
              </a:xfrm>
              <a:custGeom>
                <a:avLst/>
                <a:gdLst>
                  <a:gd name="T0" fmla="*/ 0 w 313"/>
                  <a:gd name="T1" fmla="*/ 0 h 990"/>
                  <a:gd name="T2" fmla="*/ 0 w 313"/>
                  <a:gd name="T3" fmla="*/ 0 h 990"/>
                  <a:gd name="T4" fmla="*/ 0 w 313"/>
                  <a:gd name="T5" fmla="*/ 0 h 990"/>
                  <a:gd name="T6" fmla="*/ 0 w 313"/>
                  <a:gd name="T7" fmla="*/ 0 h 990"/>
                  <a:gd name="T8" fmla="*/ 0 w 313"/>
                  <a:gd name="T9" fmla="*/ 0 h 990"/>
                  <a:gd name="T10" fmla="*/ 0 w 313"/>
                  <a:gd name="T11" fmla="*/ 0 h 990"/>
                  <a:gd name="T12" fmla="*/ 0 w 313"/>
                  <a:gd name="T13" fmla="*/ 0 h 990"/>
                  <a:gd name="T14" fmla="*/ 0 w 313"/>
                  <a:gd name="T15" fmla="*/ 0 h 990"/>
                  <a:gd name="T16" fmla="*/ 0 60000 65536"/>
                  <a:gd name="T17" fmla="*/ 0 60000 65536"/>
                  <a:gd name="T18" fmla="*/ 0 60000 65536"/>
                  <a:gd name="T19" fmla="*/ 0 60000 65536"/>
                  <a:gd name="T20" fmla="*/ 0 60000 65536"/>
                  <a:gd name="T21" fmla="*/ 0 60000 65536"/>
                  <a:gd name="T22" fmla="*/ 0 60000 65536"/>
                  <a:gd name="T23" fmla="*/ 0 60000 65536"/>
                  <a:gd name="T24" fmla="*/ 0 w 313"/>
                  <a:gd name="T25" fmla="*/ 0 h 990"/>
                  <a:gd name="T26" fmla="*/ 313 w 313"/>
                  <a:gd name="T27" fmla="*/ 990 h 9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3" h="990">
                    <a:moveTo>
                      <a:pt x="169" y="426"/>
                    </a:moveTo>
                    <a:lnTo>
                      <a:pt x="313" y="401"/>
                    </a:lnTo>
                    <a:lnTo>
                      <a:pt x="295" y="82"/>
                    </a:lnTo>
                    <a:lnTo>
                      <a:pt x="194" y="0"/>
                    </a:lnTo>
                    <a:lnTo>
                      <a:pt x="0" y="927"/>
                    </a:lnTo>
                    <a:lnTo>
                      <a:pt x="38" y="990"/>
                    </a:lnTo>
                    <a:lnTo>
                      <a:pt x="257" y="552"/>
                    </a:lnTo>
                    <a:lnTo>
                      <a:pt x="169" y="426"/>
                    </a:lnTo>
                    <a:close/>
                  </a:path>
                </a:pathLst>
              </a:custGeom>
              <a:solidFill>
                <a:srgbClr val="252F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93" name="Freeform 425"/>
              <p:cNvSpPr>
                <a:spLocks/>
              </p:cNvSpPr>
              <p:nvPr/>
            </p:nvSpPr>
            <p:spPr bwMode="auto">
              <a:xfrm>
                <a:off x="12219" y="10771"/>
                <a:ext cx="68" cy="162"/>
              </a:xfrm>
              <a:custGeom>
                <a:avLst/>
                <a:gdLst>
                  <a:gd name="T0" fmla="*/ 0 w 476"/>
                  <a:gd name="T1" fmla="*/ 0 h 1133"/>
                  <a:gd name="T2" fmla="*/ 0 w 476"/>
                  <a:gd name="T3" fmla="*/ 0 h 1133"/>
                  <a:gd name="T4" fmla="*/ 0 w 476"/>
                  <a:gd name="T5" fmla="*/ 0 h 1133"/>
                  <a:gd name="T6" fmla="*/ 0 w 476"/>
                  <a:gd name="T7" fmla="*/ 0 h 1133"/>
                  <a:gd name="T8" fmla="*/ 0 w 476"/>
                  <a:gd name="T9" fmla="*/ 0 h 1133"/>
                  <a:gd name="T10" fmla="*/ 0 w 476"/>
                  <a:gd name="T11" fmla="*/ 0 h 1133"/>
                  <a:gd name="T12" fmla="*/ 0 w 476"/>
                  <a:gd name="T13" fmla="*/ 0 h 1133"/>
                  <a:gd name="T14" fmla="*/ 0 60000 65536"/>
                  <a:gd name="T15" fmla="*/ 0 60000 65536"/>
                  <a:gd name="T16" fmla="*/ 0 60000 65536"/>
                  <a:gd name="T17" fmla="*/ 0 60000 65536"/>
                  <a:gd name="T18" fmla="*/ 0 60000 65536"/>
                  <a:gd name="T19" fmla="*/ 0 60000 65536"/>
                  <a:gd name="T20" fmla="*/ 0 60000 65536"/>
                  <a:gd name="T21" fmla="*/ 0 w 476"/>
                  <a:gd name="T22" fmla="*/ 0 h 1133"/>
                  <a:gd name="T23" fmla="*/ 476 w 476"/>
                  <a:gd name="T24" fmla="*/ 1133 h 1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6" h="1133">
                    <a:moveTo>
                      <a:pt x="94" y="0"/>
                    </a:moveTo>
                    <a:lnTo>
                      <a:pt x="0" y="88"/>
                    </a:lnTo>
                    <a:lnTo>
                      <a:pt x="25" y="413"/>
                    </a:lnTo>
                    <a:lnTo>
                      <a:pt x="163" y="420"/>
                    </a:lnTo>
                    <a:lnTo>
                      <a:pt x="100" y="551"/>
                    </a:lnTo>
                    <a:lnTo>
                      <a:pt x="476" y="1133"/>
                    </a:lnTo>
                    <a:lnTo>
                      <a:pt x="94" y="0"/>
                    </a:lnTo>
                    <a:close/>
                  </a:path>
                </a:pathLst>
              </a:custGeom>
              <a:solidFill>
                <a:srgbClr val="252F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94" name="Freeform 426"/>
              <p:cNvSpPr>
                <a:spLocks/>
              </p:cNvSpPr>
              <p:nvPr/>
            </p:nvSpPr>
            <p:spPr bwMode="auto">
              <a:xfrm>
                <a:off x="12103" y="11077"/>
                <a:ext cx="27" cy="113"/>
              </a:xfrm>
              <a:custGeom>
                <a:avLst/>
                <a:gdLst>
                  <a:gd name="T0" fmla="*/ 0 w 194"/>
                  <a:gd name="T1" fmla="*/ 0 h 796"/>
                  <a:gd name="T2" fmla="*/ 0 w 194"/>
                  <a:gd name="T3" fmla="*/ 0 h 796"/>
                  <a:gd name="T4" fmla="*/ 0 w 194"/>
                  <a:gd name="T5" fmla="*/ 0 h 796"/>
                  <a:gd name="T6" fmla="*/ 0 w 194"/>
                  <a:gd name="T7" fmla="*/ 0 h 796"/>
                  <a:gd name="T8" fmla="*/ 0 w 194"/>
                  <a:gd name="T9" fmla="*/ 0 h 796"/>
                  <a:gd name="T10" fmla="*/ 0 w 194"/>
                  <a:gd name="T11" fmla="*/ 0 h 796"/>
                  <a:gd name="T12" fmla="*/ 0 w 194"/>
                  <a:gd name="T13" fmla="*/ 0 h 796"/>
                  <a:gd name="T14" fmla="*/ 0 w 194"/>
                  <a:gd name="T15" fmla="*/ 0 h 796"/>
                  <a:gd name="T16" fmla="*/ 0 60000 65536"/>
                  <a:gd name="T17" fmla="*/ 0 60000 65536"/>
                  <a:gd name="T18" fmla="*/ 0 60000 65536"/>
                  <a:gd name="T19" fmla="*/ 0 60000 65536"/>
                  <a:gd name="T20" fmla="*/ 0 60000 65536"/>
                  <a:gd name="T21" fmla="*/ 0 60000 65536"/>
                  <a:gd name="T22" fmla="*/ 0 60000 65536"/>
                  <a:gd name="T23" fmla="*/ 0 60000 65536"/>
                  <a:gd name="T24" fmla="*/ 0 w 194"/>
                  <a:gd name="T25" fmla="*/ 0 h 796"/>
                  <a:gd name="T26" fmla="*/ 194 w 194"/>
                  <a:gd name="T27" fmla="*/ 796 h 7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4" h="796">
                    <a:moveTo>
                      <a:pt x="0" y="776"/>
                    </a:moveTo>
                    <a:lnTo>
                      <a:pt x="0" y="0"/>
                    </a:lnTo>
                    <a:lnTo>
                      <a:pt x="194" y="0"/>
                    </a:lnTo>
                    <a:lnTo>
                      <a:pt x="194" y="783"/>
                    </a:lnTo>
                    <a:lnTo>
                      <a:pt x="151" y="796"/>
                    </a:lnTo>
                    <a:lnTo>
                      <a:pt x="101" y="796"/>
                    </a:lnTo>
                    <a:lnTo>
                      <a:pt x="51" y="789"/>
                    </a:lnTo>
                    <a:lnTo>
                      <a:pt x="0" y="776"/>
                    </a:lnTo>
                    <a:close/>
                  </a:path>
                </a:pathLst>
              </a:custGeom>
              <a:solidFill>
                <a:srgbClr val="B3B5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95" name="Freeform 427"/>
              <p:cNvSpPr>
                <a:spLocks/>
              </p:cNvSpPr>
              <p:nvPr/>
            </p:nvSpPr>
            <p:spPr bwMode="auto">
              <a:xfrm>
                <a:off x="12103" y="11188"/>
                <a:ext cx="27" cy="12"/>
              </a:xfrm>
              <a:custGeom>
                <a:avLst/>
                <a:gdLst>
                  <a:gd name="T0" fmla="*/ 0 w 194"/>
                  <a:gd name="T1" fmla="*/ 0 h 88"/>
                  <a:gd name="T2" fmla="*/ 0 w 194"/>
                  <a:gd name="T3" fmla="*/ 0 h 88"/>
                  <a:gd name="T4" fmla="*/ 0 w 194"/>
                  <a:gd name="T5" fmla="*/ 0 h 88"/>
                  <a:gd name="T6" fmla="*/ 0 w 194"/>
                  <a:gd name="T7" fmla="*/ 0 h 88"/>
                  <a:gd name="T8" fmla="*/ 0 w 194"/>
                  <a:gd name="T9" fmla="*/ 0 h 88"/>
                  <a:gd name="T10" fmla="*/ 0 w 194"/>
                  <a:gd name="T11" fmla="*/ 0 h 88"/>
                  <a:gd name="T12" fmla="*/ 0 w 194"/>
                  <a:gd name="T13" fmla="*/ 0 h 88"/>
                  <a:gd name="T14" fmla="*/ 0 w 194"/>
                  <a:gd name="T15" fmla="*/ 0 h 88"/>
                  <a:gd name="T16" fmla="*/ 0 w 194"/>
                  <a:gd name="T17" fmla="*/ 0 h 88"/>
                  <a:gd name="T18" fmla="*/ 0 w 194"/>
                  <a:gd name="T19" fmla="*/ 0 h 88"/>
                  <a:gd name="T20" fmla="*/ 0 w 194"/>
                  <a:gd name="T21" fmla="*/ 0 h 88"/>
                  <a:gd name="T22" fmla="*/ 0 w 194"/>
                  <a:gd name="T23" fmla="*/ 0 h 88"/>
                  <a:gd name="T24" fmla="*/ 0 w 194"/>
                  <a:gd name="T25" fmla="*/ 0 h 88"/>
                  <a:gd name="T26" fmla="*/ 0 w 194"/>
                  <a:gd name="T27" fmla="*/ 0 h 88"/>
                  <a:gd name="T28" fmla="*/ 0 w 194"/>
                  <a:gd name="T29" fmla="*/ 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4"/>
                  <a:gd name="T46" fmla="*/ 0 h 88"/>
                  <a:gd name="T47" fmla="*/ 194 w 194"/>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4" h="88">
                    <a:moveTo>
                      <a:pt x="194" y="7"/>
                    </a:moveTo>
                    <a:lnTo>
                      <a:pt x="194" y="51"/>
                    </a:lnTo>
                    <a:lnTo>
                      <a:pt x="188" y="63"/>
                    </a:lnTo>
                    <a:lnTo>
                      <a:pt x="169" y="76"/>
                    </a:lnTo>
                    <a:lnTo>
                      <a:pt x="138" y="82"/>
                    </a:lnTo>
                    <a:lnTo>
                      <a:pt x="101" y="88"/>
                    </a:lnTo>
                    <a:lnTo>
                      <a:pt x="63" y="82"/>
                    </a:lnTo>
                    <a:lnTo>
                      <a:pt x="31" y="76"/>
                    </a:lnTo>
                    <a:lnTo>
                      <a:pt x="13" y="63"/>
                    </a:lnTo>
                    <a:lnTo>
                      <a:pt x="0" y="51"/>
                    </a:lnTo>
                    <a:lnTo>
                      <a:pt x="0" y="0"/>
                    </a:lnTo>
                    <a:lnTo>
                      <a:pt x="51" y="13"/>
                    </a:lnTo>
                    <a:lnTo>
                      <a:pt x="101" y="20"/>
                    </a:lnTo>
                    <a:lnTo>
                      <a:pt x="151" y="20"/>
                    </a:lnTo>
                    <a:lnTo>
                      <a:pt x="194" y="7"/>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96" name="Freeform 428"/>
              <p:cNvSpPr>
                <a:spLocks/>
              </p:cNvSpPr>
              <p:nvPr/>
            </p:nvSpPr>
            <p:spPr bwMode="auto">
              <a:xfrm>
                <a:off x="12412" y="11077"/>
                <a:ext cx="28" cy="113"/>
              </a:xfrm>
              <a:custGeom>
                <a:avLst/>
                <a:gdLst>
                  <a:gd name="T0" fmla="*/ 0 w 200"/>
                  <a:gd name="T1" fmla="*/ 0 h 796"/>
                  <a:gd name="T2" fmla="*/ 0 w 200"/>
                  <a:gd name="T3" fmla="*/ 0 h 796"/>
                  <a:gd name="T4" fmla="*/ 0 w 200"/>
                  <a:gd name="T5" fmla="*/ 0 h 796"/>
                  <a:gd name="T6" fmla="*/ 0 w 200"/>
                  <a:gd name="T7" fmla="*/ 0 h 796"/>
                  <a:gd name="T8" fmla="*/ 0 w 200"/>
                  <a:gd name="T9" fmla="*/ 0 h 796"/>
                  <a:gd name="T10" fmla="*/ 0 w 200"/>
                  <a:gd name="T11" fmla="*/ 0 h 796"/>
                  <a:gd name="T12" fmla="*/ 0 w 200"/>
                  <a:gd name="T13" fmla="*/ 0 h 796"/>
                  <a:gd name="T14" fmla="*/ 0 w 200"/>
                  <a:gd name="T15" fmla="*/ 0 h 796"/>
                  <a:gd name="T16" fmla="*/ 0 60000 65536"/>
                  <a:gd name="T17" fmla="*/ 0 60000 65536"/>
                  <a:gd name="T18" fmla="*/ 0 60000 65536"/>
                  <a:gd name="T19" fmla="*/ 0 60000 65536"/>
                  <a:gd name="T20" fmla="*/ 0 60000 65536"/>
                  <a:gd name="T21" fmla="*/ 0 60000 65536"/>
                  <a:gd name="T22" fmla="*/ 0 60000 65536"/>
                  <a:gd name="T23" fmla="*/ 0 60000 65536"/>
                  <a:gd name="T24" fmla="*/ 0 w 200"/>
                  <a:gd name="T25" fmla="*/ 0 h 796"/>
                  <a:gd name="T26" fmla="*/ 200 w 200"/>
                  <a:gd name="T27" fmla="*/ 796 h 7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 h="796">
                    <a:moveTo>
                      <a:pt x="6" y="776"/>
                    </a:moveTo>
                    <a:lnTo>
                      <a:pt x="0" y="0"/>
                    </a:lnTo>
                    <a:lnTo>
                      <a:pt x="194" y="0"/>
                    </a:lnTo>
                    <a:lnTo>
                      <a:pt x="200" y="783"/>
                    </a:lnTo>
                    <a:lnTo>
                      <a:pt x="150" y="796"/>
                    </a:lnTo>
                    <a:lnTo>
                      <a:pt x="100" y="796"/>
                    </a:lnTo>
                    <a:lnTo>
                      <a:pt x="50" y="789"/>
                    </a:lnTo>
                    <a:lnTo>
                      <a:pt x="6" y="776"/>
                    </a:lnTo>
                    <a:close/>
                  </a:path>
                </a:pathLst>
              </a:custGeom>
              <a:solidFill>
                <a:srgbClr val="B3B5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97" name="Freeform 429"/>
              <p:cNvSpPr>
                <a:spLocks/>
              </p:cNvSpPr>
              <p:nvPr/>
            </p:nvSpPr>
            <p:spPr bwMode="auto">
              <a:xfrm>
                <a:off x="12413" y="11188"/>
                <a:ext cx="27" cy="12"/>
              </a:xfrm>
              <a:custGeom>
                <a:avLst/>
                <a:gdLst>
                  <a:gd name="T0" fmla="*/ 0 w 194"/>
                  <a:gd name="T1" fmla="*/ 0 h 88"/>
                  <a:gd name="T2" fmla="*/ 0 w 194"/>
                  <a:gd name="T3" fmla="*/ 0 h 88"/>
                  <a:gd name="T4" fmla="*/ 0 w 194"/>
                  <a:gd name="T5" fmla="*/ 0 h 88"/>
                  <a:gd name="T6" fmla="*/ 0 w 194"/>
                  <a:gd name="T7" fmla="*/ 0 h 88"/>
                  <a:gd name="T8" fmla="*/ 0 w 194"/>
                  <a:gd name="T9" fmla="*/ 0 h 88"/>
                  <a:gd name="T10" fmla="*/ 0 w 194"/>
                  <a:gd name="T11" fmla="*/ 0 h 88"/>
                  <a:gd name="T12" fmla="*/ 0 w 194"/>
                  <a:gd name="T13" fmla="*/ 0 h 88"/>
                  <a:gd name="T14" fmla="*/ 0 w 194"/>
                  <a:gd name="T15" fmla="*/ 0 h 88"/>
                  <a:gd name="T16" fmla="*/ 0 w 194"/>
                  <a:gd name="T17" fmla="*/ 0 h 88"/>
                  <a:gd name="T18" fmla="*/ 0 w 194"/>
                  <a:gd name="T19" fmla="*/ 0 h 88"/>
                  <a:gd name="T20" fmla="*/ 0 w 194"/>
                  <a:gd name="T21" fmla="*/ 0 h 88"/>
                  <a:gd name="T22" fmla="*/ 0 w 194"/>
                  <a:gd name="T23" fmla="*/ 0 h 88"/>
                  <a:gd name="T24" fmla="*/ 0 w 194"/>
                  <a:gd name="T25" fmla="*/ 0 h 88"/>
                  <a:gd name="T26" fmla="*/ 0 w 194"/>
                  <a:gd name="T27" fmla="*/ 0 h 88"/>
                  <a:gd name="T28" fmla="*/ 0 w 194"/>
                  <a:gd name="T29" fmla="*/ 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4"/>
                  <a:gd name="T46" fmla="*/ 0 h 88"/>
                  <a:gd name="T47" fmla="*/ 194 w 194"/>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4" h="88">
                    <a:moveTo>
                      <a:pt x="194" y="7"/>
                    </a:moveTo>
                    <a:lnTo>
                      <a:pt x="194" y="51"/>
                    </a:lnTo>
                    <a:lnTo>
                      <a:pt x="181" y="63"/>
                    </a:lnTo>
                    <a:lnTo>
                      <a:pt x="163" y="76"/>
                    </a:lnTo>
                    <a:lnTo>
                      <a:pt x="132" y="82"/>
                    </a:lnTo>
                    <a:lnTo>
                      <a:pt x="94" y="88"/>
                    </a:lnTo>
                    <a:lnTo>
                      <a:pt x="57" y="82"/>
                    </a:lnTo>
                    <a:lnTo>
                      <a:pt x="25" y="76"/>
                    </a:lnTo>
                    <a:lnTo>
                      <a:pt x="7" y="63"/>
                    </a:lnTo>
                    <a:lnTo>
                      <a:pt x="0" y="51"/>
                    </a:lnTo>
                    <a:lnTo>
                      <a:pt x="0" y="0"/>
                    </a:lnTo>
                    <a:lnTo>
                      <a:pt x="44" y="13"/>
                    </a:lnTo>
                    <a:lnTo>
                      <a:pt x="94" y="20"/>
                    </a:lnTo>
                    <a:lnTo>
                      <a:pt x="144" y="20"/>
                    </a:lnTo>
                    <a:lnTo>
                      <a:pt x="194" y="7"/>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98" name="Rectangle 430"/>
              <p:cNvSpPr>
                <a:spLocks noChangeArrowheads="1"/>
              </p:cNvSpPr>
              <p:nvPr/>
            </p:nvSpPr>
            <p:spPr bwMode="auto">
              <a:xfrm>
                <a:off x="12097" y="10968"/>
                <a:ext cx="343" cy="213"/>
              </a:xfrm>
              <a:prstGeom prst="rect">
                <a:avLst/>
              </a:prstGeom>
              <a:solidFill>
                <a:srgbClr val="9668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399" name="Freeform 431"/>
              <p:cNvSpPr>
                <a:spLocks/>
              </p:cNvSpPr>
              <p:nvPr/>
            </p:nvSpPr>
            <p:spPr bwMode="auto">
              <a:xfrm>
                <a:off x="12242" y="11113"/>
                <a:ext cx="198" cy="68"/>
              </a:xfrm>
              <a:custGeom>
                <a:avLst/>
                <a:gdLst>
                  <a:gd name="T0" fmla="*/ 0 w 1388"/>
                  <a:gd name="T1" fmla="*/ 0 h 482"/>
                  <a:gd name="T2" fmla="*/ 0 w 1388"/>
                  <a:gd name="T3" fmla="*/ 0 h 482"/>
                  <a:gd name="T4" fmla="*/ 0 w 1388"/>
                  <a:gd name="T5" fmla="*/ 0 h 482"/>
                  <a:gd name="T6" fmla="*/ 0 w 1388"/>
                  <a:gd name="T7" fmla="*/ 0 h 482"/>
                  <a:gd name="T8" fmla="*/ 0 w 1388"/>
                  <a:gd name="T9" fmla="*/ 0 h 482"/>
                  <a:gd name="T10" fmla="*/ 0 w 1388"/>
                  <a:gd name="T11" fmla="*/ 0 h 482"/>
                  <a:gd name="T12" fmla="*/ 0 w 1388"/>
                  <a:gd name="T13" fmla="*/ 0 h 482"/>
                  <a:gd name="T14" fmla="*/ 0 w 1388"/>
                  <a:gd name="T15" fmla="*/ 0 h 482"/>
                  <a:gd name="T16" fmla="*/ 0 w 1388"/>
                  <a:gd name="T17" fmla="*/ 0 h 482"/>
                  <a:gd name="T18" fmla="*/ 0 w 1388"/>
                  <a:gd name="T19" fmla="*/ 0 h 482"/>
                  <a:gd name="T20" fmla="*/ 0 w 1388"/>
                  <a:gd name="T21" fmla="*/ 0 h 482"/>
                  <a:gd name="T22" fmla="*/ 0 w 1388"/>
                  <a:gd name="T23" fmla="*/ 0 h 482"/>
                  <a:gd name="T24" fmla="*/ 0 w 1388"/>
                  <a:gd name="T25" fmla="*/ 0 h 482"/>
                  <a:gd name="T26" fmla="*/ 0 w 1388"/>
                  <a:gd name="T27" fmla="*/ 0 h 482"/>
                  <a:gd name="T28" fmla="*/ 0 w 1388"/>
                  <a:gd name="T29" fmla="*/ 0 h 482"/>
                  <a:gd name="T30" fmla="*/ 0 w 1388"/>
                  <a:gd name="T31" fmla="*/ 0 h 482"/>
                  <a:gd name="T32" fmla="*/ 0 w 1388"/>
                  <a:gd name="T33" fmla="*/ 0 h 482"/>
                  <a:gd name="T34" fmla="*/ 0 w 1388"/>
                  <a:gd name="T35" fmla="*/ 0 h 482"/>
                  <a:gd name="T36" fmla="*/ 0 w 1388"/>
                  <a:gd name="T37" fmla="*/ 0 h 482"/>
                  <a:gd name="T38" fmla="*/ 0 w 1388"/>
                  <a:gd name="T39" fmla="*/ 0 h 482"/>
                  <a:gd name="T40" fmla="*/ 0 w 1388"/>
                  <a:gd name="T41" fmla="*/ 0 h 482"/>
                  <a:gd name="T42" fmla="*/ 0 w 1388"/>
                  <a:gd name="T43" fmla="*/ 0 h 482"/>
                  <a:gd name="T44" fmla="*/ 0 w 1388"/>
                  <a:gd name="T45" fmla="*/ 0 h 482"/>
                  <a:gd name="T46" fmla="*/ 0 w 1388"/>
                  <a:gd name="T47" fmla="*/ 0 h 482"/>
                  <a:gd name="T48" fmla="*/ 0 w 1388"/>
                  <a:gd name="T49" fmla="*/ 0 h 482"/>
                  <a:gd name="T50" fmla="*/ 0 w 1388"/>
                  <a:gd name="T51" fmla="*/ 0 h 482"/>
                  <a:gd name="T52" fmla="*/ 0 w 1388"/>
                  <a:gd name="T53" fmla="*/ 0 h 4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88"/>
                  <a:gd name="T82" fmla="*/ 0 h 482"/>
                  <a:gd name="T83" fmla="*/ 1388 w 1388"/>
                  <a:gd name="T84" fmla="*/ 482 h 4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88" h="482">
                    <a:moveTo>
                      <a:pt x="438" y="156"/>
                    </a:moveTo>
                    <a:lnTo>
                      <a:pt x="325" y="206"/>
                    </a:lnTo>
                    <a:lnTo>
                      <a:pt x="262" y="231"/>
                    </a:lnTo>
                    <a:lnTo>
                      <a:pt x="200" y="269"/>
                    </a:lnTo>
                    <a:lnTo>
                      <a:pt x="137" y="307"/>
                    </a:lnTo>
                    <a:lnTo>
                      <a:pt x="81" y="357"/>
                    </a:lnTo>
                    <a:lnTo>
                      <a:pt x="31" y="414"/>
                    </a:lnTo>
                    <a:lnTo>
                      <a:pt x="13" y="444"/>
                    </a:lnTo>
                    <a:lnTo>
                      <a:pt x="0" y="482"/>
                    </a:lnTo>
                    <a:lnTo>
                      <a:pt x="1388" y="482"/>
                    </a:lnTo>
                    <a:lnTo>
                      <a:pt x="1388" y="125"/>
                    </a:lnTo>
                    <a:lnTo>
                      <a:pt x="1338" y="93"/>
                    </a:lnTo>
                    <a:lnTo>
                      <a:pt x="1282" y="68"/>
                    </a:lnTo>
                    <a:lnTo>
                      <a:pt x="1226" y="50"/>
                    </a:lnTo>
                    <a:lnTo>
                      <a:pt x="1169" y="32"/>
                    </a:lnTo>
                    <a:lnTo>
                      <a:pt x="1113" y="19"/>
                    </a:lnTo>
                    <a:lnTo>
                      <a:pt x="1050" y="7"/>
                    </a:lnTo>
                    <a:lnTo>
                      <a:pt x="994" y="7"/>
                    </a:lnTo>
                    <a:lnTo>
                      <a:pt x="932" y="0"/>
                    </a:lnTo>
                    <a:lnTo>
                      <a:pt x="869" y="7"/>
                    </a:lnTo>
                    <a:lnTo>
                      <a:pt x="806" y="12"/>
                    </a:lnTo>
                    <a:lnTo>
                      <a:pt x="744" y="25"/>
                    </a:lnTo>
                    <a:lnTo>
                      <a:pt x="682" y="44"/>
                    </a:lnTo>
                    <a:lnTo>
                      <a:pt x="619" y="63"/>
                    </a:lnTo>
                    <a:lnTo>
                      <a:pt x="556" y="88"/>
                    </a:lnTo>
                    <a:lnTo>
                      <a:pt x="501" y="118"/>
                    </a:lnTo>
                    <a:lnTo>
                      <a:pt x="438" y="156"/>
                    </a:lnTo>
                    <a:close/>
                  </a:path>
                </a:pathLst>
              </a:custGeom>
              <a:solidFill>
                <a:srgbClr val="A47A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00" name="Freeform 432"/>
              <p:cNvSpPr>
                <a:spLocks/>
              </p:cNvSpPr>
              <p:nvPr/>
            </p:nvSpPr>
            <p:spPr bwMode="auto">
              <a:xfrm>
                <a:off x="12097" y="10968"/>
                <a:ext cx="343" cy="213"/>
              </a:xfrm>
              <a:custGeom>
                <a:avLst/>
                <a:gdLst>
                  <a:gd name="T0" fmla="*/ 0 w 2407"/>
                  <a:gd name="T1" fmla="*/ 0 h 1497"/>
                  <a:gd name="T2" fmla="*/ 0 w 2407"/>
                  <a:gd name="T3" fmla="*/ 0 h 1497"/>
                  <a:gd name="T4" fmla="*/ 0 w 2407"/>
                  <a:gd name="T5" fmla="*/ 0 h 1497"/>
                  <a:gd name="T6" fmla="*/ 0 w 2407"/>
                  <a:gd name="T7" fmla="*/ 0 h 1497"/>
                  <a:gd name="T8" fmla="*/ 0 w 2407"/>
                  <a:gd name="T9" fmla="*/ 0 h 1497"/>
                  <a:gd name="T10" fmla="*/ 0 w 2407"/>
                  <a:gd name="T11" fmla="*/ 0 h 1497"/>
                  <a:gd name="T12" fmla="*/ 0 w 2407"/>
                  <a:gd name="T13" fmla="*/ 0 h 1497"/>
                  <a:gd name="T14" fmla="*/ 0 w 2407"/>
                  <a:gd name="T15" fmla="*/ 0 h 1497"/>
                  <a:gd name="T16" fmla="*/ 0 w 2407"/>
                  <a:gd name="T17" fmla="*/ 0 h 1497"/>
                  <a:gd name="T18" fmla="*/ 0 w 2407"/>
                  <a:gd name="T19" fmla="*/ 0 h 1497"/>
                  <a:gd name="T20" fmla="*/ 0 w 2407"/>
                  <a:gd name="T21" fmla="*/ 0 h 1497"/>
                  <a:gd name="T22" fmla="*/ 0 w 2407"/>
                  <a:gd name="T23" fmla="*/ 0 h 1497"/>
                  <a:gd name="T24" fmla="*/ 0 w 2407"/>
                  <a:gd name="T25" fmla="*/ 0 h 1497"/>
                  <a:gd name="T26" fmla="*/ 0 w 2407"/>
                  <a:gd name="T27" fmla="*/ 0 h 1497"/>
                  <a:gd name="T28" fmla="*/ 0 w 2407"/>
                  <a:gd name="T29" fmla="*/ 0 h 1497"/>
                  <a:gd name="T30" fmla="*/ 0 w 2407"/>
                  <a:gd name="T31" fmla="*/ 0 h 1497"/>
                  <a:gd name="T32" fmla="*/ 0 w 2407"/>
                  <a:gd name="T33" fmla="*/ 0 h 1497"/>
                  <a:gd name="T34" fmla="*/ 0 w 2407"/>
                  <a:gd name="T35" fmla="*/ 0 h 1497"/>
                  <a:gd name="T36" fmla="*/ 0 w 2407"/>
                  <a:gd name="T37" fmla="*/ 0 h 1497"/>
                  <a:gd name="T38" fmla="*/ 0 w 2407"/>
                  <a:gd name="T39" fmla="*/ 0 h 1497"/>
                  <a:gd name="T40" fmla="*/ 0 w 2407"/>
                  <a:gd name="T41" fmla="*/ 0 h 1497"/>
                  <a:gd name="T42" fmla="*/ 0 w 2407"/>
                  <a:gd name="T43" fmla="*/ 0 h 1497"/>
                  <a:gd name="T44" fmla="*/ 0 w 2407"/>
                  <a:gd name="T45" fmla="*/ 0 h 1497"/>
                  <a:gd name="T46" fmla="*/ 0 w 2407"/>
                  <a:gd name="T47" fmla="*/ 0 h 1497"/>
                  <a:gd name="T48" fmla="*/ 0 w 2407"/>
                  <a:gd name="T49" fmla="*/ 0 h 14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07"/>
                  <a:gd name="T76" fmla="*/ 0 h 1497"/>
                  <a:gd name="T77" fmla="*/ 2407 w 2407"/>
                  <a:gd name="T78" fmla="*/ 1497 h 14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07" h="1497">
                    <a:moveTo>
                      <a:pt x="0" y="0"/>
                    </a:moveTo>
                    <a:lnTo>
                      <a:pt x="0" y="1497"/>
                    </a:lnTo>
                    <a:lnTo>
                      <a:pt x="112" y="1497"/>
                    </a:lnTo>
                    <a:lnTo>
                      <a:pt x="131" y="1409"/>
                    </a:lnTo>
                    <a:lnTo>
                      <a:pt x="156" y="1322"/>
                    </a:lnTo>
                    <a:lnTo>
                      <a:pt x="187" y="1246"/>
                    </a:lnTo>
                    <a:lnTo>
                      <a:pt x="219" y="1171"/>
                    </a:lnTo>
                    <a:lnTo>
                      <a:pt x="331" y="1090"/>
                    </a:lnTo>
                    <a:lnTo>
                      <a:pt x="450" y="1015"/>
                    </a:lnTo>
                    <a:lnTo>
                      <a:pt x="575" y="946"/>
                    </a:lnTo>
                    <a:lnTo>
                      <a:pt x="706" y="890"/>
                    </a:lnTo>
                    <a:lnTo>
                      <a:pt x="844" y="839"/>
                    </a:lnTo>
                    <a:lnTo>
                      <a:pt x="987" y="802"/>
                    </a:lnTo>
                    <a:lnTo>
                      <a:pt x="1125" y="771"/>
                    </a:lnTo>
                    <a:lnTo>
                      <a:pt x="1276" y="746"/>
                    </a:lnTo>
                    <a:lnTo>
                      <a:pt x="1419" y="733"/>
                    </a:lnTo>
                    <a:lnTo>
                      <a:pt x="1569" y="733"/>
                    </a:lnTo>
                    <a:lnTo>
                      <a:pt x="1713" y="739"/>
                    </a:lnTo>
                    <a:lnTo>
                      <a:pt x="1857" y="752"/>
                    </a:lnTo>
                    <a:lnTo>
                      <a:pt x="2001" y="783"/>
                    </a:lnTo>
                    <a:lnTo>
                      <a:pt x="2144" y="814"/>
                    </a:lnTo>
                    <a:lnTo>
                      <a:pt x="2275" y="864"/>
                    </a:lnTo>
                    <a:lnTo>
                      <a:pt x="2407" y="921"/>
                    </a:lnTo>
                    <a:lnTo>
                      <a:pt x="2407" y="0"/>
                    </a:lnTo>
                    <a:lnTo>
                      <a:pt x="0" y="0"/>
                    </a:lnTo>
                    <a:close/>
                  </a:path>
                </a:pathLst>
              </a:custGeom>
              <a:solidFill>
                <a:srgbClr val="8856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01" name="Rectangle 433"/>
              <p:cNvSpPr>
                <a:spLocks noChangeArrowheads="1"/>
              </p:cNvSpPr>
              <p:nvPr/>
            </p:nvSpPr>
            <p:spPr bwMode="auto">
              <a:xfrm>
                <a:off x="12097" y="10968"/>
                <a:ext cx="343" cy="82"/>
              </a:xfrm>
              <a:prstGeom prst="rect">
                <a:avLst/>
              </a:prstGeom>
              <a:solidFill>
                <a:srgbClr val="7943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402" name="Rectangle 434"/>
              <p:cNvSpPr>
                <a:spLocks noChangeArrowheads="1"/>
              </p:cNvSpPr>
              <p:nvPr/>
            </p:nvSpPr>
            <p:spPr bwMode="auto">
              <a:xfrm>
                <a:off x="12090" y="10958"/>
                <a:ext cx="357" cy="76"/>
              </a:xfrm>
              <a:prstGeom prst="rect">
                <a:avLst/>
              </a:prstGeom>
              <a:solidFill>
                <a:srgbClr val="A177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a typeface="ＭＳ Ｐゴシック" pitchFamily="50" charset="-128"/>
                </a:endParaRPr>
              </a:p>
            </p:txBody>
          </p:sp>
          <p:sp>
            <p:nvSpPr>
              <p:cNvPr id="11403" name="Freeform 435"/>
              <p:cNvSpPr>
                <a:spLocks/>
              </p:cNvSpPr>
              <p:nvPr/>
            </p:nvSpPr>
            <p:spPr bwMode="auto">
              <a:xfrm>
                <a:off x="12090" y="10923"/>
                <a:ext cx="357" cy="35"/>
              </a:xfrm>
              <a:custGeom>
                <a:avLst/>
                <a:gdLst>
                  <a:gd name="T0" fmla="*/ 0 w 2495"/>
                  <a:gd name="T1" fmla="*/ 0 h 244"/>
                  <a:gd name="T2" fmla="*/ 0 w 2495"/>
                  <a:gd name="T3" fmla="*/ 0 h 244"/>
                  <a:gd name="T4" fmla="*/ 0 w 2495"/>
                  <a:gd name="T5" fmla="*/ 0 h 244"/>
                  <a:gd name="T6" fmla="*/ 0 w 2495"/>
                  <a:gd name="T7" fmla="*/ 0 h 244"/>
                  <a:gd name="T8" fmla="*/ 0 w 2495"/>
                  <a:gd name="T9" fmla="*/ 0 h 244"/>
                  <a:gd name="T10" fmla="*/ 0 60000 65536"/>
                  <a:gd name="T11" fmla="*/ 0 60000 65536"/>
                  <a:gd name="T12" fmla="*/ 0 60000 65536"/>
                  <a:gd name="T13" fmla="*/ 0 60000 65536"/>
                  <a:gd name="T14" fmla="*/ 0 60000 65536"/>
                  <a:gd name="T15" fmla="*/ 0 w 2495"/>
                  <a:gd name="T16" fmla="*/ 0 h 244"/>
                  <a:gd name="T17" fmla="*/ 2495 w 2495"/>
                  <a:gd name="T18" fmla="*/ 244 h 244"/>
                </a:gdLst>
                <a:ahLst/>
                <a:cxnLst>
                  <a:cxn ang="T10">
                    <a:pos x="T0" y="T1"/>
                  </a:cxn>
                  <a:cxn ang="T11">
                    <a:pos x="T2" y="T3"/>
                  </a:cxn>
                  <a:cxn ang="T12">
                    <a:pos x="T4" y="T5"/>
                  </a:cxn>
                  <a:cxn ang="T13">
                    <a:pos x="T6" y="T7"/>
                  </a:cxn>
                  <a:cxn ang="T14">
                    <a:pos x="T8" y="T9"/>
                  </a:cxn>
                </a:cxnLst>
                <a:rect l="T15" t="T16" r="T17" b="T18"/>
                <a:pathLst>
                  <a:path w="2495" h="244">
                    <a:moveTo>
                      <a:pt x="0" y="244"/>
                    </a:moveTo>
                    <a:lnTo>
                      <a:pt x="2495" y="244"/>
                    </a:lnTo>
                    <a:lnTo>
                      <a:pt x="2126" y="0"/>
                    </a:lnTo>
                    <a:lnTo>
                      <a:pt x="387" y="0"/>
                    </a:lnTo>
                    <a:lnTo>
                      <a:pt x="0" y="244"/>
                    </a:lnTo>
                    <a:close/>
                  </a:path>
                </a:pathLst>
              </a:custGeom>
              <a:solidFill>
                <a:srgbClr val="BA9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04" name="Freeform 436"/>
              <p:cNvSpPr>
                <a:spLocks/>
              </p:cNvSpPr>
              <p:nvPr/>
            </p:nvSpPr>
            <p:spPr bwMode="auto">
              <a:xfrm>
                <a:off x="12153" y="10554"/>
                <a:ext cx="199" cy="249"/>
              </a:xfrm>
              <a:custGeom>
                <a:avLst/>
                <a:gdLst>
                  <a:gd name="T0" fmla="*/ 0 w 1395"/>
                  <a:gd name="T1" fmla="*/ 0 h 1746"/>
                  <a:gd name="T2" fmla="*/ 0 w 1395"/>
                  <a:gd name="T3" fmla="*/ 0 h 1746"/>
                  <a:gd name="T4" fmla="*/ 0 w 1395"/>
                  <a:gd name="T5" fmla="*/ 0 h 1746"/>
                  <a:gd name="T6" fmla="*/ 0 w 1395"/>
                  <a:gd name="T7" fmla="*/ 0 h 1746"/>
                  <a:gd name="T8" fmla="*/ 0 w 1395"/>
                  <a:gd name="T9" fmla="*/ 0 h 1746"/>
                  <a:gd name="T10" fmla="*/ 0 w 1395"/>
                  <a:gd name="T11" fmla="*/ 0 h 1746"/>
                  <a:gd name="T12" fmla="*/ 0 w 1395"/>
                  <a:gd name="T13" fmla="*/ 0 h 1746"/>
                  <a:gd name="T14" fmla="*/ 0 w 1395"/>
                  <a:gd name="T15" fmla="*/ 0 h 1746"/>
                  <a:gd name="T16" fmla="*/ 0 w 1395"/>
                  <a:gd name="T17" fmla="*/ 0 h 1746"/>
                  <a:gd name="T18" fmla="*/ 0 w 1395"/>
                  <a:gd name="T19" fmla="*/ 0 h 1746"/>
                  <a:gd name="T20" fmla="*/ 0 w 1395"/>
                  <a:gd name="T21" fmla="*/ 0 h 1746"/>
                  <a:gd name="T22" fmla="*/ 0 w 1395"/>
                  <a:gd name="T23" fmla="*/ 0 h 1746"/>
                  <a:gd name="T24" fmla="*/ 0 w 1395"/>
                  <a:gd name="T25" fmla="*/ 0 h 1746"/>
                  <a:gd name="T26" fmla="*/ 0 w 1395"/>
                  <a:gd name="T27" fmla="*/ 0 h 1746"/>
                  <a:gd name="T28" fmla="*/ 0 w 1395"/>
                  <a:gd name="T29" fmla="*/ 0 h 1746"/>
                  <a:gd name="T30" fmla="*/ 0 w 1395"/>
                  <a:gd name="T31" fmla="*/ 0 h 1746"/>
                  <a:gd name="T32" fmla="*/ 0 w 1395"/>
                  <a:gd name="T33" fmla="*/ 0 h 1746"/>
                  <a:gd name="T34" fmla="*/ 0 w 1395"/>
                  <a:gd name="T35" fmla="*/ 0 h 1746"/>
                  <a:gd name="T36" fmla="*/ 0 w 1395"/>
                  <a:gd name="T37" fmla="*/ 0 h 1746"/>
                  <a:gd name="T38" fmla="*/ 0 w 1395"/>
                  <a:gd name="T39" fmla="*/ 0 h 1746"/>
                  <a:gd name="T40" fmla="*/ 0 w 1395"/>
                  <a:gd name="T41" fmla="*/ 0 h 1746"/>
                  <a:gd name="T42" fmla="*/ 0 w 1395"/>
                  <a:gd name="T43" fmla="*/ 0 h 1746"/>
                  <a:gd name="T44" fmla="*/ 0 w 1395"/>
                  <a:gd name="T45" fmla="*/ 0 h 1746"/>
                  <a:gd name="T46" fmla="*/ 0 w 1395"/>
                  <a:gd name="T47" fmla="*/ 0 h 1746"/>
                  <a:gd name="T48" fmla="*/ 0 w 1395"/>
                  <a:gd name="T49" fmla="*/ 0 h 1746"/>
                  <a:gd name="T50" fmla="*/ 0 w 1395"/>
                  <a:gd name="T51" fmla="*/ 0 h 1746"/>
                  <a:gd name="T52" fmla="*/ 0 w 1395"/>
                  <a:gd name="T53" fmla="*/ 0 h 1746"/>
                  <a:gd name="T54" fmla="*/ 0 w 1395"/>
                  <a:gd name="T55" fmla="*/ 0 h 1746"/>
                  <a:gd name="T56" fmla="*/ 0 w 1395"/>
                  <a:gd name="T57" fmla="*/ 0 h 1746"/>
                  <a:gd name="T58" fmla="*/ 0 w 1395"/>
                  <a:gd name="T59" fmla="*/ 0 h 1746"/>
                  <a:gd name="T60" fmla="*/ 0 w 1395"/>
                  <a:gd name="T61" fmla="*/ 0 h 1746"/>
                  <a:gd name="T62" fmla="*/ 0 w 1395"/>
                  <a:gd name="T63" fmla="*/ 0 h 1746"/>
                  <a:gd name="T64" fmla="*/ 0 w 1395"/>
                  <a:gd name="T65" fmla="*/ 0 h 1746"/>
                  <a:gd name="T66" fmla="*/ 0 w 1395"/>
                  <a:gd name="T67" fmla="*/ 0 h 1746"/>
                  <a:gd name="T68" fmla="*/ 0 w 1395"/>
                  <a:gd name="T69" fmla="*/ 0 h 17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95"/>
                  <a:gd name="T106" fmla="*/ 0 h 1746"/>
                  <a:gd name="T107" fmla="*/ 1395 w 1395"/>
                  <a:gd name="T108" fmla="*/ 1746 h 17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95" h="1746">
                    <a:moveTo>
                      <a:pt x="0" y="400"/>
                    </a:moveTo>
                    <a:lnTo>
                      <a:pt x="25" y="657"/>
                    </a:lnTo>
                    <a:lnTo>
                      <a:pt x="45" y="882"/>
                    </a:lnTo>
                    <a:lnTo>
                      <a:pt x="51" y="1083"/>
                    </a:lnTo>
                    <a:lnTo>
                      <a:pt x="57" y="1171"/>
                    </a:lnTo>
                    <a:lnTo>
                      <a:pt x="70" y="1265"/>
                    </a:lnTo>
                    <a:lnTo>
                      <a:pt x="94" y="1346"/>
                    </a:lnTo>
                    <a:lnTo>
                      <a:pt x="126" y="1434"/>
                    </a:lnTo>
                    <a:lnTo>
                      <a:pt x="151" y="1471"/>
                    </a:lnTo>
                    <a:lnTo>
                      <a:pt x="176" y="1509"/>
                    </a:lnTo>
                    <a:lnTo>
                      <a:pt x="201" y="1547"/>
                    </a:lnTo>
                    <a:lnTo>
                      <a:pt x="232" y="1577"/>
                    </a:lnTo>
                    <a:lnTo>
                      <a:pt x="269" y="1602"/>
                    </a:lnTo>
                    <a:lnTo>
                      <a:pt x="313" y="1634"/>
                    </a:lnTo>
                    <a:lnTo>
                      <a:pt x="357" y="1653"/>
                    </a:lnTo>
                    <a:lnTo>
                      <a:pt x="401" y="1672"/>
                    </a:lnTo>
                    <a:lnTo>
                      <a:pt x="501" y="1710"/>
                    </a:lnTo>
                    <a:lnTo>
                      <a:pt x="601" y="1728"/>
                    </a:lnTo>
                    <a:lnTo>
                      <a:pt x="701" y="1746"/>
                    </a:lnTo>
                    <a:lnTo>
                      <a:pt x="801" y="1746"/>
                    </a:lnTo>
                    <a:lnTo>
                      <a:pt x="901" y="1740"/>
                    </a:lnTo>
                    <a:lnTo>
                      <a:pt x="951" y="1728"/>
                    </a:lnTo>
                    <a:lnTo>
                      <a:pt x="994" y="1715"/>
                    </a:lnTo>
                    <a:lnTo>
                      <a:pt x="1045" y="1697"/>
                    </a:lnTo>
                    <a:lnTo>
                      <a:pt x="1095" y="1672"/>
                    </a:lnTo>
                    <a:lnTo>
                      <a:pt x="1138" y="1640"/>
                    </a:lnTo>
                    <a:lnTo>
                      <a:pt x="1188" y="1609"/>
                    </a:lnTo>
                    <a:lnTo>
                      <a:pt x="1245" y="1565"/>
                    </a:lnTo>
                    <a:lnTo>
                      <a:pt x="1289" y="1515"/>
                    </a:lnTo>
                    <a:lnTo>
                      <a:pt x="1320" y="1465"/>
                    </a:lnTo>
                    <a:lnTo>
                      <a:pt x="1351" y="1414"/>
                    </a:lnTo>
                    <a:lnTo>
                      <a:pt x="1370" y="1359"/>
                    </a:lnTo>
                    <a:lnTo>
                      <a:pt x="1382" y="1303"/>
                    </a:lnTo>
                    <a:lnTo>
                      <a:pt x="1389" y="1246"/>
                    </a:lnTo>
                    <a:lnTo>
                      <a:pt x="1395" y="1183"/>
                    </a:lnTo>
                    <a:lnTo>
                      <a:pt x="1389" y="1058"/>
                    </a:lnTo>
                    <a:lnTo>
                      <a:pt x="1382" y="920"/>
                    </a:lnTo>
                    <a:lnTo>
                      <a:pt x="1376" y="764"/>
                    </a:lnTo>
                    <a:lnTo>
                      <a:pt x="1376" y="601"/>
                    </a:lnTo>
                    <a:lnTo>
                      <a:pt x="1376" y="532"/>
                    </a:lnTo>
                    <a:lnTo>
                      <a:pt x="1370" y="469"/>
                    </a:lnTo>
                    <a:lnTo>
                      <a:pt x="1357" y="414"/>
                    </a:lnTo>
                    <a:lnTo>
                      <a:pt x="1339" y="357"/>
                    </a:lnTo>
                    <a:lnTo>
                      <a:pt x="1320" y="306"/>
                    </a:lnTo>
                    <a:lnTo>
                      <a:pt x="1295" y="263"/>
                    </a:lnTo>
                    <a:lnTo>
                      <a:pt x="1263" y="219"/>
                    </a:lnTo>
                    <a:lnTo>
                      <a:pt x="1226" y="181"/>
                    </a:lnTo>
                    <a:lnTo>
                      <a:pt x="1182" y="150"/>
                    </a:lnTo>
                    <a:lnTo>
                      <a:pt x="1132" y="118"/>
                    </a:lnTo>
                    <a:lnTo>
                      <a:pt x="1082" y="93"/>
                    </a:lnTo>
                    <a:lnTo>
                      <a:pt x="1026" y="68"/>
                    </a:lnTo>
                    <a:lnTo>
                      <a:pt x="964" y="50"/>
                    </a:lnTo>
                    <a:lnTo>
                      <a:pt x="901" y="31"/>
                    </a:lnTo>
                    <a:lnTo>
                      <a:pt x="826" y="18"/>
                    </a:lnTo>
                    <a:lnTo>
                      <a:pt x="751" y="6"/>
                    </a:lnTo>
                    <a:lnTo>
                      <a:pt x="676" y="0"/>
                    </a:lnTo>
                    <a:lnTo>
                      <a:pt x="601" y="0"/>
                    </a:lnTo>
                    <a:lnTo>
                      <a:pt x="526" y="6"/>
                    </a:lnTo>
                    <a:lnTo>
                      <a:pt x="457" y="12"/>
                    </a:lnTo>
                    <a:lnTo>
                      <a:pt x="388" y="25"/>
                    </a:lnTo>
                    <a:lnTo>
                      <a:pt x="332" y="37"/>
                    </a:lnTo>
                    <a:lnTo>
                      <a:pt x="269" y="63"/>
                    </a:lnTo>
                    <a:lnTo>
                      <a:pt x="219" y="81"/>
                    </a:lnTo>
                    <a:lnTo>
                      <a:pt x="169" y="113"/>
                    </a:lnTo>
                    <a:lnTo>
                      <a:pt x="126" y="144"/>
                    </a:lnTo>
                    <a:lnTo>
                      <a:pt x="88" y="181"/>
                    </a:lnTo>
                    <a:lnTo>
                      <a:pt x="57" y="219"/>
                    </a:lnTo>
                    <a:lnTo>
                      <a:pt x="32" y="256"/>
                    </a:lnTo>
                    <a:lnTo>
                      <a:pt x="13" y="301"/>
                    </a:lnTo>
                    <a:lnTo>
                      <a:pt x="0" y="351"/>
                    </a:lnTo>
                    <a:lnTo>
                      <a:pt x="0" y="400"/>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05" name="Freeform 437"/>
              <p:cNvSpPr>
                <a:spLocks/>
              </p:cNvSpPr>
              <p:nvPr/>
            </p:nvSpPr>
            <p:spPr bwMode="auto">
              <a:xfrm>
                <a:off x="12232" y="10620"/>
                <a:ext cx="7" cy="1"/>
              </a:xfrm>
              <a:custGeom>
                <a:avLst/>
                <a:gdLst>
                  <a:gd name="T0" fmla="*/ 0 w 44"/>
                  <a:gd name="T1" fmla="*/ 0 h 12"/>
                  <a:gd name="T2" fmla="*/ 0 w 44"/>
                  <a:gd name="T3" fmla="*/ 0 h 12"/>
                  <a:gd name="T4" fmla="*/ 0 w 44"/>
                  <a:gd name="T5" fmla="*/ 0 h 12"/>
                  <a:gd name="T6" fmla="*/ 0 w 44"/>
                  <a:gd name="T7" fmla="*/ 0 h 12"/>
                  <a:gd name="T8" fmla="*/ 0 w 44"/>
                  <a:gd name="T9" fmla="*/ 0 h 12"/>
                  <a:gd name="T10" fmla="*/ 0 60000 65536"/>
                  <a:gd name="T11" fmla="*/ 0 60000 65536"/>
                  <a:gd name="T12" fmla="*/ 0 60000 65536"/>
                  <a:gd name="T13" fmla="*/ 0 60000 65536"/>
                  <a:gd name="T14" fmla="*/ 0 60000 65536"/>
                  <a:gd name="T15" fmla="*/ 0 w 44"/>
                  <a:gd name="T16" fmla="*/ 0 h 12"/>
                  <a:gd name="T17" fmla="*/ 44 w 44"/>
                  <a:gd name="T18" fmla="*/ 12 h 12"/>
                </a:gdLst>
                <a:ahLst/>
                <a:cxnLst>
                  <a:cxn ang="T10">
                    <a:pos x="T0" y="T1"/>
                  </a:cxn>
                  <a:cxn ang="T11">
                    <a:pos x="T2" y="T3"/>
                  </a:cxn>
                  <a:cxn ang="T12">
                    <a:pos x="T4" y="T5"/>
                  </a:cxn>
                  <a:cxn ang="T13">
                    <a:pos x="T6" y="T7"/>
                  </a:cxn>
                  <a:cxn ang="T14">
                    <a:pos x="T8" y="T9"/>
                  </a:cxn>
                </a:cxnLst>
                <a:rect l="T15" t="T16" r="T17" b="T18"/>
                <a:pathLst>
                  <a:path w="44" h="12">
                    <a:moveTo>
                      <a:pt x="44" y="0"/>
                    </a:moveTo>
                    <a:lnTo>
                      <a:pt x="0" y="0"/>
                    </a:lnTo>
                    <a:lnTo>
                      <a:pt x="19" y="12"/>
                    </a:lnTo>
                    <a:lnTo>
                      <a:pt x="32" y="12"/>
                    </a:lnTo>
                    <a:lnTo>
                      <a:pt x="44"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06" name="Freeform 438"/>
              <p:cNvSpPr>
                <a:spLocks/>
              </p:cNvSpPr>
              <p:nvPr/>
            </p:nvSpPr>
            <p:spPr bwMode="auto">
              <a:xfrm>
                <a:off x="12164" y="10554"/>
                <a:ext cx="188" cy="247"/>
              </a:xfrm>
              <a:custGeom>
                <a:avLst/>
                <a:gdLst>
                  <a:gd name="T0" fmla="*/ 0 w 1314"/>
                  <a:gd name="T1" fmla="*/ 0 h 1735"/>
                  <a:gd name="T2" fmla="*/ 0 w 1314"/>
                  <a:gd name="T3" fmla="*/ 0 h 1735"/>
                  <a:gd name="T4" fmla="*/ 0 w 1314"/>
                  <a:gd name="T5" fmla="*/ 0 h 1735"/>
                  <a:gd name="T6" fmla="*/ 0 w 1314"/>
                  <a:gd name="T7" fmla="*/ 0 h 1735"/>
                  <a:gd name="T8" fmla="*/ 0 w 1314"/>
                  <a:gd name="T9" fmla="*/ 0 h 1735"/>
                  <a:gd name="T10" fmla="*/ 0 w 1314"/>
                  <a:gd name="T11" fmla="*/ 0 h 1735"/>
                  <a:gd name="T12" fmla="*/ 0 w 1314"/>
                  <a:gd name="T13" fmla="*/ 0 h 1735"/>
                  <a:gd name="T14" fmla="*/ 0 w 1314"/>
                  <a:gd name="T15" fmla="*/ 0 h 1735"/>
                  <a:gd name="T16" fmla="*/ 0 w 1314"/>
                  <a:gd name="T17" fmla="*/ 0 h 1735"/>
                  <a:gd name="T18" fmla="*/ 0 w 1314"/>
                  <a:gd name="T19" fmla="*/ 0 h 1735"/>
                  <a:gd name="T20" fmla="*/ 0 w 1314"/>
                  <a:gd name="T21" fmla="*/ 0 h 1735"/>
                  <a:gd name="T22" fmla="*/ 0 w 1314"/>
                  <a:gd name="T23" fmla="*/ 0 h 1735"/>
                  <a:gd name="T24" fmla="*/ 0 w 1314"/>
                  <a:gd name="T25" fmla="*/ 0 h 1735"/>
                  <a:gd name="T26" fmla="*/ 0 w 1314"/>
                  <a:gd name="T27" fmla="*/ 0 h 1735"/>
                  <a:gd name="T28" fmla="*/ 0 w 1314"/>
                  <a:gd name="T29" fmla="*/ 0 h 1735"/>
                  <a:gd name="T30" fmla="*/ 0 w 1314"/>
                  <a:gd name="T31" fmla="*/ 0 h 1735"/>
                  <a:gd name="T32" fmla="*/ 0 w 1314"/>
                  <a:gd name="T33" fmla="*/ 0 h 1735"/>
                  <a:gd name="T34" fmla="*/ 0 w 1314"/>
                  <a:gd name="T35" fmla="*/ 0 h 1735"/>
                  <a:gd name="T36" fmla="*/ 0 w 1314"/>
                  <a:gd name="T37" fmla="*/ 0 h 1735"/>
                  <a:gd name="T38" fmla="*/ 0 w 1314"/>
                  <a:gd name="T39" fmla="*/ 0 h 1735"/>
                  <a:gd name="T40" fmla="*/ 0 w 1314"/>
                  <a:gd name="T41" fmla="*/ 0 h 1735"/>
                  <a:gd name="T42" fmla="*/ 0 w 1314"/>
                  <a:gd name="T43" fmla="*/ 0 h 1735"/>
                  <a:gd name="T44" fmla="*/ 0 w 1314"/>
                  <a:gd name="T45" fmla="*/ 0 h 1735"/>
                  <a:gd name="T46" fmla="*/ 0 w 1314"/>
                  <a:gd name="T47" fmla="*/ 0 h 1735"/>
                  <a:gd name="T48" fmla="*/ 0 w 1314"/>
                  <a:gd name="T49" fmla="*/ 0 h 1735"/>
                  <a:gd name="T50" fmla="*/ 0 w 1314"/>
                  <a:gd name="T51" fmla="*/ 0 h 1735"/>
                  <a:gd name="T52" fmla="*/ 0 w 1314"/>
                  <a:gd name="T53" fmla="*/ 0 h 1735"/>
                  <a:gd name="T54" fmla="*/ 0 w 1314"/>
                  <a:gd name="T55" fmla="*/ 0 h 1735"/>
                  <a:gd name="T56" fmla="*/ 0 w 1314"/>
                  <a:gd name="T57" fmla="*/ 0 h 1735"/>
                  <a:gd name="T58" fmla="*/ 0 w 1314"/>
                  <a:gd name="T59" fmla="*/ 0 h 1735"/>
                  <a:gd name="T60" fmla="*/ 0 w 1314"/>
                  <a:gd name="T61" fmla="*/ 0 h 1735"/>
                  <a:gd name="T62" fmla="*/ 0 w 1314"/>
                  <a:gd name="T63" fmla="*/ 0 h 1735"/>
                  <a:gd name="T64" fmla="*/ 0 w 1314"/>
                  <a:gd name="T65" fmla="*/ 0 h 1735"/>
                  <a:gd name="T66" fmla="*/ 0 w 1314"/>
                  <a:gd name="T67" fmla="*/ 0 h 1735"/>
                  <a:gd name="T68" fmla="*/ 0 w 1314"/>
                  <a:gd name="T69" fmla="*/ 0 h 1735"/>
                  <a:gd name="T70" fmla="*/ 0 w 1314"/>
                  <a:gd name="T71" fmla="*/ 0 h 1735"/>
                  <a:gd name="T72" fmla="*/ 0 w 1314"/>
                  <a:gd name="T73" fmla="*/ 0 h 1735"/>
                  <a:gd name="T74" fmla="*/ 0 w 1314"/>
                  <a:gd name="T75" fmla="*/ 0 h 1735"/>
                  <a:gd name="T76" fmla="*/ 0 w 1314"/>
                  <a:gd name="T77" fmla="*/ 0 h 1735"/>
                  <a:gd name="T78" fmla="*/ 0 w 1314"/>
                  <a:gd name="T79" fmla="*/ 0 h 1735"/>
                  <a:gd name="T80" fmla="*/ 0 w 1314"/>
                  <a:gd name="T81" fmla="*/ 0 h 1735"/>
                  <a:gd name="T82" fmla="*/ 0 w 1314"/>
                  <a:gd name="T83" fmla="*/ 0 h 17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14"/>
                  <a:gd name="T127" fmla="*/ 0 h 1735"/>
                  <a:gd name="T128" fmla="*/ 1314 w 1314"/>
                  <a:gd name="T129" fmla="*/ 1735 h 17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14" h="1735">
                    <a:moveTo>
                      <a:pt x="1295" y="601"/>
                    </a:moveTo>
                    <a:lnTo>
                      <a:pt x="1295" y="532"/>
                    </a:lnTo>
                    <a:lnTo>
                      <a:pt x="1289" y="469"/>
                    </a:lnTo>
                    <a:lnTo>
                      <a:pt x="1276" y="414"/>
                    </a:lnTo>
                    <a:lnTo>
                      <a:pt x="1258" y="357"/>
                    </a:lnTo>
                    <a:lnTo>
                      <a:pt x="1239" y="306"/>
                    </a:lnTo>
                    <a:lnTo>
                      <a:pt x="1214" y="263"/>
                    </a:lnTo>
                    <a:lnTo>
                      <a:pt x="1182" y="219"/>
                    </a:lnTo>
                    <a:lnTo>
                      <a:pt x="1145" y="181"/>
                    </a:lnTo>
                    <a:lnTo>
                      <a:pt x="1101" y="150"/>
                    </a:lnTo>
                    <a:lnTo>
                      <a:pt x="1051" y="118"/>
                    </a:lnTo>
                    <a:lnTo>
                      <a:pt x="1001" y="93"/>
                    </a:lnTo>
                    <a:lnTo>
                      <a:pt x="945" y="68"/>
                    </a:lnTo>
                    <a:lnTo>
                      <a:pt x="883" y="50"/>
                    </a:lnTo>
                    <a:lnTo>
                      <a:pt x="820" y="31"/>
                    </a:lnTo>
                    <a:lnTo>
                      <a:pt x="745" y="18"/>
                    </a:lnTo>
                    <a:lnTo>
                      <a:pt x="670" y="6"/>
                    </a:lnTo>
                    <a:lnTo>
                      <a:pt x="563" y="0"/>
                    </a:lnTo>
                    <a:lnTo>
                      <a:pt x="457" y="0"/>
                    </a:lnTo>
                    <a:lnTo>
                      <a:pt x="364" y="12"/>
                    </a:lnTo>
                    <a:lnTo>
                      <a:pt x="269" y="31"/>
                    </a:lnTo>
                    <a:lnTo>
                      <a:pt x="188" y="63"/>
                    </a:lnTo>
                    <a:lnTo>
                      <a:pt x="113" y="93"/>
                    </a:lnTo>
                    <a:lnTo>
                      <a:pt x="51" y="138"/>
                    </a:lnTo>
                    <a:lnTo>
                      <a:pt x="0" y="188"/>
                    </a:lnTo>
                    <a:lnTo>
                      <a:pt x="7" y="238"/>
                    </a:lnTo>
                    <a:lnTo>
                      <a:pt x="7" y="281"/>
                    </a:lnTo>
                    <a:lnTo>
                      <a:pt x="25" y="319"/>
                    </a:lnTo>
                    <a:lnTo>
                      <a:pt x="38" y="351"/>
                    </a:lnTo>
                    <a:lnTo>
                      <a:pt x="63" y="376"/>
                    </a:lnTo>
                    <a:lnTo>
                      <a:pt x="82" y="394"/>
                    </a:lnTo>
                    <a:lnTo>
                      <a:pt x="113" y="414"/>
                    </a:lnTo>
                    <a:lnTo>
                      <a:pt x="138" y="432"/>
                    </a:lnTo>
                    <a:lnTo>
                      <a:pt x="201" y="450"/>
                    </a:lnTo>
                    <a:lnTo>
                      <a:pt x="264" y="463"/>
                    </a:lnTo>
                    <a:lnTo>
                      <a:pt x="339" y="469"/>
                    </a:lnTo>
                    <a:lnTo>
                      <a:pt x="476" y="463"/>
                    </a:lnTo>
                    <a:lnTo>
                      <a:pt x="445" y="444"/>
                    </a:lnTo>
                    <a:lnTo>
                      <a:pt x="427" y="432"/>
                    </a:lnTo>
                    <a:lnTo>
                      <a:pt x="414" y="432"/>
                    </a:lnTo>
                    <a:lnTo>
                      <a:pt x="526" y="425"/>
                    </a:lnTo>
                    <a:lnTo>
                      <a:pt x="639" y="419"/>
                    </a:lnTo>
                    <a:lnTo>
                      <a:pt x="751" y="414"/>
                    </a:lnTo>
                    <a:lnTo>
                      <a:pt x="852" y="414"/>
                    </a:lnTo>
                    <a:lnTo>
                      <a:pt x="901" y="419"/>
                    </a:lnTo>
                    <a:lnTo>
                      <a:pt x="945" y="432"/>
                    </a:lnTo>
                    <a:lnTo>
                      <a:pt x="989" y="450"/>
                    </a:lnTo>
                    <a:lnTo>
                      <a:pt x="1021" y="475"/>
                    </a:lnTo>
                    <a:lnTo>
                      <a:pt x="1051" y="507"/>
                    </a:lnTo>
                    <a:lnTo>
                      <a:pt x="1076" y="545"/>
                    </a:lnTo>
                    <a:lnTo>
                      <a:pt x="1095" y="595"/>
                    </a:lnTo>
                    <a:lnTo>
                      <a:pt x="1107" y="651"/>
                    </a:lnTo>
                    <a:lnTo>
                      <a:pt x="1127" y="758"/>
                    </a:lnTo>
                    <a:lnTo>
                      <a:pt x="1145" y="870"/>
                    </a:lnTo>
                    <a:lnTo>
                      <a:pt x="1170" y="977"/>
                    </a:lnTo>
                    <a:lnTo>
                      <a:pt x="1189" y="1083"/>
                    </a:lnTo>
                    <a:lnTo>
                      <a:pt x="1195" y="1190"/>
                    </a:lnTo>
                    <a:lnTo>
                      <a:pt x="1195" y="1240"/>
                    </a:lnTo>
                    <a:lnTo>
                      <a:pt x="1189" y="1289"/>
                    </a:lnTo>
                    <a:lnTo>
                      <a:pt x="1177" y="1339"/>
                    </a:lnTo>
                    <a:lnTo>
                      <a:pt x="1157" y="1389"/>
                    </a:lnTo>
                    <a:lnTo>
                      <a:pt x="1139" y="1440"/>
                    </a:lnTo>
                    <a:lnTo>
                      <a:pt x="1107" y="1490"/>
                    </a:lnTo>
                    <a:lnTo>
                      <a:pt x="1076" y="1534"/>
                    </a:lnTo>
                    <a:lnTo>
                      <a:pt x="1046" y="1572"/>
                    </a:lnTo>
                    <a:lnTo>
                      <a:pt x="1014" y="1609"/>
                    </a:lnTo>
                    <a:lnTo>
                      <a:pt x="983" y="1640"/>
                    </a:lnTo>
                    <a:lnTo>
                      <a:pt x="908" y="1697"/>
                    </a:lnTo>
                    <a:lnTo>
                      <a:pt x="827" y="1735"/>
                    </a:lnTo>
                    <a:lnTo>
                      <a:pt x="895" y="1715"/>
                    </a:lnTo>
                    <a:lnTo>
                      <a:pt x="970" y="1690"/>
                    </a:lnTo>
                    <a:lnTo>
                      <a:pt x="1039" y="1659"/>
                    </a:lnTo>
                    <a:lnTo>
                      <a:pt x="1107" y="1609"/>
                    </a:lnTo>
                    <a:lnTo>
                      <a:pt x="1164" y="1565"/>
                    </a:lnTo>
                    <a:lnTo>
                      <a:pt x="1208" y="1515"/>
                    </a:lnTo>
                    <a:lnTo>
                      <a:pt x="1239" y="1465"/>
                    </a:lnTo>
                    <a:lnTo>
                      <a:pt x="1270" y="1414"/>
                    </a:lnTo>
                    <a:lnTo>
                      <a:pt x="1289" y="1359"/>
                    </a:lnTo>
                    <a:lnTo>
                      <a:pt x="1301" y="1303"/>
                    </a:lnTo>
                    <a:lnTo>
                      <a:pt x="1308" y="1246"/>
                    </a:lnTo>
                    <a:lnTo>
                      <a:pt x="1314" y="1183"/>
                    </a:lnTo>
                    <a:lnTo>
                      <a:pt x="1308" y="1058"/>
                    </a:lnTo>
                    <a:lnTo>
                      <a:pt x="1301" y="920"/>
                    </a:lnTo>
                    <a:lnTo>
                      <a:pt x="1295" y="764"/>
                    </a:lnTo>
                    <a:lnTo>
                      <a:pt x="1295" y="601"/>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07" name="Freeform 439"/>
              <p:cNvSpPr>
                <a:spLocks/>
              </p:cNvSpPr>
              <p:nvPr/>
            </p:nvSpPr>
            <p:spPr bwMode="auto">
              <a:xfrm>
                <a:off x="12238" y="10737"/>
                <a:ext cx="51" cy="36"/>
              </a:xfrm>
              <a:custGeom>
                <a:avLst/>
                <a:gdLst>
                  <a:gd name="T0" fmla="*/ 0 w 357"/>
                  <a:gd name="T1" fmla="*/ 0 h 251"/>
                  <a:gd name="T2" fmla="*/ 0 w 357"/>
                  <a:gd name="T3" fmla="*/ 0 h 251"/>
                  <a:gd name="T4" fmla="*/ 0 w 357"/>
                  <a:gd name="T5" fmla="*/ 0 h 251"/>
                  <a:gd name="T6" fmla="*/ 0 w 357"/>
                  <a:gd name="T7" fmla="*/ 0 h 251"/>
                  <a:gd name="T8" fmla="*/ 0 w 357"/>
                  <a:gd name="T9" fmla="*/ 0 h 251"/>
                  <a:gd name="T10" fmla="*/ 0 w 357"/>
                  <a:gd name="T11" fmla="*/ 0 h 251"/>
                  <a:gd name="T12" fmla="*/ 0 w 357"/>
                  <a:gd name="T13" fmla="*/ 0 h 251"/>
                  <a:gd name="T14" fmla="*/ 0 w 357"/>
                  <a:gd name="T15" fmla="*/ 0 h 251"/>
                  <a:gd name="T16" fmla="*/ 0 w 357"/>
                  <a:gd name="T17" fmla="*/ 0 h 251"/>
                  <a:gd name="T18" fmla="*/ 0 w 357"/>
                  <a:gd name="T19" fmla="*/ 0 h 251"/>
                  <a:gd name="T20" fmla="*/ 0 w 357"/>
                  <a:gd name="T21" fmla="*/ 0 h 251"/>
                  <a:gd name="T22" fmla="*/ 0 w 357"/>
                  <a:gd name="T23" fmla="*/ 0 h 251"/>
                  <a:gd name="T24" fmla="*/ 0 w 357"/>
                  <a:gd name="T25" fmla="*/ 0 h 251"/>
                  <a:gd name="T26" fmla="*/ 0 w 357"/>
                  <a:gd name="T27" fmla="*/ 0 h 251"/>
                  <a:gd name="T28" fmla="*/ 0 w 357"/>
                  <a:gd name="T29" fmla="*/ 0 h 251"/>
                  <a:gd name="T30" fmla="*/ 0 w 357"/>
                  <a:gd name="T31" fmla="*/ 0 h 251"/>
                  <a:gd name="T32" fmla="*/ 0 w 357"/>
                  <a:gd name="T33" fmla="*/ 0 h 251"/>
                  <a:gd name="T34" fmla="*/ 0 w 357"/>
                  <a:gd name="T35" fmla="*/ 0 h 251"/>
                  <a:gd name="T36" fmla="*/ 0 w 357"/>
                  <a:gd name="T37" fmla="*/ 0 h 251"/>
                  <a:gd name="T38" fmla="*/ 0 w 357"/>
                  <a:gd name="T39" fmla="*/ 0 h 251"/>
                  <a:gd name="T40" fmla="*/ 0 w 357"/>
                  <a:gd name="T41" fmla="*/ 0 h 251"/>
                  <a:gd name="T42" fmla="*/ 0 w 357"/>
                  <a:gd name="T43" fmla="*/ 0 h 251"/>
                  <a:gd name="T44" fmla="*/ 0 w 357"/>
                  <a:gd name="T45" fmla="*/ 0 h 251"/>
                  <a:gd name="T46" fmla="*/ 0 w 357"/>
                  <a:gd name="T47" fmla="*/ 0 h 2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7"/>
                  <a:gd name="T73" fmla="*/ 0 h 251"/>
                  <a:gd name="T74" fmla="*/ 357 w 357"/>
                  <a:gd name="T75" fmla="*/ 251 h 2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7" h="251">
                    <a:moveTo>
                      <a:pt x="7" y="169"/>
                    </a:moveTo>
                    <a:lnTo>
                      <a:pt x="0" y="207"/>
                    </a:lnTo>
                    <a:lnTo>
                      <a:pt x="7" y="251"/>
                    </a:lnTo>
                    <a:lnTo>
                      <a:pt x="182" y="244"/>
                    </a:lnTo>
                    <a:lnTo>
                      <a:pt x="244" y="238"/>
                    </a:lnTo>
                    <a:lnTo>
                      <a:pt x="301" y="232"/>
                    </a:lnTo>
                    <a:lnTo>
                      <a:pt x="339" y="226"/>
                    </a:lnTo>
                    <a:lnTo>
                      <a:pt x="350" y="219"/>
                    </a:lnTo>
                    <a:lnTo>
                      <a:pt x="357" y="207"/>
                    </a:lnTo>
                    <a:lnTo>
                      <a:pt x="350" y="169"/>
                    </a:lnTo>
                    <a:lnTo>
                      <a:pt x="339" y="131"/>
                    </a:lnTo>
                    <a:lnTo>
                      <a:pt x="319" y="94"/>
                    </a:lnTo>
                    <a:lnTo>
                      <a:pt x="294" y="56"/>
                    </a:lnTo>
                    <a:lnTo>
                      <a:pt x="264" y="31"/>
                    </a:lnTo>
                    <a:lnTo>
                      <a:pt x="232" y="13"/>
                    </a:lnTo>
                    <a:lnTo>
                      <a:pt x="194" y="0"/>
                    </a:lnTo>
                    <a:lnTo>
                      <a:pt x="151" y="0"/>
                    </a:lnTo>
                    <a:lnTo>
                      <a:pt x="120" y="13"/>
                    </a:lnTo>
                    <a:lnTo>
                      <a:pt x="88" y="25"/>
                    </a:lnTo>
                    <a:lnTo>
                      <a:pt x="70" y="38"/>
                    </a:lnTo>
                    <a:lnTo>
                      <a:pt x="45" y="63"/>
                    </a:lnTo>
                    <a:lnTo>
                      <a:pt x="32" y="88"/>
                    </a:lnTo>
                    <a:lnTo>
                      <a:pt x="20" y="113"/>
                    </a:lnTo>
                    <a:lnTo>
                      <a:pt x="7" y="169"/>
                    </a:lnTo>
                    <a:close/>
                  </a:path>
                </a:pathLst>
              </a:custGeom>
              <a:solidFill>
                <a:srgbClr val="E682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08" name="Freeform 440"/>
              <p:cNvSpPr>
                <a:spLocks/>
              </p:cNvSpPr>
              <p:nvPr/>
            </p:nvSpPr>
            <p:spPr bwMode="auto">
              <a:xfrm>
                <a:off x="12189" y="10676"/>
                <a:ext cx="11" cy="14"/>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95"/>
                  <a:gd name="T53" fmla="*/ 75 w 75"/>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95">
                    <a:moveTo>
                      <a:pt x="75" y="50"/>
                    </a:moveTo>
                    <a:lnTo>
                      <a:pt x="75" y="70"/>
                    </a:lnTo>
                    <a:lnTo>
                      <a:pt x="63" y="82"/>
                    </a:lnTo>
                    <a:lnTo>
                      <a:pt x="50" y="95"/>
                    </a:lnTo>
                    <a:lnTo>
                      <a:pt x="37" y="95"/>
                    </a:lnTo>
                    <a:lnTo>
                      <a:pt x="19" y="88"/>
                    </a:lnTo>
                    <a:lnTo>
                      <a:pt x="7" y="82"/>
                    </a:lnTo>
                    <a:lnTo>
                      <a:pt x="0" y="63"/>
                    </a:lnTo>
                    <a:lnTo>
                      <a:pt x="0" y="44"/>
                    </a:lnTo>
                    <a:lnTo>
                      <a:pt x="0" y="32"/>
                    </a:lnTo>
                    <a:lnTo>
                      <a:pt x="12" y="13"/>
                    </a:lnTo>
                    <a:lnTo>
                      <a:pt x="25" y="7"/>
                    </a:lnTo>
                    <a:lnTo>
                      <a:pt x="37" y="0"/>
                    </a:lnTo>
                    <a:lnTo>
                      <a:pt x="56" y="7"/>
                    </a:lnTo>
                    <a:lnTo>
                      <a:pt x="68" y="19"/>
                    </a:lnTo>
                    <a:lnTo>
                      <a:pt x="75" y="32"/>
                    </a:lnTo>
                    <a:lnTo>
                      <a:pt x="75" y="50"/>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09" name="Freeform 441"/>
              <p:cNvSpPr>
                <a:spLocks/>
              </p:cNvSpPr>
              <p:nvPr/>
            </p:nvSpPr>
            <p:spPr bwMode="auto">
              <a:xfrm>
                <a:off x="12298" y="10673"/>
                <a:ext cx="12" cy="14"/>
              </a:xfrm>
              <a:custGeom>
                <a:avLst/>
                <a:gdLst>
                  <a:gd name="T0" fmla="*/ 0 w 82"/>
                  <a:gd name="T1" fmla="*/ 0 h 93"/>
                  <a:gd name="T2" fmla="*/ 0 w 82"/>
                  <a:gd name="T3" fmla="*/ 0 h 93"/>
                  <a:gd name="T4" fmla="*/ 0 w 82"/>
                  <a:gd name="T5" fmla="*/ 0 h 93"/>
                  <a:gd name="T6" fmla="*/ 0 w 82"/>
                  <a:gd name="T7" fmla="*/ 0 h 93"/>
                  <a:gd name="T8" fmla="*/ 0 w 82"/>
                  <a:gd name="T9" fmla="*/ 0 h 93"/>
                  <a:gd name="T10" fmla="*/ 0 w 82"/>
                  <a:gd name="T11" fmla="*/ 0 h 93"/>
                  <a:gd name="T12" fmla="*/ 0 w 82"/>
                  <a:gd name="T13" fmla="*/ 0 h 93"/>
                  <a:gd name="T14" fmla="*/ 0 w 82"/>
                  <a:gd name="T15" fmla="*/ 0 h 93"/>
                  <a:gd name="T16" fmla="*/ 0 w 82"/>
                  <a:gd name="T17" fmla="*/ 0 h 93"/>
                  <a:gd name="T18" fmla="*/ 0 w 82"/>
                  <a:gd name="T19" fmla="*/ 0 h 93"/>
                  <a:gd name="T20" fmla="*/ 0 w 82"/>
                  <a:gd name="T21" fmla="*/ 0 h 93"/>
                  <a:gd name="T22" fmla="*/ 0 w 82"/>
                  <a:gd name="T23" fmla="*/ 0 h 93"/>
                  <a:gd name="T24" fmla="*/ 0 w 82"/>
                  <a:gd name="T25" fmla="*/ 0 h 93"/>
                  <a:gd name="T26" fmla="*/ 0 w 82"/>
                  <a:gd name="T27" fmla="*/ 0 h 93"/>
                  <a:gd name="T28" fmla="*/ 0 w 82"/>
                  <a:gd name="T29" fmla="*/ 0 h 93"/>
                  <a:gd name="T30" fmla="*/ 0 w 82"/>
                  <a:gd name="T31" fmla="*/ 0 h 93"/>
                  <a:gd name="T32" fmla="*/ 0 w 82"/>
                  <a:gd name="T33" fmla="*/ 0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2"/>
                  <a:gd name="T52" fmla="*/ 0 h 93"/>
                  <a:gd name="T53" fmla="*/ 82 w 82"/>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2" h="93">
                    <a:moveTo>
                      <a:pt x="82" y="50"/>
                    </a:moveTo>
                    <a:lnTo>
                      <a:pt x="75" y="68"/>
                    </a:lnTo>
                    <a:lnTo>
                      <a:pt x="69" y="81"/>
                    </a:lnTo>
                    <a:lnTo>
                      <a:pt x="56" y="93"/>
                    </a:lnTo>
                    <a:lnTo>
                      <a:pt x="37" y="93"/>
                    </a:lnTo>
                    <a:lnTo>
                      <a:pt x="25" y="88"/>
                    </a:lnTo>
                    <a:lnTo>
                      <a:pt x="12" y="81"/>
                    </a:lnTo>
                    <a:lnTo>
                      <a:pt x="6" y="62"/>
                    </a:lnTo>
                    <a:lnTo>
                      <a:pt x="0" y="43"/>
                    </a:lnTo>
                    <a:lnTo>
                      <a:pt x="6" y="31"/>
                    </a:lnTo>
                    <a:lnTo>
                      <a:pt x="19" y="12"/>
                    </a:lnTo>
                    <a:lnTo>
                      <a:pt x="31" y="7"/>
                    </a:lnTo>
                    <a:lnTo>
                      <a:pt x="44" y="0"/>
                    </a:lnTo>
                    <a:lnTo>
                      <a:pt x="62" y="7"/>
                    </a:lnTo>
                    <a:lnTo>
                      <a:pt x="75" y="18"/>
                    </a:lnTo>
                    <a:lnTo>
                      <a:pt x="82" y="31"/>
                    </a:lnTo>
                    <a:lnTo>
                      <a:pt x="82" y="50"/>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10" name="Freeform 442"/>
              <p:cNvSpPr>
                <a:spLocks/>
              </p:cNvSpPr>
              <p:nvPr/>
            </p:nvSpPr>
            <p:spPr bwMode="auto">
              <a:xfrm>
                <a:off x="12175" y="10632"/>
                <a:ext cx="32" cy="15"/>
              </a:xfrm>
              <a:custGeom>
                <a:avLst/>
                <a:gdLst>
                  <a:gd name="T0" fmla="*/ 0 w 225"/>
                  <a:gd name="T1" fmla="*/ 0 h 107"/>
                  <a:gd name="T2" fmla="*/ 0 w 225"/>
                  <a:gd name="T3" fmla="*/ 0 h 107"/>
                  <a:gd name="T4" fmla="*/ 0 w 225"/>
                  <a:gd name="T5" fmla="*/ 0 h 107"/>
                  <a:gd name="T6" fmla="*/ 0 w 225"/>
                  <a:gd name="T7" fmla="*/ 0 h 107"/>
                  <a:gd name="T8" fmla="*/ 0 w 225"/>
                  <a:gd name="T9" fmla="*/ 0 h 107"/>
                  <a:gd name="T10" fmla="*/ 0 w 225"/>
                  <a:gd name="T11" fmla="*/ 0 h 107"/>
                  <a:gd name="T12" fmla="*/ 0 w 225"/>
                  <a:gd name="T13" fmla="*/ 0 h 107"/>
                  <a:gd name="T14" fmla="*/ 0 w 225"/>
                  <a:gd name="T15" fmla="*/ 0 h 107"/>
                  <a:gd name="T16" fmla="*/ 0 w 225"/>
                  <a:gd name="T17" fmla="*/ 0 h 107"/>
                  <a:gd name="T18" fmla="*/ 0 w 225"/>
                  <a:gd name="T19" fmla="*/ 0 h 107"/>
                  <a:gd name="T20" fmla="*/ 0 w 225"/>
                  <a:gd name="T21" fmla="*/ 0 h 107"/>
                  <a:gd name="T22" fmla="*/ 0 w 225"/>
                  <a:gd name="T23" fmla="*/ 0 h 107"/>
                  <a:gd name="T24" fmla="*/ 0 w 225"/>
                  <a:gd name="T25" fmla="*/ 0 h 107"/>
                  <a:gd name="T26" fmla="*/ 0 w 225"/>
                  <a:gd name="T27" fmla="*/ 0 h 107"/>
                  <a:gd name="T28" fmla="*/ 0 w 225"/>
                  <a:gd name="T29" fmla="*/ 0 h 107"/>
                  <a:gd name="T30" fmla="*/ 0 w 225"/>
                  <a:gd name="T31" fmla="*/ 0 h 107"/>
                  <a:gd name="T32" fmla="*/ 0 w 225"/>
                  <a:gd name="T33" fmla="*/ 0 h 107"/>
                  <a:gd name="T34" fmla="*/ 0 w 225"/>
                  <a:gd name="T35" fmla="*/ 0 h 107"/>
                  <a:gd name="T36" fmla="*/ 0 w 225"/>
                  <a:gd name="T37" fmla="*/ 0 h 107"/>
                  <a:gd name="T38" fmla="*/ 0 w 225"/>
                  <a:gd name="T39" fmla="*/ 0 h 107"/>
                  <a:gd name="T40" fmla="*/ 0 w 225"/>
                  <a:gd name="T41" fmla="*/ 0 h 107"/>
                  <a:gd name="T42" fmla="*/ 0 w 225"/>
                  <a:gd name="T43" fmla="*/ 0 h 107"/>
                  <a:gd name="T44" fmla="*/ 0 w 225"/>
                  <a:gd name="T45" fmla="*/ 0 h 107"/>
                  <a:gd name="T46" fmla="*/ 0 w 225"/>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5"/>
                  <a:gd name="T73" fmla="*/ 0 h 107"/>
                  <a:gd name="T74" fmla="*/ 225 w 225"/>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5" h="107">
                    <a:moveTo>
                      <a:pt x="31" y="82"/>
                    </a:moveTo>
                    <a:lnTo>
                      <a:pt x="69" y="70"/>
                    </a:lnTo>
                    <a:lnTo>
                      <a:pt x="100" y="63"/>
                    </a:lnTo>
                    <a:lnTo>
                      <a:pt x="125" y="70"/>
                    </a:lnTo>
                    <a:lnTo>
                      <a:pt x="156" y="88"/>
                    </a:lnTo>
                    <a:lnTo>
                      <a:pt x="188" y="101"/>
                    </a:lnTo>
                    <a:lnTo>
                      <a:pt x="200" y="107"/>
                    </a:lnTo>
                    <a:lnTo>
                      <a:pt x="213" y="101"/>
                    </a:lnTo>
                    <a:lnTo>
                      <a:pt x="225" y="95"/>
                    </a:lnTo>
                    <a:lnTo>
                      <a:pt x="225" y="82"/>
                    </a:lnTo>
                    <a:lnTo>
                      <a:pt x="225" y="70"/>
                    </a:lnTo>
                    <a:lnTo>
                      <a:pt x="218" y="57"/>
                    </a:lnTo>
                    <a:lnTo>
                      <a:pt x="200" y="32"/>
                    </a:lnTo>
                    <a:lnTo>
                      <a:pt x="163" y="13"/>
                    </a:lnTo>
                    <a:lnTo>
                      <a:pt x="119" y="0"/>
                    </a:lnTo>
                    <a:lnTo>
                      <a:pt x="75" y="0"/>
                    </a:lnTo>
                    <a:lnTo>
                      <a:pt x="56" y="7"/>
                    </a:lnTo>
                    <a:lnTo>
                      <a:pt x="37" y="13"/>
                    </a:lnTo>
                    <a:lnTo>
                      <a:pt x="19" y="32"/>
                    </a:lnTo>
                    <a:lnTo>
                      <a:pt x="6" y="51"/>
                    </a:lnTo>
                    <a:lnTo>
                      <a:pt x="0" y="76"/>
                    </a:lnTo>
                    <a:lnTo>
                      <a:pt x="0" y="88"/>
                    </a:lnTo>
                    <a:lnTo>
                      <a:pt x="12" y="88"/>
                    </a:lnTo>
                    <a:lnTo>
                      <a:pt x="31" y="82"/>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11" name="Freeform 443"/>
              <p:cNvSpPr>
                <a:spLocks/>
              </p:cNvSpPr>
              <p:nvPr/>
            </p:nvSpPr>
            <p:spPr bwMode="auto">
              <a:xfrm>
                <a:off x="12294" y="10625"/>
                <a:ext cx="32" cy="17"/>
              </a:xfrm>
              <a:custGeom>
                <a:avLst/>
                <a:gdLst>
                  <a:gd name="T0" fmla="*/ 0 w 224"/>
                  <a:gd name="T1" fmla="*/ 0 h 120"/>
                  <a:gd name="T2" fmla="*/ 0 w 224"/>
                  <a:gd name="T3" fmla="*/ 0 h 120"/>
                  <a:gd name="T4" fmla="*/ 0 w 224"/>
                  <a:gd name="T5" fmla="*/ 0 h 120"/>
                  <a:gd name="T6" fmla="*/ 0 w 224"/>
                  <a:gd name="T7" fmla="*/ 0 h 120"/>
                  <a:gd name="T8" fmla="*/ 0 w 224"/>
                  <a:gd name="T9" fmla="*/ 0 h 120"/>
                  <a:gd name="T10" fmla="*/ 0 w 224"/>
                  <a:gd name="T11" fmla="*/ 0 h 120"/>
                  <a:gd name="T12" fmla="*/ 0 w 224"/>
                  <a:gd name="T13" fmla="*/ 0 h 120"/>
                  <a:gd name="T14" fmla="*/ 0 w 224"/>
                  <a:gd name="T15" fmla="*/ 0 h 120"/>
                  <a:gd name="T16" fmla="*/ 0 w 224"/>
                  <a:gd name="T17" fmla="*/ 0 h 120"/>
                  <a:gd name="T18" fmla="*/ 0 w 224"/>
                  <a:gd name="T19" fmla="*/ 0 h 120"/>
                  <a:gd name="T20" fmla="*/ 0 w 224"/>
                  <a:gd name="T21" fmla="*/ 0 h 120"/>
                  <a:gd name="T22" fmla="*/ 0 w 224"/>
                  <a:gd name="T23" fmla="*/ 0 h 120"/>
                  <a:gd name="T24" fmla="*/ 0 w 224"/>
                  <a:gd name="T25" fmla="*/ 0 h 120"/>
                  <a:gd name="T26" fmla="*/ 0 w 224"/>
                  <a:gd name="T27" fmla="*/ 0 h 120"/>
                  <a:gd name="T28" fmla="*/ 0 w 224"/>
                  <a:gd name="T29" fmla="*/ 0 h 120"/>
                  <a:gd name="T30" fmla="*/ 0 w 224"/>
                  <a:gd name="T31" fmla="*/ 0 h 120"/>
                  <a:gd name="T32" fmla="*/ 0 w 224"/>
                  <a:gd name="T33" fmla="*/ 0 h 120"/>
                  <a:gd name="T34" fmla="*/ 0 w 224"/>
                  <a:gd name="T35" fmla="*/ 0 h 120"/>
                  <a:gd name="T36" fmla="*/ 0 w 224"/>
                  <a:gd name="T37" fmla="*/ 0 h 120"/>
                  <a:gd name="T38" fmla="*/ 0 w 224"/>
                  <a:gd name="T39" fmla="*/ 0 h 120"/>
                  <a:gd name="T40" fmla="*/ 0 w 224"/>
                  <a:gd name="T41" fmla="*/ 0 h 120"/>
                  <a:gd name="T42" fmla="*/ 0 w 224"/>
                  <a:gd name="T43" fmla="*/ 0 h 120"/>
                  <a:gd name="T44" fmla="*/ 0 w 224"/>
                  <a:gd name="T45" fmla="*/ 0 h 120"/>
                  <a:gd name="T46" fmla="*/ 0 w 224"/>
                  <a:gd name="T47" fmla="*/ 0 h 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120"/>
                  <a:gd name="T74" fmla="*/ 224 w 224"/>
                  <a:gd name="T75" fmla="*/ 120 h 1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120">
                    <a:moveTo>
                      <a:pt x="193" y="82"/>
                    </a:moveTo>
                    <a:lnTo>
                      <a:pt x="156" y="70"/>
                    </a:lnTo>
                    <a:lnTo>
                      <a:pt x="118" y="63"/>
                    </a:lnTo>
                    <a:lnTo>
                      <a:pt x="93" y="76"/>
                    </a:lnTo>
                    <a:lnTo>
                      <a:pt x="68" y="101"/>
                    </a:lnTo>
                    <a:lnTo>
                      <a:pt x="43" y="120"/>
                    </a:lnTo>
                    <a:lnTo>
                      <a:pt x="31" y="120"/>
                    </a:lnTo>
                    <a:lnTo>
                      <a:pt x="18" y="120"/>
                    </a:lnTo>
                    <a:lnTo>
                      <a:pt x="5" y="113"/>
                    </a:lnTo>
                    <a:lnTo>
                      <a:pt x="0" y="101"/>
                    </a:lnTo>
                    <a:lnTo>
                      <a:pt x="0" y="88"/>
                    </a:lnTo>
                    <a:lnTo>
                      <a:pt x="0" y="76"/>
                    </a:lnTo>
                    <a:lnTo>
                      <a:pt x="25" y="50"/>
                    </a:lnTo>
                    <a:lnTo>
                      <a:pt x="56" y="25"/>
                    </a:lnTo>
                    <a:lnTo>
                      <a:pt x="93" y="7"/>
                    </a:lnTo>
                    <a:lnTo>
                      <a:pt x="138" y="0"/>
                    </a:lnTo>
                    <a:lnTo>
                      <a:pt x="156" y="7"/>
                    </a:lnTo>
                    <a:lnTo>
                      <a:pt x="181" y="13"/>
                    </a:lnTo>
                    <a:lnTo>
                      <a:pt x="193" y="25"/>
                    </a:lnTo>
                    <a:lnTo>
                      <a:pt x="212" y="45"/>
                    </a:lnTo>
                    <a:lnTo>
                      <a:pt x="224" y="63"/>
                    </a:lnTo>
                    <a:lnTo>
                      <a:pt x="224" y="76"/>
                    </a:lnTo>
                    <a:lnTo>
                      <a:pt x="212" y="82"/>
                    </a:lnTo>
                    <a:lnTo>
                      <a:pt x="193" y="82"/>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12" name="Freeform 444"/>
              <p:cNvSpPr>
                <a:spLocks noEditPoints="1"/>
              </p:cNvSpPr>
              <p:nvPr/>
            </p:nvSpPr>
            <p:spPr bwMode="auto">
              <a:xfrm>
                <a:off x="12159" y="10673"/>
                <a:ext cx="88" cy="42"/>
              </a:xfrm>
              <a:custGeom>
                <a:avLst/>
                <a:gdLst>
                  <a:gd name="T0" fmla="*/ 0 w 612"/>
                  <a:gd name="T1" fmla="*/ 0 h 294"/>
                  <a:gd name="T2" fmla="*/ 0 w 612"/>
                  <a:gd name="T3" fmla="*/ 0 h 294"/>
                  <a:gd name="T4" fmla="*/ 0 w 612"/>
                  <a:gd name="T5" fmla="*/ 0 h 294"/>
                  <a:gd name="T6" fmla="*/ 0 w 612"/>
                  <a:gd name="T7" fmla="*/ 0 h 294"/>
                  <a:gd name="T8" fmla="*/ 0 w 612"/>
                  <a:gd name="T9" fmla="*/ 0 h 294"/>
                  <a:gd name="T10" fmla="*/ 0 w 612"/>
                  <a:gd name="T11" fmla="*/ 0 h 294"/>
                  <a:gd name="T12" fmla="*/ 0 w 612"/>
                  <a:gd name="T13" fmla="*/ 0 h 294"/>
                  <a:gd name="T14" fmla="*/ 0 w 612"/>
                  <a:gd name="T15" fmla="*/ 0 h 294"/>
                  <a:gd name="T16" fmla="*/ 0 w 612"/>
                  <a:gd name="T17" fmla="*/ 0 h 294"/>
                  <a:gd name="T18" fmla="*/ 0 w 612"/>
                  <a:gd name="T19" fmla="*/ 0 h 294"/>
                  <a:gd name="T20" fmla="*/ 0 w 612"/>
                  <a:gd name="T21" fmla="*/ 0 h 294"/>
                  <a:gd name="T22" fmla="*/ 0 w 612"/>
                  <a:gd name="T23" fmla="*/ 0 h 294"/>
                  <a:gd name="T24" fmla="*/ 0 w 612"/>
                  <a:gd name="T25" fmla="*/ 0 h 294"/>
                  <a:gd name="T26" fmla="*/ 0 w 612"/>
                  <a:gd name="T27" fmla="*/ 0 h 294"/>
                  <a:gd name="T28" fmla="*/ 0 w 612"/>
                  <a:gd name="T29" fmla="*/ 0 h 294"/>
                  <a:gd name="T30" fmla="*/ 0 w 612"/>
                  <a:gd name="T31" fmla="*/ 0 h 294"/>
                  <a:gd name="T32" fmla="*/ 0 w 612"/>
                  <a:gd name="T33" fmla="*/ 0 h 294"/>
                  <a:gd name="T34" fmla="*/ 0 w 612"/>
                  <a:gd name="T35" fmla="*/ 0 h 294"/>
                  <a:gd name="T36" fmla="*/ 0 w 612"/>
                  <a:gd name="T37" fmla="*/ 0 h 294"/>
                  <a:gd name="T38" fmla="*/ 0 w 612"/>
                  <a:gd name="T39" fmla="*/ 0 h 294"/>
                  <a:gd name="T40" fmla="*/ 0 w 612"/>
                  <a:gd name="T41" fmla="*/ 0 h 294"/>
                  <a:gd name="T42" fmla="*/ 0 w 612"/>
                  <a:gd name="T43" fmla="*/ 0 h 294"/>
                  <a:gd name="T44" fmla="*/ 0 w 612"/>
                  <a:gd name="T45" fmla="*/ 0 h 294"/>
                  <a:gd name="T46" fmla="*/ 0 w 612"/>
                  <a:gd name="T47" fmla="*/ 0 h 294"/>
                  <a:gd name="T48" fmla="*/ 0 w 612"/>
                  <a:gd name="T49" fmla="*/ 0 h 294"/>
                  <a:gd name="T50" fmla="*/ 0 w 612"/>
                  <a:gd name="T51" fmla="*/ 0 h 294"/>
                  <a:gd name="T52" fmla="*/ 0 w 612"/>
                  <a:gd name="T53" fmla="*/ 0 h 294"/>
                  <a:gd name="T54" fmla="*/ 0 w 612"/>
                  <a:gd name="T55" fmla="*/ 0 h 294"/>
                  <a:gd name="T56" fmla="*/ 0 w 612"/>
                  <a:gd name="T57" fmla="*/ 0 h 294"/>
                  <a:gd name="T58" fmla="*/ 0 w 612"/>
                  <a:gd name="T59" fmla="*/ 0 h 294"/>
                  <a:gd name="T60" fmla="*/ 0 w 612"/>
                  <a:gd name="T61" fmla="*/ 0 h 294"/>
                  <a:gd name="T62" fmla="*/ 0 w 612"/>
                  <a:gd name="T63" fmla="*/ 0 h 294"/>
                  <a:gd name="T64" fmla="*/ 0 w 612"/>
                  <a:gd name="T65" fmla="*/ 0 h 294"/>
                  <a:gd name="T66" fmla="*/ 0 w 612"/>
                  <a:gd name="T67" fmla="*/ 0 h 294"/>
                  <a:gd name="T68" fmla="*/ 0 w 612"/>
                  <a:gd name="T69" fmla="*/ 0 h 2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2"/>
                  <a:gd name="T106" fmla="*/ 0 h 294"/>
                  <a:gd name="T107" fmla="*/ 612 w 612"/>
                  <a:gd name="T108" fmla="*/ 294 h 2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2" h="294">
                    <a:moveTo>
                      <a:pt x="43" y="43"/>
                    </a:moveTo>
                    <a:lnTo>
                      <a:pt x="25" y="62"/>
                    </a:lnTo>
                    <a:lnTo>
                      <a:pt x="12" y="88"/>
                    </a:lnTo>
                    <a:lnTo>
                      <a:pt x="0" y="118"/>
                    </a:lnTo>
                    <a:lnTo>
                      <a:pt x="0" y="143"/>
                    </a:lnTo>
                    <a:lnTo>
                      <a:pt x="0" y="175"/>
                    </a:lnTo>
                    <a:lnTo>
                      <a:pt x="12" y="200"/>
                    </a:lnTo>
                    <a:lnTo>
                      <a:pt x="25" y="225"/>
                    </a:lnTo>
                    <a:lnTo>
                      <a:pt x="43" y="251"/>
                    </a:lnTo>
                    <a:lnTo>
                      <a:pt x="68" y="269"/>
                    </a:lnTo>
                    <a:lnTo>
                      <a:pt x="93" y="281"/>
                    </a:lnTo>
                    <a:lnTo>
                      <a:pt x="118" y="288"/>
                    </a:lnTo>
                    <a:lnTo>
                      <a:pt x="149" y="294"/>
                    </a:lnTo>
                    <a:lnTo>
                      <a:pt x="463" y="294"/>
                    </a:lnTo>
                    <a:lnTo>
                      <a:pt x="493" y="294"/>
                    </a:lnTo>
                    <a:lnTo>
                      <a:pt x="518" y="281"/>
                    </a:lnTo>
                    <a:lnTo>
                      <a:pt x="544" y="269"/>
                    </a:lnTo>
                    <a:lnTo>
                      <a:pt x="569" y="251"/>
                    </a:lnTo>
                    <a:lnTo>
                      <a:pt x="587" y="225"/>
                    </a:lnTo>
                    <a:lnTo>
                      <a:pt x="599" y="200"/>
                    </a:lnTo>
                    <a:lnTo>
                      <a:pt x="612" y="175"/>
                    </a:lnTo>
                    <a:lnTo>
                      <a:pt x="612" y="150"/>
                    </a:lnTo>
                    <a:lnTo>
                      <a:pt x="612" y="118"/>
                    </a:lnTo>
                    <a:lnTo>
                      <a:pt x="599" y="88"/>
                    </a:lnTo>
                    <a:lnTo>
                      <a:pt x="587" y="62"/>
                    </a:lnTo>
                    <a:lnTo>
                      <a:pt x="569" y="43"/>
                    </a:lnTo>
                    <a:lnTo>
                      <a:pt x="544" y="25"/>
                    </a:lnTo>
                    <a:lnTo>
                      <a:pt x="518" y="12"/>
                    </a:lnTo>
                    <a:lnTo>
                      <a:pt x="493" y="0"/>
                    </a:lnTo>
                    <a:lnTo>
                      <a:pt x="463" y="0"/>
                    </a:lnTo>
                    <a:lnTo>
                      <a:pt x="149" y="0"/>
                    </a:lnTo>
                    <a:lnTo>
                      <a:pt x="118" y="0"/>
                    </a:lnTo>
                    <a:lnTo>
                      <a:pt x="93" y="7"/>
                    </a:lnTo>
                    <a:lnTo>
                      <a:pt x="68" y="25"/>
                    </a:lnTo>
                    <a:lnTo>
                      <a:pt x="43" y="43"/>
                    </a:lnTo>
                    <a:close/>
                    <a:moveTo>
                      <a:pt x="463" y="276"/>
                    </a:moveTo>
                    <a:lnTo>
                      <a:pt x="149" y="276"/>
                    </a:lnTo>
                    <a:lnTo>
                      <a:pt x="124" y="269"/>
                    </a:lnTo>
                    <a:lnTo>
                      <a:pt x="99" y="263"/>
                    </a:lnTo>
                    <a:lnTo>
                      <a:pt x="74" y="251"/>
                    </a:lnTo>
                    <a:lnTo>
                      <a:pt x="56" y="238"/>
                    </a:lnTo>
                    <a:lnTo>
                      <a:pt x="43" y="219"/>
                    </a:lnTo>
                    <a:lnTo>
                      <a:pt x="31" y="194"/>
                    </a:lnTo>
                    <a:lnTo>
                      <a:pt x="18" y="169"/>
                    </a:lnTo>
                    <a:lnTo>
                      <a:pt x="18" y="143"/>
                    </a:lnTo>
                    <a:lnTo>
                      <a:pt x="18" y="118"/>
                    </a:lnTo>
                    <a:lnTo>
                      <a:pt x="31" y="93"/>
                    </a:lnTo>
                    <a:lnTo>
                      <a:pt x="36" y="75"/>
                    </a:lnTo>
                    <a:lnTo>
                      <a:pt x="56" y="56"/>
                    </a:lnTo>
                    <a:lnTo>
                      <a:pt x="74" y="37"/>
                    </a:lnTo>
                    <a:lnTo>
                      <a:pt x="99" y="25"/>
                    </a:lnTo>
                    <a:lnTo>
                      <a:pt x="124" y="18"/>
                    </a:lnTo>
                    <a:lnTo>
                      <a:pt x="149" y="18"/>
                    </a:lnTo>
                    <a:lnTo>
                      <a:pt x="463" y="18"/>
                    </a:lnTo>
                    <a:lnTo>
                      <a:pt x="487" y="18"/>
                    </a:lnTo>
                    <a:lnTo>
                      <a:pt x="512" y="31"/>
                    </a:lnTo>
                    <a:lnTo>
                      <a:pt x="537" y="43"/>
                    </a:lnTo>
                    <a:lnTo>
                      <a:pt x="556" y="56"/>
                    </a:lnTo>
                    <a:lnTo>
                      <a:pt x="569" y="75"/>
                    </a:lnTo>
                    <a:lnTo>
                      <a:pt x="581" y="100"/>
                    </a:lnTo>
                    <a:lnTo>
                      <a:pt x="594" y="118"/>
                    </a:lnTo>
                    <a:lnTo>
                      <a:pt x="594" y="150"/>
                    </a:lnTo>
                    <a:lnTo>
                      <a:pt x="594" y="175"/>
                    </a:lnTo>
                    <a:lnTo>
                      <a:pt x="581" y="194"/>
                    </a:lnTo>
                    <a:lnTo>
                      <a:pt x="574" y="219"/>
                    </a:lnTo>
                    <a:lnTo>
                      <a:pt x="556" y="238"/>
                    </a:lnTo>
                    <a:lnTo>
                      <a:pt x="537" y="251"/>
                    </a:lnTo>
                    <a:lnTo>
                      <a:pt x="512" y="263"/>
                    </a:lnTo>
                    <a:lnTo>
                      <a:pt x="487" y="276"/>
                    </a:lnTo>
                    <a:lnTo>
                      <a:pt x="463" y="27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13" name="Freeform 445"/>
              <p:cNvSpPr>
                <a:spLocks noEditPoints="1"/>
              </p:cNvSpPr>
              <p:nvPr/>
            </p:nvSpPr>
            <p:spPr bwMode="auto">
              <a:xfrm>
                <a:off x="12265" y="10668"/>
                <a:ext cx="88" cy="45"/>
              </a:xfrm>
              <a:custGeom>
                <a:avLst/>
                <a:gdLst>
                  <a:gd name="T0" fmla="*/ 0 w 613"/>
                  <a:gd name="T1" fmla="*/ 0 h 314"/>
                  <a:gd name="T2" fmla="*/ 0 w 613"/>
                  <a:gd name="T3" fmla="*/ 0 h 314"/>
                  <a:gd name="T4" fmla="*/ 0 w 613"/>
                  <a:gd name="T5" fmla="*/ 0 h 314"/>
                  <a:gd name="T6" fmla="*/ 0 w 613"/>
                  <a:gd name="T7" fmla="*/ 0 h 314"/>
                  <a:gd name="T8" fmla="*/ 0 w 613"/>
                  <a:gd name="T9" fmla="*/ 0 h 314"/>
                  <a:gd name="T10" fmla="*/ 0 w 613"/>
                  <a:gd name="T11" fmla="*/ 0 h 314"/>
                  <a:gd name="T12" fmla="*/ 0 w 613"/>
                  <a:gd name="T13" fmla="*/ 0 h 314"/>
                  <a:gd name="T14" fmla="*/ 0 w 613"/>
                  <a:gd name="T15" fmla="*/ 0 h 314"/>
                  <a:gd name="T16" fmla="*/ 0 w 613"/>
                  <a:gd name="T17" fmla="*/ 0 h 314"/>
                  <a:gd name="T18" fmla="*/ 0 w 613"/>
                  <a:gd name="T19" fmla="*/ 0 h 314"/>
                  <a:gd name="T20" fmla="*/ 0 w 613"/>
                  <a:gd name="T21" fmla="*/ 0 h 314"/>
                  <a:gd name="T22" fmla="*/ 0 w 613"/>
                  <a:gd name="T23" fmla="*/ 0 h 314"/>
                  <a:gd name="T24" fmla="*/ 0 w 613"/>
                  <a:gd name="T25" fmla="*/ 0 h 314"/>
                  <a:gd name="T26" fmla="*/ 0 w 613"/>
                  <a:gd name="T27" fmla="*/ 0 h 314"/>
                  <a:gd name="T28" fmla="*/ 0 w 613"/>
                  <a:gd name="T29" fmla="*/ 0 h 314"/>
                  <a:gd name="T30" fmla="*/ 0 w 613"/>
                  <a:gd name="T31" fmla="*/ 0 h 314"/>
                  <a:gd name="T32" fmla="*/ 0 w 613"/>
                  <a:gd name="T33" fmla="*/ 0 h 314"/>
                  <a:gd name="T34" fmla="*/ 0 w 613"/>
                  <a:gd name="T35" fmla="*/ 0 h 314"/>
                  <a:gd name="T36" fmla="*/ 0 w 613"/>
                  <a:gd name="T37" fmla="*/ 0 h 314"/>
                  <a:gd name="T38" fmla="*/ 0 w 613"/>
                  <a:gd name="T39" fmla="*/ 0 h 314"/>
                  <a:gd name="T40" fmla="*/ 0 w 613"/>
                  <a:gd name="T41" fmla="*/ 0 h 314"/>
                  <a:gd name="T42" fmla="*/ 0 w 613"/>
                  <a:gd name="T43" fmla="*/ 0 h 314"/>
                  <a:gd name="T44" fmla="*/ 0 w 613"/>
                  <a:gd name="T45" fmla="*/ 0 h 314"/>
                  <a:gd name="T46" fmla="*/ 0 w 613"/>
                  <a:gd name="T47" fmla="*/ 0 h 314"/>
                  <a:gd name="T48" fmla="*/ 0 w 613"/>
                  <a:gd name="T49" fmla="*/ 0 h 314"/>
                  <a:gd name="T50" fmla="*/ 0 w 613"/>
                  <a:gd name="T51" fmla="*/ 0 h 314"/>
                  <a:gd name="T52" fmla="*/ 0 w 613"/>
                  <a:gd name="T53" fmla="*/ 0 h 314"/>
                  <a:gd name="T54" fmla="*/ 0 w 613"/>
                  <a:gd name="T55" fmla="*/ 0 h 314"/>
                  <a:gd name="T56" fmla="*/ 0 w 613"/>
                  <a:gd name="T57" fmla="*/ 0 h 314"/>
                  <a:gd name="T58" fmla="*/ 0 w 613"/>
                  <a:gd name="T59" fmla="*/ 0 h 314"/>
                  <a:gd name="T60" fmla="*/ 0 w 613"/>
                  <a:gd name="T61" fmla="*/ 0 h 314"/>
                  <a:gd name="T62" fmla="*/ 0 w 613"/>
                  <a:gd name="T63" fmla="*/ 0 h 314"/>
                  <a:gd name="T64" fmla="*/ 0 w 613"/>
                  <a:gd name="T65" fmla="*/ 0 h 314"/>
                  <a:gd name="T66" fmla="*/ 0 w 613"/>
                  <a:gd name="T67" fmla="*/ 0 h 314"/>
                  <a:gd name="T68" fmla="*/ 0 w 613"/>
                  <a:gd name="T69" fmla="*/ 0 h 3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3"/>
                  <a:gd name="T106" fmla="*/ 0 h 314"/>
                  <a:gd name="T107" fmla="*/ 613 w 613"/>
                  <a:gd name="T108" fmla="*/ 314 h 3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3" h="314">
                    <a:moveTo>
                      <a:pt x="450" y="0"/>
                    </a:moveTo>
                    <a:lnTo>
                      <a:pt x="138" y="18"/>
                    </a:lnTo>
                    <a:lnTo>
                      <a:pt x="113" y="18"/>
                    </a:lnTo>
                    <a:lnTo>
                      <a:pt x="82" y="32"/>
                    </a:lnTo>
                    <a:lnTo>
                      <a:pt x="57" y="50"/>
                    </a:lnTo>
                    <a:lnTo>
                      <a:pt x="32" y="69"/>
                    </a:lnTo>
                    <a:lnTo>
                      <a:pt x="19" y="94"/>
                    </a:lnTo>
                    <a:lnTo>
                      <a:pt x="7" y="119"/>
                    </a:lnTo>
                    <a:lnTo>
                      <a:pt x="0" y="144"/>
                    </a:lnTo>
                    <a:lnTo>
                      <a:pt x="0" y="176"/>
                    </a:lnTo>
                    <a:lnTo>
                      <a:pt x="0" y="201"/>
                    </a:lnTo>
                    <a:lnTo>
                      <a:pt x="13" y="232"/>
                    </a:lnTo>
                    <a:lnTo>
                      <a:pt x="32" y="257"/>
                    </a:lnTo>
                    <a:lnTo>
                      <a:pt x="50" y="276"/>
                    </a:lnTo>
                    <a:lnTo>
                      <a:pt x="75" y="294"/>
                    </a:lnTo>
                    <a:lnTo>
                      <a:pt x="100" y="301"/>
                    </a:lnTo>
                    <a:lnTo>
                      <a:pt x="131" y="314"/>
                    </a:lnTo>
                    <a:lnTo>
                      <a:pt x="156" y="314"/>
                    </a:lnTo>
                    <a:lnTo>
                      <a:pt x="470" y="294"/>
                    </a:lnTo>
                    <a:lnTo>
                      <a:pt x="501" y="289"/>
                    </a:lnTo>
                    <a:lnTo>
                      <a:pt x="526" y="282"/>
                    </a:lnTo>
                    <a:lnTo>
                      <a:pt x="551" y="263"/>
                    </a:lnTo>
                    <a:lnTo>
                      <a:pt x="576" y="244"/>
                    </a:lnTo>
                    <a:lnTo>
                      <a:pt x="594" y="219"/>
                    </a:lnTo>
                    <a:lnTo>
                      <a:pt x="601" y="194"/>
                    </a:lnTo>
                    <a:lnTo>
                      <a:pt x="607" y="163"/>
                    </a:lnTo>
                    <a:lnTo>
                      <a:pt x="613" y="138"/>
                    </a:lnTo>
                    <a:lnTo>
                      <a:pt x="607" y="106"/>
                    </a:lnTo>
                    <a:lnTo>
                      <a:pt x="594" y="81"/>
                    </a:lnTo>
                    <a:lnTo>
                      <a:pt x="582" y="56"/>
                    </a:lnTo>
                    <a:lnTo>
                      <a:pt x="556" y="38"/>
                    </a:lnTo>
                    <a:lnTo>
                      <a:pt x="538" y="18"/>
                    </a:lnTo>
                    <a:lnTo>
                      <a:pt x="507" y="7"/>
                    </a:lnTo>
                    <a:lnTo>
                      <a:pt x="482" y="0"/>
                    </a:lnTo>
                    <a:lnTo>
                      <a:pt x="450" y="0"/>
                    </a:lnTo>
                    <a:close/>
                    <a:moveTo>
                      <a:pt x="19" y="169"/>
                    </a:moveTo>
                    <a:lnTo>
                      <a:pt x="19" y="151"/>
                    </a:lnTo>
                    <a:lnTo>
                      <a:pt x="25" y="126"/>
                    </a:lnTo>
                    <a:lnTo>
                      <a:pt x="32" y="100"/>
                    </a:lnTo>
                    <a:lnTo>
                      <a:pt x="50" y="81"/>
                    </a:lnTo>
                    <a:lnTo>
                      <a:pt x="70" y="63"/>
                    </a:lnTo>
                    <a:lnTo>
                      <a:pt x="88" y="50"/>
                    </a:lnTo>
                    <a:lnTo>
                      <a:pt x="113" y="38"/>
                    </a:lnTo>
                    <a:lnTo>
                      <a:pt x="145" y="38"/>
                    </a:lnTo>
                    <a:lnTo>
                      <a:pt x="450" y="18"/>
                    </a:lnTo>
                    <a:lnTo>
                      <a:pt x="475" y="18"/>
                    </a:lnTo>
                    <a:lnTo>
                      <a:pt x="501" y="25"/>
                    </a:lnTo>
                    <a:lnTo>
                      <a:pt x="526" y="38"/>
                    </a:lnTo>
                    <a:lnTo>
                      <a:pt x="545" y="50"/>
                    </a:lnTo>
                    <a:lnTo>
                      <a:pt x="563" y="69"/>
                    </a:lnTo>
                    <a:lnTo>
                      <a:pt x="576" y="88"/>
                    </a:lnTo>
                    <a:lnTo>
                      <a:pt x="588" y="113"/>
                    </a:lnTo>
                    <a:lnTo>
                      <a:pt x="594" y="138"/>
                    </a:lnTo>
                    <a:lnTo>
                      <a:pt x="588" y="163"/>
                    </a:lnTo>
                    <a:lnTo>
                      <a:pt x="582" y="188"/>
                    </a:lnTo>
                    <a:lnTo>
                      <a:pt x="576" y="207"/>
                    </a:lnTo>
                    <a:lnTo>
                      <a:pt x="563" y="232"/>
                    </a:lnTo>
                    <a:lnTo>
                      <a:pt x="538" y="251"/>
                    </a:lnTo>
                    <a:lnTo>
                      <a:pt x="520" y="263"/>
                    </a:lnTo>
                    <a:lnTo>
                      <a:pt x="495" y="269"/>
                    </a:lnTo>
                    <a:lnTo>
                      <a:pt x="470" y="276"/>
                    </a:lnTo>
                    <a:lnTo>
                      <a:pt x="156" y="294"/>
                    </a:lnTo>
                    <a:lnTo>
                      <a:pt x="131" y="294"/>
                    </a:lnTo>
                    <a:lnTo>
                      <a:pt x="107" y="289"/>
                    </a:lnTo>
                    <a:lnTo>
                      <a:pt x="82" y="276"/>
                    </a:lnTo>
                    <a:lnTo>
                      <a:pt x="63" y="263"/>
                    </a:lnTo>
                    <a:lnTo>
                      <a:pt x="44" y="244"/>
                    </a:lnTo>
                    <a:lnTo>
                      <a:pt x="32" y="219"/>
                    </a:lnTo>
                    <a:lnTo>
                      <a:pt x="19" y="201"/>
                    </a:lnTo>
                    <a:lnTo>
                      <a:pt x="19" y="169"/>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14" name="Freeform 446"/>
              <p:cNvSpPr>
                <a:spLocks/>
              </p:cNvSpPr>
              <p:nvPr/>
            </p:nvSpPr>
            <p:spPr bwMode="auto">
              <a:xfrm>
                <a:off x="12245" y="10687"/>
                <a:ext cx="22" cy="7"/>
              </a:xfrm>
              <a:custGeom>
                <a:avLst/>
                <a:gdLst>
                  <a:gd name="T0" fmla="*/ 0 w 157"/>
                  <a:gd name="T1" fmla="*/ 0 h 50"/>
                  <a:gd name="T2" fmla="*/ 0 w 157"/>
                  <a:gd name="T3" fmla="*/ 0 h 50"/>
                  <a:gd name="T4" fmla="*/ 0 w 157"/>
                  <a:gd name="T5" fmla="*/ 0 h 50"/>
                  <a:gd name="T6" fmla="*/ 0 w 157"/>
                  <a:gd name="T7" fmla="*/ 0 h 50"/>
                  <a:gd name="T8" fmla="*/ 0 w 157"/>
                  <a:gd name="T9" fmla="*/ 0 h 50"/>
                  <a:gd name="T10" fmla="*/ 0 w 157"/>
                  <a:gd name="T11" fmla="*/ 0 h 50"/>
                  <a:gd name="T12" fmla="*/ 0 w 157"/>
                  <a:gd name="T13" fmla="*/ 0 h 50"/>
                  <a:gd name="T14" fmla="*/ 0 w 157"/>
                  <a:gd name="T15" fmla="*/ 0 h 50"/>
                  <a:gd name="T16" fmla="*/ 0 w 157"/>
                  <a:gd name="T17" fmla="*/ 0 h 50"/>
                  <a:gd name="T18" fmla="*/ 0 w 157"/>
                  <a:gd name="T19" fmla="*/ 0 h 50"/>
                  <a:gd name="T20" fmla="*/ 0 w 157"/>
                  <a:gd name="T21" fmla="*/ 0 h 50"/>
                  <a:gd name="T22" fmla="*/ 0 w 157"/>
                  <a:gd name="T23" fmla="*/ 0 h 50"/>
                  <a:gd name="T24" fmla="*/ 0 w 157"/>
                  <a:gd name="T25" fmla="*/ 0 h 50"/>
                  <a:gd name="T26" fmla="*/ 0 w 157"/>
                  <a:gd name="T27" fmla="*/ 0 h 50"/>
                  <a:gd name="T28" fmla="*/ 0 w 157"/>
                  <a:gd name="T29" fmla="*/ 0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7"/>
                  <a:gd name="T46" fmla="*/ 0 h 50"/>
                  <a:gd name="T47" fmla="*/ 157 w 157"/>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7" h="50">
                    <a:moveTo>
                      <a:pt x="0" y="32"/>
                    </a:moveTo>
                    <a:lnTo>
                      <a:pt x="13" y="45"/>
                    </a:lnTo>
                    <a:lnTo>
                      <a:pt x="26" y="38"/>
                    </a:lnTo>
                    <a:lnTo>
                      <a:pt x="51" y="20"/>
                    </a:lnTo>
                    <a:lnTo>
                      <a:pt x="70" y="20"/>
                    </a:lnTo>
                    <a:lnTo>
                      <a:pt x="94" y="20"/>
                    </a:lnTo>
                    <a:lnTo>
                      <a:pt x="119" y="32"/>
                    </a:lnTo>
                    <a:lnTo>
                      <a:pt x="144" y="50"/>
                    </a:lnTo>
                    <a:lnTo>
                      <a:pt x="157" y="32"/>
                    </a:lnTo>
                    <a:lnTo>
                      <a:pt x="126" y="13"/>
                    </a:lnTo>
                    <a:lnTo>
                      <a:pt x="94" y="0"/>
                    </a:lnTo>
                    <a:lnTo>
                      <a:pt x="70" y="0"/>
                    </a:lnTo>
                    <a:lnTo>
                      <a:pt x="45" y="7"/>
                    </a:lnTo>
                    <a:lnTo>
                      <a:pt x="13" y="20"/>
                    </a:lnTo>
                    <a:lnTo>
                      <a:pt x="0" y="32"/>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15" name="Freeform 447"/>
              <p:cNvSpPr>
                <a:spLocks/>
              </p:cNvSpPr>
              <p:nvPr/>
            </p:nvSpPr>
            <p:spPr bwMode="auto">
              <a:xfrm>
                <a:off x="12143" y="10701"/>
                <a:ext cx="24" cy="41"/>
              </a:xfrm>
              <a:custGeom>
                <a:avLst/>
                <a:gdLst>
                  <a:gd name="T0" fmla="*/ 0 w 169"/>
                  <a:gd name="T1" fmla="*/ 0 h 288"/>
                  <a:gd name="T2" fmla="*/ 0 w 169"/>
                  <a:gd name="T3" fmla="*/ 0 h 288"/>
                  <a:gd name="T4" fmla="*/ 0 w 169"/>
                  <a:gd name="T5" fmla="*/ 0 h 288"/>
                  <a:gd name="T6" fmla="*/ 0 w 169"/>
                  <a:gd name="T7" fmla="*/ 0 h 288"/>
                  <a:gd name="T8" fmla="*/ 0 w 169"/>
                  <a:gd name="T9" fmla="*/ 0 h 288"/>
                  <a:gd name="T10" fmla="*/ 0 w 169"/>
                  <a:gd name="T11" fmla="*/ 0 h 288"/>
                  <a:gd name="T12" fmla="*/ 0 w 169"/>
                  <a:gd name="T13" fmla="*/ 0 h 288"/>
                  <a:gd name="T14" fmla="*/ 0 w 169"/>
                  <a:gd name="T15" fmla="*/ 0 h 288"/>
                  <a:gd name="T16" fmla="*/ 0 w 169"/>
                  <a:gd name="T17" fmla="*/ 0 h 288"/>
                  <a:gd name="T18" fmla="*/ 0 w 169"/>
                  <a:gd name="T19" fmla="*/ 0 h 288"/>
                  <a:gd name="T20" fmla="*/ 0 w 169"/>
                  <a:gd name="T21" fmla="*/ 0 h 288"/>
                  <a:gd name="T22" fmla="*/ 0 w 169"/>
                  <a:gd name="T23" fmla="*/ 0 h 288"/>
                  <a:gd name="T24" fmla="*/ 0 w 169"/>
                  <a:gd name="T25" fmla="*/ 0 h 288"/>
                  <a:gd name="T26" fmla="*/ 0 w 169"/>
                  <a:gd name="T27" fmla="*/ 0 h 288"/>
                  <a:gd name="T28" fmla="*/ 0 w 169"/>
                  <a:gd name="T29" fmla="*/ 0 h 288"/>
                  <a:gd name="T30" fmla="*/ 0 w 169"/>
                  <a:gd name="T31" fmla="*/ 0 h 288"/>
                  <a:gd name="T32" fmla="*/ 0 w 169"/>
                  <a:gd name="T33" fmla="*/ 0 h 288"/>
                  <a:gd name="T34" fmla="*/ 0 w 169"/>
                  <a:gd name="T35" fmla="*/ 0 h 288"/>
                  <a:gd name="T36" fmla="*/ 0 w 169"/>
                  <a:gd name="T37" fmla="*/ 0 h 288"/>
                  <a:gd name="T38" fmla="*/ 0 w 169"/>
                  <a:gd name="T39" fmla="*/ 0 h 288"/>
                  <a:gd name="T40" fmla="*/ 0 w 169"/>
                  <a:gd name="T41" fmla="*/ 0 h 288"/>
                  <a:gd name="T42" fmla="*/ 0 w 169"/>
                  <a:gd name="T43" fmla="*/ 0 h 288"/>
                  <a:gd name="T44" fmla="*/ 0 w 169"/>
                  <a:gd name="T45" fmla="*/ 0 h 2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288"/>
                  <a:gd name="T71" fmla="*/ 169 w 169"/>
                  <a:gd name="T72" fmla="*/ 288 h 2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288">
                    <a:moveTo>
                      <a:pt x="38" y="25"/>
                    </a:moveTo>
                    <a:lnTo>
                      <a:pt x="25" y="37"/>
                    </a:lnTo>
                    <a:lnTo>
                      <a:pt x="12" y="57"/>
                    </a:lnTo>
                    <a:lnTo>
                      <a:pt x="6" y="82"/>
                    </a:lnTo>
                    <a:lnTo>
                      <a:pt x="0" y="100"/>
                    </a:lnTo>
                    <a:lnTo>
                      <a:pt x="6" y="144"/>
                    </a:lnTo>
                    <a:lnTo>
                      <a:pt x="18" y="188"/>
                    </a:lnTo>
                    <a:lnTo>
                      <a:pt x="50" y="245"/>
                    </a:lnTo>
                    <a:lnTo>
                      <a:pt x="81" y="275"/>
                    </a:lnTo>
                    <a:lnTo>
                      <a:pt x="106" y="288"/>
                    </a:lnTo>
                    <a:lnTo>
                      <a:pt x="125" y="288"/>
                    </a:lnTo>
                    <a:lnTo>
                      <a:pt x="144" y="275"/>
                    </a:lnTo>
                    <a:lnTo>
                      <a:pt x="156" y="250"/>
                    </a:lnTo>
                    <a:lnTo>
                      <a:pt x="162" y="218"/>
                    </a:lnTo>
                    <a:lnTo>
                      <a:pt x="169" y="182"/>
                    </a:lnTo>
                    <a:lnTo>
                      <a:pt x="169" y="138"/>
                    </a:lnTo>
                    <a:lnTo>
                      <a:pt x="162" y="100"/>
                    </a:lnTo>
                    <a:lnTo>
                      <a:pt x="156" y="62"/>
                    </a:lnTo>
                    <a:lnTo>
                      <a:pt x="144" y="37"/>
                    </a:lnTo>
                    <a:lnTo>
                      <a:pt x="125" y="12"/>
                    </a:lnTo>
                    <a:lnTo>
                      <a:pt x="100" y="0"/>
                    </a:lnTo>
                    <a:lnTo>
                      <a:pt x="75" y="6"/>
                    </a:lnTo>
                    <a:lnTo>
                      <a:pt x="38" y="25"/>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16" name="Freeform 448"/>
              <p:cNvSpPr>
                <a:spLocks/>
              </p:cNvSpPr>
              <p:nvPr/>
            </p:nvSpPr>
            <p:spPr bwMode="auto">
              <a:xfrm>
                <a:off x="12345" y="10690"/>
                <a:ext cx="23" cy="42"/>
              </a:xfrm>
              <a:custGeom>
                <a:avLst/>
                <a:gdLst>
                  <a:gd name="T0" fmla="*/ 0 w 163"/>
                  <a:gd name="T1" fmla="*/ 0 h 289"/>
                  <a:gd name="T2" fmla="*/ 0 w 163"/>
                  <a:gd name="T3" fmla="*/ 0 h 289"/>
                  <a:gd name="T4" fmla="*/ 0 w 163"/>
                  <a:gd name="T5" fmla="*/ 0 h 289"/>
                  <a:gd name="T6" fmla="*/ 0 w 163"/>
                  <a:gd name="T7" fmla="*/ 0 h 289"/>
                  <a:gd name="T8" fmla="*/ 0 w 163"/>
                  <a:gd name="T9" fmla="*/ 0 h 289"/>
                  <a:gd name="T10" fmla="*/ 0 w 163"/>
                  <a:gd name="T11" fmla="*/ 0 h 289"/>
                  <a:gd name="T12" fmla="*/ 0 w 163"/>
                  <a:gd name="T13" fmla="*/ 0 h 289"/>
                  <a:gd name="T14" fmla="*/ 0 w 163"/>
                  <a:gd name="T15" fmla="*/ 0 h 289"/>
                  <a:gd name="T16" fmla="*/ 0 w 163"/>
                  <a:gd name="T17" fmla="*/ 0 h 289"/>
                  <a:gd name="T18" fmla="*/ 0 w 163"/>
                  <a:gd name="T19" fmla="*/ 0 h 289"/>
                  <a:gd name="T20" fmla="*/ 0 w 163"/>
                  <a:gd name="T21" fmla="*/ 0 h 289"/>
                  <a:gd name="T22" fmla="*/ 0 w 163"/>
                  <a:gd name="T23" fmla="*/ 0 h 289"/>
                  <a:gd name="T24" fmla="*/ 0 w 163"/>
                  <a:gd name="T25" fmla="*/ 0 h 289"/>
                  <a:gd name="T26" fmla="*/ 0 w 163"/>
                  <a:gd name="T27" fmla="*/ 0 h 289"/>
                  <a:gd name="T28" fmla="*/ 0 w 163"/>
                  <a:gd name="T29" fmla="*/ 0 h 289"/>
                  <a:gd name="T30" fmla="*/ 0 w 163"/>
                  <a:gd name="T31" fmla="*/ 0 h 289"/>
                  <a:gd name="T32" fmla="*/ 0 w 163"/>
                  <a:gd name="T33" fmla="*/ 0 h 289"/>
                  <a:gd name="T34" fmla="*/ 0 w 163"/>
                  <a:gd name="T35" fmla="*/ 0 h 289"/>
                  <a:gd name="T36" fmla="*/ 0 w 163"/>
                  <a:gd name="T37" fmla="*/ 0 h 289"/>
                  <a:gd name="T38" fmla="*/ 0 w 163"/>
                  <a:gd name="T39" fmla="*/ 0 h 289"/>
                  <a:gd name="T40" fmla="*/ 0 w 163"/>
                  <a:gd name="T41" fmla="*/ 0 h 289"/>
                  <a:gd name="T42" fmla="*/ 0 w 163"/>
                  <a:gd name="T43" fmla="*/ 0 h 289"/>
                  <a:gd name="T44" fmla="*/ 0 w 163"/>
                  <a:gd name="T45" fmla="*/ 0 h 2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3"/>
                  <a:gd name="T70" fmla="*/ 0 h 289"/>
                  <a:gd name="T71" fmla="*/ 163 w 163"/>
                  <a:gd name="T72" fmla="*/ 289 h 2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3" h="289">
                    <a:moveTo>
                      <a:pt x="120" y="20"/>
                    </a:moveTo>
                    <a:lnTo>
                      <a:pt x="138" y="32"/>
                    </a:lnTo>
                    <a:lnTo>
                      <a:pt x="151" y="51"/>
                    </a:lnTo>
                    <a:lnTo>
                      <a:pt x="158" y="70"/>
                    </a:lnTo>
                    <a:lnTo>
                      <a:pt x="163" y="88"/>
                    </a:lnTo>
                    <a:lnTo>
                      <a:pt x="163" y="133"/>
                    </a:lnTo>
                    <a:lnTo>
                      <a:pt x="151" y="176"/>
                    </a:lnTo>
                    <a:lnTo>
                      <a:pt x="126" y="239"/>
                    </a:lnTo>
                    <a:lnTo>
                      <a:pt x="101" y="270"/>
                    </a:lnTo>
                    <a:lnTo>
                      <a:pt x="76" y="289"/>
                    </a:lnTo>
                    <a:lnTo>
                      <a:pt x="57" y="289"/>
                    </a:lnTo>
                    <a:lnTo>
                      <a:pt x="38" y="276"/>
                    </a:lnTo>
                    <a:lnTo>
                      <a:pt x="26" y="258"/>
                    </a:lnTo>
                    <a:lnTo>
                      <a:pt x="13" y="226"/>
                    </a:lnTo>
                    <a:lnTo>
                      <a:pt x="7" y="188"/>
                    </a:lnTo>
                    <a:lnTo>
                      <a:pt x="0" y="151"/>
                    </a:lnTo>
                    <a:lnTo>
                      <a:pt x="0" y="107"/>
                    </a:lnTo>
                    <a:lnTo>
                      <a:pt x="7" y="70"/>
                    </a:lnTo>
                    <a:lnTo>
                      <a:pt x="20" y="38"/>
                    </a:lnTo>
                    <a:lnTo>
                      <a:pt x="32" y="13"/>
                    </a:lnTo>
                    <a:lnTo>
                      <a:pt x="57" y="0"/>
                    </a:lnTo>
                    <a:lnTo>
                      <a:pt x="82" y="0"/>
                    </a:lnTo>
                    <a:lnTo>
                      <a:pt x="120" y="20"/>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17" name="Freeform 449"/>
              <p:cNvSpPr>
                <a:spLocks/>
              </p:cNvSpPr>
              <p:nvPr/>
            </p:nvSpPr>
            <p:spPr bwMode="auto">
              <a:xfrm>
                <a:off x="12243" y="10708"/>
                <a:ext cx="34" cy="16"/>
              </a:xfrm>
              <a:custGeom>
                <a:avLst/>
                <a:gdLst>
                  <a:gd name="T0" fmla="*/ 0 w 238"/>
                  <a:gd name="T1" fmla="*/ 0 h 113"/>
                  <a:gd name="T2" fmla="*/ 0 w 238"/>
                  <a:gd name="T3" fmla="*/ 0 h 113"/>
                  <a:gd name="T4" fmla="*/ 0 w 238"/>
                  <a:gd name="T5" fmla="*/ 0 h 113"/>
                  <a:gd name="T6" fmla="*/ 0 w 238"/>
                  <a:gd name="T7" fmla="*/ 0 h 113"/>
                  <a:gd name="T8" fmla="*/ 0 w 238"/>
                  <a:gd name="T9" fmla="*/ 0 h 113"/>
                  <a:gd name="T10" fmla="*/ 0 w 238"/>
                  <a:gd name="T11" fmla="*/ 0 h 113"/>
                  <a:gd name="T12" fmla="*/ 0 w 238"/>
                  <a:gd name="T13" fmla="*/ 0 h 113"/>
                  <a:gd name="T14" fmla="*/ 0 w 238"/>
                  <a:gd name="T15" fmla="*/ 0 h 113"/>
                  <a:gd name="T16" fmla="*/ 0 w 238"/>
                  <a:gd name="T17" fmla="*/ 0 h 113"/>
                  <a:gd name="T18" fmla="*/ 0 w 238"/>
                  <a:gd name="T19" fmla="*/ 0 h 113"/>
                  <a:gd name="T20" fmla="*/ 0 w 238"/>
                  <a:gd name="T21" fmla="*/ 0 h 113"/>
                  <a:gd name="T22" fmla="*/ 0 w 238"/>
                  <a:gd name="T23" fmla="*/ 0 h 113"/>
                  <a:gd name="T24" fmla="*/ 0 w 238"/>
                  <a:gd name="T25" fmla="*/ 0 h 113"/>
                  <a:gd name="T26" fmla="*/ 0 w 238"/>
                  <a:gd name="T27" fmla="*/ 0 h 113"/>
                  <a:gd name="T28" fmla="*/ 0 w 238"/>
                  <a:gd name="T29" fmla="*/ 0 h 113"/>
                  <a:gd name="T30" fmla="*/ 0 w 238"/>
                  <a:gd name="T31" fmla="*/ 0 h 113"/>
                  <a:gd name="T32" fmla="*/ 0 w 238"/>
                  <a:gd name="T33" fmla="*/ 0 h 113"/>
                  <a:gd name="T34" fmla="*/ 0 w 238"/>
                  <a:gd name="T35" fmla="*/ 0 h 113"/>
                  <a:gd name="T36" fmla="*/ 0 w 238"/>
                  <a:gd name="T37" fmla="*/ 0 h 113"/>
                  <a:gd name="T38" fmla="*/ 0 w 238"/>
                  <a:gd name="T39" fmla="*/ 0 h 113"/>
                  <a:gd name="T40" fmla="*/ 0 w 238"/>
                  <a:gd name="T41" fmla="*/ 0 h 113"/>
                  <a:gd name="T42" fmla="*/ 0 w 238"/>
                  <a:gd name="T43" fmla="*/ 0 h 1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8"/>
                  <a:gd name="T67" fmla="*/ 0 h 113"/>
                  <a:gd name="T68" fmla="*/ 238 w 238"/>
                  <a:gd name="T69" fmla="*/ 113 h 1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8" h="113">
                    <a:moveTo>
                      <a:pt x="238" y="57"/>
                    </a:moveTo>
                    <a:lnTo>
                      <a:pt x="226" y="75"/>
                    </a:lnTo>
                    <a:lnTo>
                      <a:pt x="206" y="88"/>
                    </a:lnTo>
                    <a:lnTo>
                      <a:pt x="163" y="107"/>
                    </a:lnTo>
                    <a:lnTo>
                      <a:pt x="119" y="113"/>
                    </a:lnTo>
                    <a:lnTo>
                      <a:pt x="69" y="113"/>
                    </a:lnTo>
                    <a:lnTo>
                      <a:pt x="32" y="100"/>
                    </a:lnTo>
                    <a:lnTo>
                      <a:pt x="19" y="94"/>
                    </a:lnTo>
                    <a:lnTo>
                      <a:pt x="7" y="82"/>
                    </a:lnTo>
                    <a:lnTo>
                      <a:pt x="0" y="62"/>
                    </a:lnTo>
                    <a:lnTo>
                      <a:pt x="0" y="44"/>
                    </a:lnTo>
                    <a:lnTo>
                      <a:pt x="7" y="25"/>
                    </a:lnTo>
                    <a:lnTo>
                      <a:pt x="25" y="0"/>
                    </a:lnTo>
                    <a:lnTo>
                      <a:pt x="12" y="12"/>
                    </a:lnTo>
                    <a:lnTo>
                      <a:pt x="12" y="32"/>
                    </a:lnTo>
                    <a:lnTo>
                      <a:pt x="12" y="44"/>
                    </a:lnTo>
                    <a:lnTo>
                      <a:pt x="25" y="50"/>
                    </a:lnTo>
                    <a:lnTo>
                      <a:pt x="50" y="62"/>
                    </a:lnTo>
                    <a:lnTo>
                      <a:pt x="93" y="69"/>
                    </a:lnTo>
                    <a:lnTo>
                      <a:pt x="138" y="69"/>
                    </a:lnTo>
                    <a:lnTo>
                      <a:pt x="181" y="69"/>
                    </a:lnTo>
                    <a:lnTo>
                      <a:pt x="238" y="57"/>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18" name="Freeform 450"/>
              <p:cNvSpPr>
                <a:spLocks/>
              </p:cNvSpPr>
              <p:nvPr/>
            </p:nvSpPr>
            <p:spPr bwMode="auto">
              <a:xfrm>
                <a:off x="12134" y="10521"/>
                <a:ext cx="235" cy="206"/>
              </a:xfrm>
              <a:custGeom>
                <a:avLst/>
                <a:gdLst>
                  <a:gd name="T0" fmla="*/ 0 w 1645"/>
                  <a:gd name="T1" fmla="*/ 0 h 1441"/>
                  <a:gd name="T2" fmla="*/ 0 w 1645"/>
                  <a:gd name="T3" fmla="*/ 0 h 1441"/>
                  <a:gd name="T4" fmla="*/ 0 w 1645"/>
                  <a:gd name="T5" fmla="*/ 0 h 1441"/>
                  <a:gd name="T6" fmla="*/ 0 w 1645"/>
                  <a:gd name="T7" fmla="*/ 0 h 1441"/>
                  <a:gd name="T8" fmla="*/ 0 w 1645"/>
                  <a:gd name="T9" fmla="*/ 0 h 1441"/>
                  <a:gd name="T10" fmla="*/ 0 w 1645"/>
                  <a:gd name="T11" fmla="*/ 0 h 1441"/>
                  <a:gd name="T12" fmla="*/ 0 w 1645"/>
                  <a:gd name="T13" fmla="*/ 0 h 1441"/>
                  <a:gd name="T14" fmla="*/ 0 w 1645"/>
                  <a:gd name="T15" fmla="*/ 0 h 1441"/>
                  <a:gd name="T16" fmla="*/ 0 w 1645"/>
                  <a:gd name="T17" fmla="*/ 0 h 1441"/>
                  <a:gd name="T18" fmla="*/ 0 w 1645"/>
                  <a:gd name="T19" fmla="*/ 0 h 1441"/>
                  <a:gd name="T20" fmla="*/ 0 w 1645"/>
                  <a:gd name="T21" fmla="*/ 0 h 1441"/>
                  <a:gd name="T22" fmla="*/ 0 w 1645"/>
                  <a:gd name="T23" fmla="*/ 0 h 1441"/>
                  <a:gd name="T24" fmla="*/ 0 w 1645"/>
                  <a:gd name="T25" fmla="*/ 0 h 1441"/>
                  <a:gd name="T26" fmla="*/ 0 w 1645"/>
                  <a:gd name="T27" fmla="*/ 0 h 1441"/>
                  <a:gd name="T28" fmla="*/ 0 w 1645"/>
                  <a:gd name="T29" fmla="*/ 0 h 1441"/>
                  <a:gd name="T30" fmla="*/ 0 w 1645"/>
                  <a:gd name="T31" fmla="*/ 0 h 1441"/>
                  <a:gd name="T32" fmla="*/ 0 w 1645"/>
                  <a:gd name="T33" fmla="*/ 0 h 1441"/>
                  <a:gd name="T34" fmla="*/ 0 w 1645"/>
                  <a:gd name="T35" fmla="*/ 0 h 1441"/>
                  <a:gd name="T36" fmla="*/ 0 w 1645"/>
                  <a:gd name="T37" fmla="*/ 0 h 1441"/>
                  <a:gd name="T38" fmla="*/ 0 w 1645"/>
                  <a:gd name="T39" fmla="*/ 0 h 1441"/>
                  <a:gd name="T40" fmla="*/ 0 w 1645"/>
                  <a:gd name="T41" fmla="*/ 0 h 1441"/>
                  <a:gd name="T42" fmla="*/ 0 w 1645"/>
                  <a:gd name="T43" fmla="*/ 0 h 1441"/>
                  <a:gd name="T44" fmla="*/ 0 w 1645"/>
                  <a:gd name="T45" fmla="*/ 0 h 1441"/>
                  <a:gd name="T46" fmla="*/ 0 w 1645"/>
                  <a:gd name="T47" fmla="*/ 0 h 1441"/>
                  <a:gd name="T48" fmla="*/ 0 w 1645"/>
                  <a:gd name="T49" fmla="*/ 0 h 1441"/>
                  <a:gd name="T50" fmla="*/ 0 w 1645"/>
                  <a:gd name="T51" fmla="*/ 0 h 1441"/>
                  <a:gd name="T52" fmla="*/ 0 w 1645"/>
                  <a:gd name="T53" fmla="*/ 0 h 1441"/>
                  <a:gd name="T54" fmla="*/ 0 w 1645"/>
                  <a:gd name="T55" fmla="*/ 0 h 1441"/>
                  <a:gd name="T56" fmla="*/ 0 w 1645"/>
                  <a:gd name="T57" fmla="*/ 0 h 1441"/>
                  <a:gd name="T58" fmla="*/ 0 w 1645"/>
                  <a:gd name="T59" fmla="*/ 0 h 1441"/>
                  <a:gd name="T60" fmla="*/ 0 w 1645"/>
                  <a:gd name="T61" fmla="*/ 0 h 1441"/>
                  <a:gd name="T62" fmla="*/ 0 w 1645"/>
                  <a:gd name="T63" fmla="*/ 0 h 1441"/>
                  <a:gd name="T64" fmla="*/ 0 w 1645"/>
                  <a:gd name="T65" fmla="*/ 0 h 1441"/>
                  <a:gd name="T66" fmla="*/ 0 w 1645"/>
                  <a:gd name="T67" fmla="*/ 0 h 1441"/>
                  <a:gd name="T68" fmla="*/ 0 w 1645"/>
                  <a:gd name="T69" fmla="*/ 0 h 1441"/>
                  <a:gd name="T70" fmla="*/ 0 w 1645"/>
                  <a:gd name="T71" fmla="*/ 0 h 1441"/>
                  <a:gd name="T72" fmla="*/ 0 w 1645"/>
                  <a:gd name="T73" fmla="*/ 0 h 1441"/>
                  <a:gd name="T74" fmla="*/ 0 w 1645"/>
                  <a:gd name="T75" fmla="*/ 0 h 1441"/>
                  <a:gd name="T76" fmla="*/ 0 w 1645"/>
                  <a:gd name="T77" fmla="*/ 0 h 1441"/>
                  <a:gd name="T78" fmla="*/ 0 w 1645"/>
                  <a:gd name="T79" fmla="*/ 0 h 1441"/>
                  <a:gd name="T80" fmla="*/ 0 w 1645"/>
                  <a:gd name="T81" fmla="*/ 0 h 1441"/>
                  <a:gd name="T82" fmla="*/ 0 w 1645"/>
                  <a:gd name="T83" fmla="*/ 0 h 1441"/>
                  <a:gd name="T84" fmla="*/ 0 w 1645"/>
                  <a:gd name="T85" fmla="*/ 0 h 1441"/>
                  <a:gd name="T86" fmla="*/ 0 w 1645"/>
                  <a:gd name="T87" fmla="*/ 0 h 1441"/>
                  <a:gd name="T88" fmla="*/ 0 w 1645"/>
                  <a:gd name="T89" fmla="*/ 0 h 1441"/>
                  <a:gd name="T90" fmla="*/ 0 w 1645"/>
                  <a:gd name="T91" fmla="*/ 0 h 1441"/>
                  <a:gd name="T92" fmla="*/ 0 w 1645"/>
                  <a:gd name="T93" fmla="*/ 0 h 1441"/>
                  <a:gd name="T94" fmla="*/ 0 w 1645"/>
                  <a:gd name="T95" fmla="*/ 0 h 1441"/>
                  <a:gd name="T96" fmla="*/ 0 w 1645"/>
                  <a:gd name="T97" fmla="*/ 0 h 1441"/>
                  <a:gd name="T98" fmla="*/ 0 w 1645"/>
                  <a:gd name="T99" fmla="*/ 0 h 1441"/>
                  <a:gd name="T100" fmla="*/ 0 w 1645"/>
                  <a:gd name="T101" fmla="*/ 0 h 1441"/>
                  <a:gd name="T102" fmla="*/ 0 w 1645"/>
                  <a:gd name="T103" fmla="*/ 0 h 1441"/>
                  <a:gd name="T104" fmla="*/ 0 w 1645"/>
                  <a:gd name="T105" fmla="*/ 0 h 1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45"/>
                  <a:gd name="T160" fmla="*/ 0 h 1441"/>
                  <a:gd name="T161" fmla="*/ 1645 w 1645"/>
                  <a:gd name="T162" fmla="*/ 1441 h 1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45" h="1441">
                    <a:moveTo>
                      <a:pt x="300" y="482"/>
                    </a:moveTo>
                    <a:lnTo>
                      <a:pt x="294" y="502"/>
                    </a:lnTo>
                    <a:lnTo>
                      <a:pt x="294" y="527"/>
                    </a:lnTo>
                    <a:lnTo>
                      <a:pt x="307" y="558"/>
                    </a:lnTo>
                    <a:lnTo>
                      <a:pt x="319" y="570"/>
                    </a:lnTo>
                    <a:lnTo>
                      <a:pt x="338" y="583"/>
                    </a:lnTo>
                    <a:lnTo>
                      <a:pt x="363" y="595"/>
                    </a:lnTo>
                    <a:lnTo>
                      <a:pt x="395" y="608"/>
                    </a:lnTo>
                    <a:lnTo>
                      <a:pt x="438" y="620"/>
                    </a:lnTo>
                    <a:lnTo>
                      <a:pt x="488" y="626"/>
                    </a:lnTo>
                    <a:lnTo>
                      <a:pt x="544" y="633"/>
                    </a:lnTo>
                    <a:lnTo>
                      <a:pt x="614" y="640"/>
                    </a:lnTo>
                    <a:lnTo>
                      <a:pt x="720" y="640"/>
                    </a:lnTo>
                    <a:lnTo>
                      <a:pt x="963" y="651"/>
                    </a:lnTo>
                    <a:lnTo>
                      <a:pt x="1100" y="670"/>
                    </a:lnTo>
                    <a:lnTo>
                      <a:pt x="1226" y="683"/>
                    </a:lnTo>
                    <a:lnTo>
                      <a:pt x="1332" y="708"/>
                    </a:lnTo>
                    <a:lnTo>
                      <a:pt x="1369" y="726"/>
                    </a:lnTo>
                    <a:lnTo>
                      <a:pt x="1394" y="739"/>
                    </a:lnTo>
                    <a:lnTo>
                      <a:pt x="1414" y="764"/>
                    </a:lnTo>
                    <a:lnTo>
                      <a:pt x="1432" y="796"/>
                    </a:lnTo>
                    <a:lnTo>
                      <a:pt x="1445" y="839"/>
                    </a:lnTo>
                    <a:lnTo>
                      <a:pt x="1457" y="883"/>
                    </a:lnTo>
                    <a:lnTo>
                      <a:pt x="1475" y="996"/>
                    </a:lnTo>
                    <a:lnTo>
                      <a:pt x="1482" y="1115"/>
                    </a:lnTo>
                    <a:lnTo>
                      <a:pt x="1488" y="1228"/>
                    </a:lnTo>
                    <a:lnTo>
                      <a:pt x="1488" y="1328"/>
                    </a:lnTo>
                    <a:lnTo>
                      <a:pt x="1482" y="1422"/>
                    </a:lnTo>
                    <a:lnTo>
                      <a:pt x="1488" y="1428"/>
                    </a:lnTo>
                    <a:lnTo>
                      <a:pt x="1495" y="1422"/>
                    </a:lnTo>
                    <a:lnTo>
                      <a:pt x="1501" y="1416"/>
                    </a:lnTo>
                    <a:lnTo>
                      <a:pt x="1501" y="1403"/>
                    </a:lnTo>
                    <a:lnTo>
                      <a:pt x="1507" y="1378"/>
                    </a:lnTo>
                    <a:lnTo>
                      <a:pt x="1507" y="1284"/>
                    </a:lnTo>
                    <a:lnTo>
                      <a:pt x="1507" y="1234"/>
                    </a:lnTo>
                    <a:lnTo>
                      <a:pt x="1520" y="1196"/>
                    </a:lnTo>
                    <a:lnTo>
                      <a:pt x="1526" y="1171"/>
                    </a:lnTo>
                    <a:lnTo>
                      <a:pt x="1545" y="1158"/>
                    </a:lnTo>
                    <a:lnTo>
                      <a:pt x="1557" y="1153"/>
                    </a:lnTo>
                    <a:lnTo>
                      <a:pt x="1570" y="1153"/>
                    </a:lnTo>
                    <a:lnTo>
                      <a:pt x="1582" y="1158"/>
                    </a:lnTo>
                    <a:lnTo>
                      <a:pt x="1595" y="1059"/>
                    </a:lnTo>
                    <a:lnTo>
                      <a:pt x="1626" y="833"/>
                    </a:lnTo>
                    <a:lnTo>
                      <a:pt x="1638" y="701"/>
                    </a:lnTo>
                    <a:lnTo>
                      <a:pt x="1645" y="577"/>
                    </a:lnTo>
                    <a:lnTo>
                      <a:pt x="1633" y="470"/>
                    </a:lnTo>
                    <a:lnTo>
                      <a:pt x="1626" y="426"/>
                    </a:lnTo>
                    <a:lnTo>
                      <a:pt x="1613" y="389"/>
                    </a:lnTo>
                    <a:lnTo>
                      <a:pt x="1582" y="344"/>
                    </a:lnTo>
                    <a:lnTo>
                      <a:pt x="1532" y="289"/>
                    </a:lnTo>
                    <a:lnTo>
                      <a:pt x="1464" y="226"/>
                    </a:lnTo>
                    <a:lnTo>
                      <a:pt x="1382" y="169"/>
                    </a:lnTo>
                    <a:lnTo>
                      <a:pt x="1294" y="113"/>
                    </a:lnTo>
                    <a:lnTo>
                      <a:pt x="1188" y="70"/>
                    </a:lnTo>
                    <a:lnTo>
                      <a:pt x="1132" y="45"/>
                    </a:lnTo>
                    <a:lnTo>
                      <a:pt x="1075" y="32"/>
                    </a:lnTo>
                    <a:lnTo>
                      <a:pt x="1019" y="20"/>
                    </a:lnTo>
                    <a:lnTo>
                      <a:pt x="957" y="7"/>
                    </a:lnTo>
                    <a:lnTo>
                      <a:pt x="838" y="0"/>
                    </a:lnTo>
                    <a:lnTo>
                      <a:pt x="732" y="7"/>
                    </a:lnTo>
                    <a:lnTo>
                      <a:pt x="626" y="25"/>
                    </a:lnTo>
                    <a:lnTo>
                      <a:pt x="532" y="50"/>
                    </a:lnTo>
                    <a:lnTo>
                      <a:pt x="494" y="70"/>
                    </a:lnTo>
                    <a:lnTo>
                      <a:pt x="456" y="88"/>
                    </a:lnTo>
                    <a:lnTo>
                      <a:pt x="420" y="107"/>
                    </a:lnTo>
                    <a:lnTo>
                      <a:pt x="388" y="138"/>
                    </a:lnTo>
                    <a:lnTo>
                      <a:pt x="363" y="163"/>
                    </a:lnTo>
                    <a:lnTo>
                      <a:pt x="338" y="194"/>
                    </a:lnTo>
                    <a:lnTo>
                      <a:pt x="319" y="226"/>
                    </a:lnTo>
                    <a:lnTo>
                      <a:pt x="300" y="263"/>
                    </a:lnTo>
                    <a:lnTo>
                      <a:pt x="269" y="269"/>
                    </a:lnTo>
                    <a:lnTo>
                      <a:pt x="225" y="282"/>
                    </a:lnTo>
                    <a:lnTo>
                      <a:pt x="182" y="301"/>
                    </a:lnTo>
                    <a:lnTo>
                      <a:pt x="131" y="326"/>
                    </a:lnTo>
                    <a:lnTo>
                      <a:pt x="88" y="370"/>
                    </a:lnTo>
                    <a:lnTo>
                      <a:pt x="63" y="395"/>
                    </a:lnTo>
                    <a:lnTo>
                      <a:pt x="44" y="420"/>
                    </a:lnTo>
                    <a:lnTo>
                      <a:pt x="25" y="452"/>
                    </a:lnTo>
                    <a:lnTo>
                      <a:pt x="13" y="489"/>
                    </a:lnTo>
                    <a:lnTo>
                      <a:pt x="0" y="532"/>
                    </a:lnTo>
                    <a:lnTo>
                      <a:pt x="0" y="583"/>
                    </a:lnTo>
                    <a:lnTo>
                      <a:pt x="0" y="633"/>
                    </a:lnTo>
                    <a:lnTo>
                      <a:pt x="0" y="695"/>
                    </a:lnTo>
                    <a:lnTo>
                      <a:pt x="19" y="821"/>
                    </a:lnTo>
                    <a:lnTo>
                      <a:pt x="44" y="952"/>
                    </a:lnTo>
                    <a:lnTo>
                      <a:pt x="69" y="1072"/>
                    </a:lnTo>
                    <a:lnTo>
                      <a:pt x="94" y="1165"/>
                    </a:lnTo>
                    <a:lnTo>
                      <a:pt x="119" y="1259"/>
                    </a:lnTo>
                    <a:lnTo>
                      <a:pt x="131" y="1265"/>
                    </a:lnTo>
                    <a:lnTo>
                      <a:pt x="156" y="1290"/>
                    </a:lnTo>
                    <a:lnTo>
                      <a:pt x="169" y="1316"/>
                    </a:lnTo>
                    <a:lnTo>
                      <a:pt x="182" y="1346"/>
                    </a:lnTo>
                    <a:lnTo>
                      <a:pt x="188" y="1384"/>
                    </a:lnTo>
                    <a:lnTo>
                      <a:pt x="201" y="1441"/>
                    </a:lnTo>
                    <a:lnTo>
                      <a:pt x="194" y="1391"/>
                    </a:lnTo>
                    <a:lnTo>
                      <a:pt x="182" y="1265"/>
                    </a:lnTo>
                    <a:lnTo>
                      <a:pt x="176" y="1096"/>
                    </a:lnTo>
                    <a:lnTo>
                      <a:pt x="176" y="1002"/>
                    </a:lnTo>
                    <a:lnTo>
                      <a:pt x="182" y="902"/>
                    </a:lnTo>
                    <a:lnTo>
                      <a:pt x="194" y="771"/>
                    </a:lnTo>
                    <a:lnTo>
                      <a:pt x="201" y="708"/>
                    </a:lnTo>
                    <a:lnTo>
                      <a:pt x="212" y="651"/>
                    </a:lnTo>
                    <a:lnTo>
                      <a:pt x="225" y="595"/>
                    </a:lnTo>
                    <a:lnTo>
                      <a:pt x="244" y="545"/>
                    </a:lnTo>
                    <a:lnTo>
                      <a:pt x="269" y="507"/>
                    </a:lnTo>
                    <a:lnTo>
                      <a:pt x="300" y="482"/>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19" name="Freeform 451"/>
              <p:cNvSpPr>
                <a:spLocks/>
              </p:cNvSpPr>
              <p:nvPr/>
            </p:nvSpPr>
            <p:spPr bwMode="auto">
              <a:xfrm>
                <a:off x="11106" y="11055"/>
                <a:ext cx="919" cy="583"/>
              </a:xfrm>
              <a:custGeom>
                <a:avLst/>
                <a:gdLst>
                  <a:gd name="T0" fmla="*/ 0 w 6436"/>
                  <a:gd name="T1" fmla="*/ 0 h 4076"/>
                  <a:gd name="T2" fmla="*/ 0 w 6436"/>
                  <a:gd name="T3" fmla="*/ 0 h 4076"/>
                  <a:gd name="T4" fmla="*/ 0 w 6436"/>
                  <a:gd name="T5" fmla="*/ 0 h 4076"/>
                  <a:gd name="T6" fmla="*/ 0 w 6436"/>
                  <a:gd name="T7" fmla="*/ 0 h 4076"/>
                  <a:gd name="T8" fmla="*/ 0 w 6436"/>
                  <a:gd name="T9" fmla="*/ 0 h 4076"/>
                  <a:gd name="T10" fmla="*/ 0 w 6436"/>
                  <a:gd name="T11" fmla="*/ 0 h 4076"/>
                  <a:gd name="T12" fmla="*/ 0 w 6436"/>
                  <a:gd name="T13" fmla="*/ 0 h 4076"/>
                  <a:gd name="T14" fmla="*/ 0 w 6436"/>
                  <a:gd name="T15" fmla="*/ 0 h 4076"/>
                  <a:gd name="T16" fmla="*/ 0 w 6436"/>
                  <a:gd name="T17" fmla="*/ 0 h 4076"/>
                  <a:gd name="T18" fmla="*/ 0 w 6436"/>
                  <a:gd name="T19" fmla="*/ 0 h 4076"/>
                  <a:gd name="T20" fmla="*/ 0 w 6436"/>
                  <a:gd name="T21" fmla="*/ 0 h 4076"/>
                  <a:gd name="T22" fmla="*/ 0 w 6436"/>
                  <a:gd name="T23" fmla="*/ 0 h 4076"/>
                  <a:gd name="T24" fmla="*/ 0 w 6436"/>
                  <a:gd name="T25" fmla="*/ 0 h 4076"/>
                  <a:gd name="T26" fmla="*/ 0 w 6436"/>
                  <a:gd name="T27" fmla="*/ 0 h 4076"/>
                  <a:gd name="T28" fmla="*/ 0 w 6436"/>
                  <a:gd name="T29" fmla="*/ 0 h 4076"/>
                  <a:gd name="T30" fmla="*/ 0 w 6436"/>
                  <a:gd name="T31" fmla="*/ 0 h 4076"/>
                  <a:gd name="T32" fmla="*/ 0 w 6436"/>
                  <a:gd name="T33" fmla="*/ 0 h 4076"/>
                  <a:gd name="T34" fmla="*/ 0 w 6436"/>
                  <a:gd name="T35" fmla="*/ 0 h 4076"/>
                  <a:gd name="T36" fmla="*/ 0 w 6436"/>
                  <a:gd name="T37" fmla="*/ 0 h 4076"/>
                  <a:gd name="T38" fmla="*/ 0 w 6436"/>
                  <a:gd name="T39" fmla="*/ 0 h 4076"/>
                  <a:gd name="T40" fmla="*/ 0 w 6436"/>
                  <a:gd name="T41" fmla="*/ 0 h 4076"/>
                  <a:gd name="T42" fmla="*/ 0 w 6436"/>
                  <a:gd name="T43" fmla="*/ 0 h 4076"/>
                  <a:gd name="T44" fmla="*/ 0 w 6436"/>
                  <a:gd name="T45" fmla="*/ 0 h 4076"/>
                  <a:gd name="T46" fmla="*/ 0 w 6436"/>
                  <a:gd name="T47" fmla="*/ 0 h 4076"/>
                  <a:gd name="T48" fmla="*/ 0 w 6436"/>
                  <a:gd name="T49" fmla="*/ 0 h 4076"/>
                  <a:gd name="T50" fmla="*/ 0 w 6436"/>
                  <a:gd name="T51" fmla="*/ 0 h 4076"/>
                  <a:gd name="T52" fmla="*/ 0 w 6436"/>
                  <a:gd name="T53" fmla="*/ 0 h 4076"/>
                  <a:gd name="T54" fmla="*/ 0 w 6436"/>
                  <a:gd name="T55" fmla="*/ 0 h 4076"/>
                  <a:gd name="T56" fmla="*/ 0 w 6436"/>
                  <a:gd name="T57" fmla="*/ 0 h 4076"/>
                  <a:gd name="T58" fmla="*/ 0 w 6436"/>
                  <a:gd name="T59" fmla="*/ 0 h 4076"/>
                  <a:gd name="T60" fmla="*/ 0 w 6436"/>
                  <a:gd name="T61" fmla="*/ 0 h 4076"/>
                  <a:gd name="T62" fmla="*/ 0 w 6436"/>
                  <a:gd name="T63" fmla="*/ 0 h 4076"/>
                  <a:gd name="T64" fmla="*/ 0 w 6436"/>
                  <a:gd name="T65" fmla="*/ 0 h 4076"/>
                  <a:gd name="T66" fmla="*/ 0 w 6436"/>
                  <a:gd name="T67" fmla="*/ 0 h 4076"/>
                  <a:gd name="T68" fmla="*/ 0 w 6436"/>
                  <a:gd name="T69" fmla="*/ 0 h 4076"/>
                  <a:gd name="T70" fmla="*/ 0 w 6436"/>
                  <a:gd name="T71" fmla="*/ 0 h 4076"/>
                  <a:gd name="T72" fmla="*/ 0 w 6436"/>
                  <a:gd name="T73" fmla="*/ 0 h 4076"/>
                  <a:gd name="T74" fmla="*/ 0 w 6436"/>
                  <a:gd name="T75" fmla="*/ 0 h 4076"/>
                  <a:gd name="T76" fmla="*/ 0 w 6436"/>
                  <a:gd name="T77" fmla="*/ 0 h 4076"/>
                  <a:gd name="T78" fmla="*/ 0 w 6436"/>
                  <a:gd name="T79" fmla="*/ 0 h 4076"/>
                  <a:gd name="T80" fmla="*/ 0 w 6436"/>
                  <a:gd name="T81" fmla="*/ 0 h 4076"/>
                  <a:gd name="T82" fmla="*/ 0 w 6436"/>
                  <a:gd name="T83" fmla="*/ 0 h 4076"/>
                  <a:gd name="T84" fmla="*/ 0 w 6436"/>
                  <a:gd name="T85" fmla="*/ 0 h 4076"/>
                  <a:gd name="T86" fmla="*/ 0 w 6436"/>
                  <a:gd name="T87" fmla="*/ 0 h 4076"/>
                  <a:gd name="T88" fmla="*/ 0 w 6436"/>
                  <a:gd name="T89" fmla="*/ 0 h 4076"/>
                  <a:gd name="T90" fmla="*/ 0 w 6436"/>
                  <a:gd name="T91" fmla="*/ 0 h 4076"/>
                  <a:gd name="T92" fmla="*/ 0 w 6436"/>
                  <a:gd name="T93" fmla="*/ 0 h 40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36"/>
                  <a:gd name="T142" fmla="*/ 0 h 4076"/>
                  <a:gd name="T143" fmla="*/ 6436 w 6436"/>
                  <a:gd name="T144" fmla="*/ 4076 h 407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36" h="4076">
                    <a:moveTo>
                      <a:pt x="6391" y="93"/>
                    </a:moveTo>
                    <a:lnTo>
                      <a:pt x="5223" y="0"/>
                    </a:lnTo>
                    <a:lnTo>
                      <a:pt x="5097" y="6"/>
                    </a:lnTo>
                    <a:lnTo>
                      <a:pt x="4959" y="25"/>
                    </a:lnTo>
                    <a:lnTo>
                      <a:pt x="4891" y="36"/>
                    </a:lnTo>
                    <a:lnTo>
                      <a:pt x="4822" y="56"/>
                    </a:lnTo>
                    <a:lnTo>
                      <a:pt x="4766" y="74"/>
                    </a:lnTo>
                    <a:lnTo>
                      <a:pt x="4715" y="93"/>
                    </a:lnTo>
                    <a:lnTo>
                      <a:pt x="45" y="2197"/>
                    </a:lnTo>
                    <a:lnTo>
                      <a:pt x="32" y="2210"/>
                    </a:lnTo>
                    <a:lnTo>
                      <a:pt x="26" y="2235"/>
                    </a:lnTo>
                    <a:lnTo>
                      <a:pt x="13" y="2303"/>
                    </a:lnTo>
                    <a:lnTo>
                      <a:pt x="7" y="2397"/>
                    </a:lnTo>
                    <a:lnTo>
                      <a:pt x="0" y="2510"/>
                    </a:lnTo>
                    <a:lnTo>
                      <a:pt x="13" y="2773"/>
                    </a:lnTo>
                    <a:lnTo>
                      <a:pt x="32" y="3061"/>
                    </a:lnTo>
                    <a:lnTo>
                      <a:pt x="70" y="3349"/>
                    </a:lnTo>
                    <a:lnTo>
                      <a:pt x="88" y="3481"/>
                    </a:lnTo>
                    <a:lnTo>
                      <a:pt x="107" y="3599"/>
                    </a:lnTo>
                    <a:lnTo>
                      <a:pt x="133" y="3700"/>
                    </a:lnTo>
                    <a:lnTo>
                      <a:pt x="158" y="3775"/>
                    </a:lnTo>
                    <a:lnTo>
                      <a:pt x="183" y="3825"/>
                    </a:lnTo>
                    <a:lnTo>
                      <a:pt x="195" y="3843"/>
                    </a:lnTo>
                    <a:lnTo>
                      <a:pt x="208" y="3850"/>
                    </a:lnTo>
                    <a:lnTo>
                      <a:pt x="1884" y="4056"/>
                    </a:lnTo>
                    <a:lnTo>
                      <a:pt x="2027" y="4076"/>
                    </a:lnTo>
                    <a:lnTo>
                      <a:pt x="2164" y="4076"/>
                    </a:lnTo>
                    <a:lnTo>
                      <a:pt x="2289" y="4076"/>
                    </a:lnTo>
                    <a:lnTo>
                      <a:pt x="2396" y="4056"/>
                    </a:lnTo>
                    <a:lnTo>
                      <a:pt x="2496" y="4038"/>
                    </a:lnTo>
                    <a:lnTo>
                      <a:pt x="2577" y="4013"/>
                    </a:lnTo>
                    <a:lnTo>
                      <a:pt x="2640" y="3981"/>
                    </a:lnTo>
                    <a:lnTo>
                      <a:pt x="2690" y="3950"/>
                    </a:lnTo>
                    <a:lnTo>
                      <a:pt x="6360" y="1296"/>
                    </a:lnTo>
                    <a:lnTo>
                      <a:pt x="6373" y="1276"/>
                    </a:lnTo>
                    <a:lnTo>
                      <a:pt x="6391" y="1226"/>
                    </a:lnTo>
                    <a:lnTo>
                      <a:pt x="6404" y="1164"/>
                    </a:lnTo>
                    <a:lnTo>
                      <a:pt x="6411" y="1083"/>
                    </a:lnTo>
                    <a:lnTo>
                      <a:pt x="6429" y="882"/>
                    </a:lnTo>
                    <a:lnTo>
                      <a:pt x="6436" y="663"/>
                    </a:lnTo>
                    <a:lnTo>
                      <a:pt x="6436" y="450"/>
                    </a:lnTo>
                    <a:lnTo>
                      <a:pt x="6429" y="269"/>
                    </a:lnTo>
                    <a:lnTo>
                      <a:pt x="6423" y="194"/>
                    </a:lnTo>
                    <a:lnTo>
                      <a:pt x="6416" y="137"/>
                    </a:lnTo>
                    <a:lnTo>
                      <a:pt x="6404" y="106"/>
                    </a:lnTo>
                    <a:lnTo>
                      <a:pt x="6398" y="99"/>
                    </a:lnTo>
                    <a:lnTo>
                      <a:pt x="6391" y="93"/>
                    </a:lnTo>
                    <a:close/>
                  </a:path>
                </a:pathLst>
              </a:custGeom>
              <a:solidFill>
                <a:srgbClr val="7E75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20" name="Freeform 452"/>
              <p:cNvSpPr>
                <a:spLocks/>
              </p:cNvSpPr>
              <p:nvPr/>
            </p:nvSpPr>
            <p:spPr bwMode="auto">
              <a:xfrm>
                <a:off x="11106" y="11055"/>
                <a:ext cx="920" cy="583"/>
              </a:xfrm>
              <a:custGeom>
                <a:avLst/>
                <a:gdLst>
                  <a:gd name="T0" fmla="*/ 0 w 6441"/>
                  <a:gd name="T1" fmla="*/ 0 h 4076"/>
                  <a:gd name="T2" fmla="*/ 0 w 6441"/>
                  <a:gd name="T3" fmla="*/ 0 h 4076"/>
                  <a:gd name="T4" fmla="*/ 0 w 6441"/>
                  <a:gd name="T5" fmla="*/ 0 h 4076"/>
                  <a:gd name="T6" fmla="*/ 0 w 6441"/>
                  <a:gd name="T7" fmla="*/ 0 h 4076"/>
                  <a:gd name="T8" fmla="*/ 0 w 6441"/>
                  <a:gd name="T9" fmla="*/ 0 h 4076"/>
                  <a:gd name="T10" fmla="*/ 0 w 6441"/>
                  <a:gd name="T11" fmla="*/ 0 h 4076"/>
                  <a:gd name="T12" fmla="*/ 0 w 6441"/>
                  <a:gd name="T13" fmla="*/ 0 h 4076"/>
                  <a:gd name="T14" fmla="*/ 0 w 6441"/>
                  <a:gd name="T15" fmla="*/ 0 h 4076"/>
                  <a:gd name="T16" fmla="*/ 0 w 6441"/>
                  <a:gd name="T17" fmla="*/ 0 h 4076"/>
                  <a:gd name="T18" fmla="*/ 0 w 6441"/>
                  <a:gd name="T19" fmla="*/ 0 h 4076"/>
                  <a:gd name="T20" fmla="*/ 0 w 6441"/>
                  <a:gd name="T21" fmla="*/ 0 h 4076"/>
                  <a:gd name="T22" fmla="*/ 0 w 6441"/>
                  <a:gd name="T23" fmla="*/ 0 h 4076"/>
                  <a:gd name="T24" fmla="*/ 0 w 6441"/>
                  <a:gd name="T25" fmla="*/ 0 h 4076"/>
                  <a:gd name="T26" fmla="*/ 0 w 6441"/>
                  <a:gd name="T27" fmla="*/ 0 h 4076"/>
                  <a:gd name="T28" fmla="*/ 0 w 6441"/>
                  <a:gd name="T29" fmla="*/ 0 h 4076"/>
                  <a:gd name="T30" fmla="*/ 0 w 6441"/>
                  <a:gd name="T31" fmla="*/ 0 h 4076"/>
                  <a:gd name="T32" fmla="*/ 0 w 6441"/>
                  <a:gd name="T33" fmla="*/ 0 h 4076"/>
                  <a:gd name="T34" fmla="*/ 0 w 6441"/>
                  <a:gd name="T35" fmla="*/ 0 h 4076"/>
                  <a:gd name="T36" fmla="*/ 0 w 6441"/>
                  <a:gd name="T37" fmla="*/ 0 h 4076"/>
                  <a:gd name="T38" fmla="*/ 0 w 6441"/>
                  <a:gd name="T39" fmla="*/ 0 h 4076"/>
                  <a:gd name="T40" fmla="*/ 0 w 6441"/>
                  <a:gd name="T41" fmla="*/ 0 h 4076"/>
                  <a:gd name="T42" fmla="*/ 0 w 6441"/>
                  <a:gd name="T43" fmla="*/ 0 h 4076"/>
                  <a:gd name="T44" fmla="*/ 0 w 6441"/>
                  <a:gd name="T45" fmla="*/ 0 h 4076"/>
                  <a:gd name="T46" fmla="*/ 0 w 6441"/>
                  <a:gd name="T47" fmla="*/ 0 h 4076"/>
                  <a:gd name="T48" fmla="*/ 0 w 6441"/>
                  <a:gd name="T49" fmla="*/ 0 h 4076"/>
                  <a:gd name="T50" fmla="*/ 0 w 6441"/>
                  <a:gd name="T51" fmla="*/ 0 h 4076"/>
                  <a:gd name="T52" fmla="*/ 0 w 6441"/>
                  <a:gd name="T53" fmla="*/ 0 h 4076"/>
                  <a:gd name="T54" fmla="*/ 0 w 6441"/>
                  <a:gd name="T55" fmla="*/ 0 h 4076"/>
                  <a:gd name="T56" fmla="*/ 0 w 6441"/>
                  <a:gd name="T57" fmla="*/ 0 h 4076"/>
                  <a:gd name="T58" fmla="*/ 0 w 6441"/>
                  <a:gd name="T59" fmla="*/ 0 h 4076"/>
                  <a:gd name="T60" fmla="*/ 0 w 6441"/>
                  <a:gd name="T61" fmla="*/ 0 h 4076"/>
                  <a:gd name="T62" fmla="*/ 0 w 6441"/>
                  <a:gd name="T63" fmla="*/ 0 h 4076"/>
                  <a:gd name="T64" fmla="*/ 0 w 6441"/>
                  <a:gd name="T65" fmla="*/ 0 h 40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41"/>
                  <a:gd name="T100" fmla="*/ 0 h 4076"/>
                  <a:gd name="T101" fmla="*/ 6441 w 6441"/>
                  <a:gd name="T102" fmla="*/ 4076 h 40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41" h="4076">
                    <a:moveTo>
                      <a:pt x="6441" y="550"/>
                    </a:moveTo>
                    <a:lnTo>
                      <a:pt x="6436" y="375"/>
                    </a:lnTo>
                    <a:lnTo>
                      <a:pt x="6429" y="224"/>
                    </a:lnTo>
                    <a:lnTo>
                      <a:pt x="6423" y="168"/>
                    </a:lnTo>
                    <a:lnTo>
                      <a:pt x="6416" y="131"/>
                    </a:lnTo>
                    <a:lnTo>
                      <a:pt x="6404" y="106"/>
                    </a:lnTo>
                    <a:lnTo>
                      <a:pt x="6398" y="99"/>
                    </a:lnTo>
                    <a:lnTo>
                      <a:pt x="6391" y="93"/>
                    </a:lnTo>
                    <a:lnTo>
                      <a:pt x="5223" y="0"/>
                    </a:lnTo>
                    <a:lnTo>
                      <a:pt x="5097" y="6"/>
                    </a:lnTo>
                    <a:lnTo>
                      <a:pt x="4959" y="25"/>
                    </a:lnTo>
                    <a:lnTo>
                      <a:pt x="4891" y="36"/>
                    </a:lnTo>
                    <a:lnTo>
                      <a:pt x="4822" y="56"/>
                    </a:lnTo>
                    <a:lnTo>
                      <a:pt x="4766" y="74"/>
                    </a:lnTo>
                    <a:lnTo>
                      <a:pt x="4715" y="93"/>
                    </a:lnTo>
                    <a:lnTo>
                      <a:pt x="45" y="2197"/>
                    </a:lnTo>
                    <a:lnTo>
                      <a:pt x="32" y="2210"/>
                    </a:lnTo>
                    <a:lnTo>
                      <a:pt x="26" y="2235"/>
                    </a:lnTo>
                    <a:lnTo>
                      <a:pt x="13" y="2303"/>
                    </a:lnTo>
                    <a:lnTo>
                      <a:pt x="7" y="2397"/>
                    </a:lnTo>
                    <a:lnTo>
                      <a:pt x="0" y="2510"/>
                    </a:lnTo>
                    <a:lnTo>
                      <a:pt x="13" y="2773"/>
                    </a:lnTo>
                    <a:lnTo>
                      <a:pt x="32" y="3061"/>
                    </a:lnTo>
                    <a:lnTo>
                      <a:pt x="70" y="3349"/>
                    </a:lnTo>
                    <a:lnTo>
                      <a:pt x="88" y="3481"/>
                    </a:lnTo>
                    <a:lnTo>
                      <a:pt x="107" y="3599"/>
                    </a:lnTo>
                    <a:lnTo>
                      <a:pt x="133" y="3700"/>
                    </a:lnTo>
                    <a:lnTo>
                      <a:pt x="158" y="3775"/>
                    </a:lnTo>
                    <a:lnTo>
                      <a:pt x="183" y="3825"/>
                    </a:lnTo>
                    <a:lnTo>
                      <a:pt x="195" y="3843"/>
                    </a:lnTo>
                    <a:lnTo>
                      <a:pt x="208" y="3850"/>
                    </a:lnTo>
                    <a:lnTo>
                      <a:pt x="1884" y="4056"/>
                    </a:lnTo>
                    <a:lnTo>
                      <a:pt x="2027" y="4076"/>
                    </a:lnTo>
                    <a:lnTo>
                      <a:pt x="2164" y="4076"/>
                    </a:lnTo>
                    <a:lnTo>
                      <a:pt x="2289" y="4076"/>
                    </a:lnTo>
                    <a:lnTo>
                      <a:pt x="2396" y="4056"/>
                    </a:lnTo>
                    <a:lnTo>
                      <a:pt x="2496" y="4038"/>
                    </a:lnTo>
                    <a:lnTo>
                      <a:pt x="2577" y="4013"/>
                    </a:lnTo>
                    <a:lnTo>
                      <a:pt x="2640" y="3981"/>
                    </a:lnTo>
                    <a:lnTo>
                      <a:pt x="2690" y="3950"/>
                    </a:lnTo>
                    <a:lnTo>
                      <a:pt x="2727" y="3925"/>
                    </a:lnTo>
                    <a:lnTo>
                      <a:pt x="2783" y="3768"/>
                    </a:lnTo>
                    <a:lnTo>
                      <a:pt x="2846" y="3619"/>
                    </a:lnTo>
                    <a:lnTo>
                      <a:pt x="2915" y="3474"/>
                    </a:lnTo>
                    <a:lnTo>
                      <a:pt x="2984" y="3330"/>
                    </a:lnTo>
                    <a:lnTo>
                      <a:pt x="3059" y="3192"/>
                    </a:lnTo>
                    <a:lnTo>
                      <a:pt x="3147" y="3055"/>
                    </a:lnTo>
                    <a:lnTo>
                      <a:pt x="3228" y="2923"/>
                    </a:lnTo>
                    <a:lnTo>
                      <a:pt x="3321" y="2798"/>
                    </a:lnTo>
                    <a:lnTo>
                      <a:pt x="3415" y="2667"/>
                    </a:lnTo>
                    <a:lnTo>
                      <a:pt x="3515" y="2547"/>
                    </a:lnTo>
                    <a:lnTo>
                      <a:pt x="3615" y="2429"/>
                    </a:lnTo>
                    <a:lnTo>
                      <a:pt x="3721" y="2309"/>
                    </a:lnTo>
                    <a:lnTo>
                      <a:pt x="3827" y="2197"/>
                    </a:lnTo>
                    <a:lnTo>
                      <a:pt x="3947" y="2084"/>
                    </a:lnTo>
                    <a:lnTo>
                      <a:pt x="4059" y="1977"/>
                    </a:lnTo>
                    <a:lnTo>
                      <a:pt x="4184" y="1871"/>
                    </a:lnTo>
                    <a:lnTo>
                      <a:pt x="4303" y="1771"/>
                    </a:lnTo>
                    <a:lnTo>
                      <a:pt x="4428" y="1671"/>
                    </a:lnTo>
                    <a:lnTo>
                      <a:pt x="4559" y="1577"/>
                    </a:lnTo>
                    <a:lnTo>
                      <a:pt x="4690" y="1483"/>
                    </a:lnTo>
                    <a:lnTo>
                      <a:pt x="4966" y="1301"/>
                    </a:lnTo>
                    <a:lnTo>
                      <a:pt x="5241" y="1133"/>
                    </a:lnTo>
                    <a:lnTo>
                      <a:pt x="5535" y="976"/>
                    </a:lnTo>
                    <a:lnTo>
                      <a:pt x="5829" y="826"/>
                    </a:lnTo>
                    <a:lnTo>
                      <a:pt x="6129" y="681"/>
                    </a:lnTo>
                    <a:lnTo>
                      <a:pt x="6441" y="550"/>
                    </a:lnTo>
                    <a:close/>
                  </a:path>
                </a:pathLst>
              </a:custGeom>
              <a:solidFill>
                <a:srgbClr val="7E75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21" name="Freeform 453"/>
              <p:cNvSpPr>
                <a:spLocks/>
              </p:cNvSpPr>
              <p:nvPr/>
            </p:nvSpPr>
            <p:spPr bwMode="auto">
              <a:xfrm>
                <a:off x="11272" y="11101"/>
                <a:ext cx="62" cy="159"/>
              </a:xfrm>
              <a:custGeom>
                <a:avLst/>
                <a:gdLst>
                  <a:gd name="T0" fmla="*/ 0 w 431"/>
                  <a:gd name="T1" fmla="*/ 0 h 1114"/>
                  <a:gd name="T2" fmla="*/ 0 w 431"/>
                  <a:gd name="T3" fmla="*/ 0 h 1114"/>
                  <a:gd name="T4" fmla="*/ 0 w 431"/>
                  <a:gd name="T5" fmla="*/ 0 h 1114"/>
                  <a:gd name="T6" fmla="*/ 0 w 431"/>
                  <a:gd name="T7" fmla="*/ 0 h 1114"/>
                  <a:gd name="T8" fmla="*/ 0 w 431"/>
                  <a:gd name="T9" fmla="*/ 0 h 1114"/>
                  <a:gd name="T10" fmla="*/ 0 w 431"/>
                  <a:gd name="T11" fmla="*/ 0 h 1114"/>
                  <a:gd name="T12" fmla="*/ 0 w 431"/>
                  <a:gd name="T13" fmla="*/ 0 h 1114"/>
                  <a:gd name="T14" fmla="*/ 0 w 431"/>
                  <a:gd name="T15" fmla="*/ 0 h 1114"/>
                  <a:gd name="T16" fmla="*/ 0 w 431"/>
                  <a:gd name="T17" fmla="*/ 0 h 1114"/>
                  <a:gd name="T18" fmla="*/ 0 w 431"/>
                  <a:gd name="T19" fmla="*/ 0 h 1114"/>
                  <a:gd name="T20" fmla="*/ 0 w 431"/>
                  <a:gd name="T21" fmla="*/ 0 h 1114"/>
                  <a:gd name="T22" fmla="*/ 0 w 431"/>
                  <a:gd name="T23" fmla="*/ 0 h 1114"/>
                  <a:gd name="T24" fmla="*/ 0 w 431"/>
                  <a:gd name="T25" fmla="*/ 0 h 1114"/>
                  <a:gd name="T26" fmla="*/ 0 w 431"/>
                  <a:gd name="T27" fmla="*/ 0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1"/>
                  <a:gd name="T43" fmla="*/ 0 h 1114"/>
                  <a:gd name="T44" fmla="*/ 431 w 431"/>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1" h="1114">
                    <a:moveTo>
                      <a:pt x="0" y="0"/>
                    </a:moveTo>
                    <a:lnTo>
                      <a:pt x="431" y="38"/>
                    </a:lnTo>
                    <a:lnTo>
                      <a:pt x="419" y="138"/>
                    </a:lnTo>
                    <a:lnTo>
                      <a:pt x="394" y="256"/>
                    </a:lnTo>
                    <a:lnTo>
                      <a:pt x="369" y="407"/>
                    </a:lnTo>
                    <a:lnTo>
                      <a:pt x="325" y="576"/>
                    </a:lnTo>
                    <a:lnTo>
                      <a:pt x="282" y="757"/>
                    </a:lnTo>
                    <a:lnTo>
                      <a:pt x="219" y="939"/>
                    </a:lnTo>
                    <a:lnTo>
                      <a:pt x="187" y="1033"/>
                    </a:lnTo>
                    <a:lnTo>
                      <a:pt x="150" y="1114"/>
                    </a:lnTo>
                    <a:lnTo>
                      <a:pt x="131" y="1038"/>
                    </a:lnTo>
                    <a:lnTo>
                      <a:pt x="112" y="901"/>
                    </a:lnTo>
                    <a:lnTo>
                      <a:pt x="63" y="52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22" name="Freeform 454"/>
              <p:cNvSpPr>
                <a:spLocks/>
              </p:cNvSpPr>
              <p:nvPr/>
            </p:nvSpPr>
            <p:spPr bwMode="auto">
              <a:xfrm>
                <a:off x="11285" y="11137"/>
                <a:ext cx="35" cy="128"/>
              </a:xfrm>
              <a:custGeom>
                <a:avLst/>
                <a:gdLst>
                  <a:gd name="T0" fmla="*/ 0 w 250"/>
                  <a:gd name="T1" fmla="*/ 0 h 901"/>
                  <a:gd name="T2" fmla="*/ 0 w 250"/>
                  <a:gd name="T3" fmla="*/ 0 h 901"/>
                  <a:gd name="T4" fmla="*/ 0 w 250"/>
                  <a:gd name="T5" fmla="*/ 0 h 901"/>
                  <a:gd name="T6" fmla="*/ 0 w 250"/>
                  <a:gd name="T7" fmla="*/ 0 h 901"/>
                  <a:gd name="T8" fmla="*/ 0 w 250"/>
                  <a:gd name="T9" fmla="*/ 0 h 901"/>
                  <a:gd name="T10" fmla="*/ 0 w 250"/>
                  <a:gd name="T11" fmla="*/ 0 h 901"/>
                  <a:gd name="T12" fmla="*/ 0 w 250"/>
                  <a:gd name="T13" fmla="*/ 0 h 901"/>
                  <a:gd name="T14" fmla="*/ 0 w 250"/>
                  <a:gd name="T15" fmla="*/ 0 h 901"/>
                  <a:gd name="T16" fmla="*/ 0 w 250"/>
                  <a:gd name="T17" fmla="*/ 0 h 901"/>
                  <a:gd name="T18" fmla="*/ 0 w 250"/>
                  <a:gd name="T19" fmla="*/ 0 h 901"/>
                  <a:gd name="T20" fmla="*/ 0 w 250"/>
                  <a:gd name="T21" fmla="*/ 0 h 901"/>
                  <a:gd name="T22" fmla="*/ 0 w 250"/>
                  <a:gd name="T23" fmla="*/ 0 h 9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901"/>
                  <a:gd name="T38" fmla="*/ 250 w 250"/>
                  <a:gd name="T39" fmla="*/ 901 h 9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901">
                    <a:moveTo>
                      <a:pt x="112" y="188"/>
                    </a:moveTo>
                    <a:lnTo>
                      <a:pt x="37" y="112"/>
                    </a:lnTo>
                    <a:lnTo>
                      <a:pt x="162" y="0"/>
                    </a:lnTo>
                    <a:lnTo>
                      <a:pt x="250" y="125"/>
                    </a:lnTo>
                    <a:lnTo>
                      <a:pt x="169" y="194"/>
                    </a:lnTo>
                    <a:lnTo>
                      <a:pt x="187" y="526"/>
                    </a:lnTo>
                    <a:lnTo>
                      <a:pt x="162" y="620"/>
                    </a:lnTo>
                    <a:lnTo>
                      <a:pt x="131" y="714"/>
                    </a:lnTo>
                    <a:lnTo>
                      <a:pt x="68" y="901"/>
                    </a:lnTo>
                    <a:lnTo>
                      <a:pt x="31" y="758"/>
                    </a:lnTo>
                    <a:lnTo>
                      <a:pt x="0" y="620"/>
                    </a:lnTo>
                    <a:lnTo>
                      <a:pt x="112" y="188"/>
                    </a:lnTo>
                    <a:close/>
                  </a:path>
                </a:pathLst>
              </a:custGeom>
              <a:solidFill>
                <a:srgbClr val="7E75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23" name="Freeform 455"/>
              <p:cNvSpPr>
                <a:spLocks/>
              </p:cNvSpPr>
              <p:nvPr/>
            </p:nvSpPr>
            <p:spPr bwMode="auto">
              <a:xfrm>
                <a:off x="11135" y="11486"/>
                <a:ext cx="34" cy="139"/>
              </a:xfrm>
              <a:custGeom>
                <a:avLst/>
                <a:gdLst>
                  <a:gd name="T0" fmla="*/ 0 w 237"/>
                  <a:gd name="T1" fmla="*/ 0 h 971"/>
                  <a:gd name="T2" fmla="*/ 0 w 237"/>
                  <a:gd name="T3" fmla="*/ 0 h 971"/>
                  <a:gd name="T4" fmla="*/ 0 w 237"/>
                  <a:gd name="T5" fmla="*/ 0 h 971"/>
                  <a:gd name="T6" fmla="*/ 0 w 237"/>
                  <a:gd name="T7" fmla="*/ 0 h 971"/>
                  <a:gd name="T8" fmla="*/ 0 w 237"/>
                  <a:gd name="T9" fmla="*/ 0 h 971"/>
                  <a:gd name="T10" fmla="*/ 0 w 237"/>
                  <a:gd name="T11" fmla="*/ 0 h 971"/>
                  <a:gd name="T12" fmla="*/ 0 w 237"/>
                  <a:gd name="T13" fmla="*/ 0 h 971"/>
                  <a:gd name="T14" fmla="*/ 0 w 237"/>
                  <a:gd name="T15" fmla="*/ 0 h 971"/>
                  <a:gd name="T16" fmla="*/ 0 60000 65536"/>
                  <a:gd name="T17" fmla="*/ 0 60000 65536"/>
                  <a:gd name="T18" fmla="*/ 0 60000 65536"/>
                  <a:gd name="T19" fmla="*/ 0 60000 65536"/>
                  <a:gd name="T20" fmla="*/ 0 60000 65536"/>
                  <a:gd name="T21" fmla="*/ 0 60000 65536"/>
                  <a:gd name="T22" fmla="*/ 0 60000 65536"/>
                  <a:gd name="T23" fmla="*/ 0 60000 65536"/>
                  <a:gd name="T24" fmla="*/ 0 w 237"/>
                  <a:gd name="T25" fmla="*/ 0 h 971"/>
                  <a:gd name="T26" fmla="*/ 237 w 237"/>
                  <a:gd name="T27" fmla="*/ 971 h 9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7" h="971">
                    <a:moveTo>
                      <a:pt x="0" y="946"/>
                    </a:moveTo>
                    <a:lnTo>
                      <a:pt x="0" y="0"/>
                    </a:lnTo>
                    <a:lnTo>
                      <a:pt x="237" y="0"/>
                    </a:lnTo>
                    <a:lnTo>
                      <a:pt x="237" y="952"/>
                    </a:lnTo>
                    <a:lnTo>
                      <a:pt x="181" y="971"/>
                    </a:lnTo>
                    <a:lnTo>
                      <a:pt x="118" y="971"/>
                    </a:lnTo>
                    <a:lnTo>
                      <a:pt x="61" y="964"/>
                    </a:lnTo>
                    <a:lnTo>
                      <a:pt x="0" y="946"/>
                    </a:lnTo>
                    <a:close/>
                  </a:path>
                </a:pathLst>
              </a:custGeom>
              <a:solidFill>
                <a:srgbClr val="B3B5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24" name="Freeform 456"/>
              <p:cNvSpPr>
                <a:spLocks/>
              </p:cNvSpPr>
              <p:nvPr/>
            </p:nvSpPr>
            <p:spPr bwMode="auto">
              <a:xfrm>
                <a:off x="11135" y="11622"/>
                <a:ext cx="34" cy="15"/>
              </a:xfrm>
              <a:custGeom>
                <a:avLst/>
                <a:gdLst>
                  <a:gd name="T0" fmla="*/ 0 w 237"/>
                  <a:gd name="T1" fmla="*/ 0 h 106"/>
                  <a:gd name="T2" fmla="*/ 0 w 237"/>
                  <a:gd name="T3" fmla="*/ 0 h 106"/>
                  <a:gd name="T4" fmla="*/ 0 w 237"/>
                  <a:gd name="T5" fmla="*/ 0 h 106"/>
                  <a:gd name="T6" fmla="*/ 0 w 237"/>
                  <a:gd name="T7" fmla="*/ 0 h 106"/>
                  <a:gd name="T8" fmla="*/ 0 w 237"/>
                  <a:gd name="T9" fmla="*/ 0 h 106"/>
                  <a:gd name="T10" fmla="*/ 0 w 237"/>
                  <a:gd name="T11" fmla="*/ 0 h 106"/>
                  <a:gd name="T12" fmla="*/ 0 w 237"/>
                  <a:gd name="T13" fmla="*/ 0 h 106"/>
                  <a:gd name="T14" fmla="*/ 0 w 237"/>
                  <a:gd name="T15" fmla="*/ 0 h 106"/>
                  <a:gd name="T16" fmla="*/ 0 w 237"/>
                  <a:gd name="T17" fmla="*/ 0 h 106"/>
                  <a:gd name="T18" fmla="*/ 0 w 237"/>
                  <a:gd name="T19" fmla="*/ 0 h 106"/>
                  <a:gd name="T20" fmla="*/ 0 w 237"/>
                  <a:gd name="T21" fmla="*/ 0 h 106"/>
                  <a:gd name="T22" fmla="*/ 0 w 237"/>
                  <a:gd name="T23" fmla="*/ 0 h 106"/>
                  <a:gd name="T24" fmla="*/ 0 w 237"/>
                  <a:gd name="T25" fmla="*/ 0 h 106"/>
                  <a:gd name="T26" fmla="*/ 0 w 237"/>
                  <a:gd name="T27" fmla="*/ 0 h 106"/>
                  <a:gd name="T28" fmla="*/ 0 w 237"/>
                  <a:gd name="T29" fmla="*/ 0 h 106"/>
                  <a:gd name="T30" fmla="*/ 0 w 237"/>
                  <a:gd name="T31" fmla="*/ 0 h 106"/>
                  <a:gd name="T32" fmla="*/ 0 w 237"/>
                  <a:gd name="T33" fmla="*/ 0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7"/>
                  <a:gd name="T52" fmla="*/ 0 h 106"/>
                  <a:gd name="T53" fmla="*/ 237 w 237"/>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7" h="106">
                    <a:moveTo>
                      <a:pt x="237" y="6"/>
                    </a:moveTo>
                    <a:lnTo>
                      <a:pt x="237" y="63"/>
                    </a:lnTo>
                    <a:lnTo>
                      <a:pt x="237" y="68"/>
                    </a:lnTo>
                    <a:lnTo>
                      <a:pt x="230" y="81"/>
                    </a:lnTo>
                    <a:lnTo>
                      <a:pt x="206" y="93"/>
                    </a:lnTo>
                    <a:lnTo>
                      <a:pt x="169" y="106"/>
                    </a:lnTo>
                    <a:lnTo>
                      <a:pt x="118" y="106"/>
                    </a:lnTo>
                    <a:lnTo>
                      <a:pt x="74" y="106"/>
                    </a:lnTo>
                    <a:lnTo>
                      <a:pt x="36" y="93"/>
                    </a:lnTo>
                    <a:lnTo>
                      <a:pt x="11" y="81"/>
                    </a:lnTo>
                    <a:lnTo>
                      <a:pt x="6" y="68"/>
                    </a:lnTo>
                    <a:lnTo>
                      <a:pt x="0" y="63"/>
                    </a:lnTo>
                    <a:lnTo>
                      <a:pt x="0" y="0"/>
                    </a:lnTo>
                    <a:lnTo>
                      <a:pt x="61" y="18"/>
                    </a:lnTo>
                    <a:lnTo>
                      <a:pt x="118" y="25"/>
                    </a:lnTo>
                    <a:lnTo>
                      <a:pt x="181" y="25"/>
                    </a:lnTo>
                    <a:lnTo>
                      <a:pt x="237" y="6"/>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25" name="Freeform 457"/>
              <p:cNvSpPr>
                <a:spLocks/>
              </p:cNvSpPr>
              <p:nvPr/>
            </p:nvSpPr>
            <p:spPr bwMode="auto">
              <a:xfrm>
                <a:off x="11046" y="11109"/>
                <a:ext cx="312" cy="335"/>
              </a:xfrm>
              <a:custGeom>
                <a:avLst/>
                <a:gdLst>
                  <a:gd name="T0" fmla="*/ 0 w 2182"/>
                  <a:gd name="T1" fmla="*/ 0 h 2348"/>
                  <a:gd name="T2" fmla="*/ 0 w 2182"/>
                  <a:gd name="T3" fmla="*/ 0 h 2348"/>
                  <a:gd name="T4" fmla="*/ 0 w 2182"/>
                  <a:gd name="T5" fmla="*/ 0 h 2348"/>
                  <a:gd name="T6" fmla="*/ 0 w 2182"/>
                  <a:gd name="T7" fmla="*/ 0 h 2348"/>
                  <a:gd name="T8" fmla="*/ 0 w 2182"/>
                  <a:gd name="T9" fmla="*/ 0 h 2348"/>
                  <a:gd name="T10" fmla="*/ 0 w 2182"/>
                  <a:gd name="T11" fmla="*/ 0 h 2348"/>
                  <a:gd name="T12" fmla="*/ 0 w 2182"/>
                  <a:gd name="T13" fmla="*/ 0 h 2348"/>
                  <a:gd name="T14" fmla="*/ 0 w 2182"/>
                  <a:gd name="T15" fmla="*/ 0 h 2348"/>
                  <a:gd name="T16" fmla="*/ 0 w 2182"/>
                  <a:gd name="T17" fmla="*/ 0 h 2348"/>
                  <a:gd name="T18" fmla="*/ 0 w 2182"/>
                  <a:gd name="T19" fmla="*/ 0 h 2348"/>
                  <a:gd name="T20" fmla="*/ 0 w 2182"/>
                  <a:gd name="T21" fmla="*/ 0 h 2348"/>
                  <a:gd name="T22" fmla="*/ 0 w 2182"/>
                  <a:gd name="T23" fmla="*/ 0 h 2348"/>
                  <a:gd name="T24" fmla="*/ 0 w 2182"/>
                  <a:gd name="T25" fmla="*/ 0 h 2348"/>
                  <a:gd name="T26" fmla="*/ 0 w 2182"/>
                  <a:gd name="T27" fmla="*/ 0 h 2348"/>
                  <a:gd name="T28" fmla="*/ 0 w 2182"/>
                  <a:gd name="T29" fmla="*/ 0 h 2348"/>
                  <a:gd name="T30" fmla="*/ 0 w 2182"/>
                  <a:gd name="T31" fmla="*/ 0 h 2348"/>
                  <a:gd name="T32" fmla="*/ 0 w 2182"/>
                  <a:gd name="T33" fmla="*/ 0 h 2348"/>
                  <a:gd name="T34" fmla="*/ 0 w 2182"/>
                  <a:gd name="T35" fmla="*/ 0 h 2348"/>
                  <a:gd name="T36" fmla="*/ 0 w 2182"/>
                  <a:gd name="T37" fmla="*/ 0 h 2348"/>
                  <a:gd name="T38" fmla="*/ 0 w 2182"/>
                  <a:gd name="T39" fmla="*/ 0 h 2348"/>
                  <a:gd name="T40" fmla="*/ 0 w 2182"/>
                  <a:gd name="T41" fmla="*/ 0 h 2348"/>
                  <a:gd name="T42" fmla="*/ 0 w 2182"/>
                  <a:gd name="T43" fmla="*/ 0 h 2348"/>
                  <a:gd name="T44" fmla="*/ 0 w 2182"/>
                  <a:gd name="T45" fmla="*/ 0 h 2348"/>
                  <a:gd name="T46" fmla="*/ 0 w 2182"/>
                  <a:gd name="T47" fmla="*/ 0 h 2348"/>
                  <a:gd name="T48" fmla="*/ 0 w 2182"/>
                  <a:gd name="T49" fmla="*/ 0 h 2348"/>
                  <a:gd name="T50" fmla="*/ 0 w 2182"/>
                  <a:gd name="T51" fmla="*/ 0 h 2348"/>
                  <a:gd name="T52" fmla="*/ 0 w 2182"/>
                  <a:gd name="T53" fmla="*/ 0 h 2348"/>
                  <a:gd name="T54" fmla="*/ 0 w 2182"/>
                  <a:gd name="T55" fmla="*/ 0 h 2348"/>
                  <a:gd name="T56" fmla="*/ 0 w 2182"/>
                  <a:gd name="T57" fmla="*/ 0 h 2348"/>
                  <a:gd name="T58" fmla="*/ 0 w 2182"/>
                  <a:gd name="T59" fmla="*/ 0 h 2348"/>
                  <a:gd name="T60" fmla="*/ 0 w 2182"/>
                  <a:gd name="T61" fmla="*/ 0 h 2348"/>
                  <a:gd name="T62" fmla="*/ 0 w 2182"/>
                  <a:gd name="T63" fmla="*/ 0 h 2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82"/>
                  <a:gd name="T97" fmla="*/ 0 h 2348"/>
                  <a:gd name="T98" fmla="*/ 2182 w 2182"/>
                  <a:gd name="T99" fmla="*/ 2348 h 2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82" h="2348">
                    <a:moveTo>
                      <a:pt x="1094" y="200"/>
                    </a:moveTo>
                    <a:lnTo>
                      <a:pt x="1082" y="163"/>
                    </a:lnTo>
                    <a:lnTo>
                      <a:pt x="1064" y="125"/>
                    </a:lnTo>
                    <a:lnTo>
                      <a:pt x="1026" y="82"/>
                    </a:lnTo>
                    <a:lnTo>
                      <a:pt x="1001" y="62"/>
                    </a:lnTo>
                    <a:lnTo>
                      <a:pt x="969" y="44"/>
                    </a:lnTo>
                    <a:lnTo>
                      <a:pt x="931" y="25"/>
                    </a:lnTo>
                    <a:lnTo>
                      <a:pt x="888" y="12"/>
                    </a:lnTo>
                    <a:lnTo>
                      <a:pt x="845" y="7"/>
                    </a:lnTo>
                    <a:lnTo>
                      <a:pt x="788" y="0"/>
                    </a:lnTo>
                    <a:lnTo>
                      <a:pt x="725" y="0"/>
                    </a:lnTo>
                    <a:lnTo>
                      <a:pt x="657" y="12"/>
                    </a:lnTo>
                    <a:lnTo>
                      <a:pt x="506" y="32"/>
                    </a:lnTo>
                    <a:lnTo>
                      <a:pt x="369" y="57"/>
                    </a:lnTo>
                    <a:lnTo>
                      <a:pt x="250" y="88"/>
                    </a:lnTo>
                    <a:lnTo>
                      <a:pt x="194" y="107"/>
                    </a:lnTo>
                    <a:lnTo>
                      <a:pt x="144" y="131"/>
                    </a:lnTo>
                    <a:lnTo>
                      <a:pt x="100" y="156"/>
                    </a:lnTo>
                    <a:lnTo>
                      <a:pt x="63" y="181"/>
                    </a:lnTo>
                    <a:lnTo>
                      <a:pt x="38" y="219"/>
                    </a:lnTo>
                    <a:lnTo>
                      <a:pt x="13" y="256"/>
                    </a:lnTo>
                    <a:lnTo>
                      <a:pt x="0" y="294"/>
                    </a:lnTo>
                    <a:lnTo>
                      <a:pt x="0" y="344"/>
                    </a:lnTo>
                    <a:lnTo>
                      <a:pt x="7" y="394"/>
                    </a:lnTo>
                    <a:lnTo>
                      <a:pt x="18" y="451"/>
                    </a:lnTo>
                    <a:lnTo>
                      <a:pt x="68" y="588"/>
                    </a:lnTo>
                    <a:lnTo>
                      <a:pt x="106" y="758"/>
                    </a:lnTo>
                    <a:lnTo>
                      <a:pt x="150" y="933"/>
                    </a:lnTo>
                    <a:lnTo>
                      <a:pt x="181" y="1120"/>
                    </a:lnTo>
                    <a:lnTo>
                      <a:pt x="212" y="1303"/>
                    </a:lnTo>
                    <a:lnTo>
                      <a:pt x="237" y="1471"/>
                    </a:lnTo>
                    <a:lnTo>
                      <a:pt x="250" y="1615"/>
                    </a:lnTo>
                    <a:lnTo>
                      <a:pt x="256" y="1715"/>
                    </a:lnTo>
                    <a:lnTo>
                      <a:pt x="256" y="1740"/>
                    </a:lnTo>
                    <a:lnTo>
                      <a:pt x="262" y="1760"/>
                    </a:lnTo>
                    <a:lnTo>
                      <a:pt x="287" y="1810"/>
                    </a:lnTo>
                    <a:lnTo>
                      <a:pt x="325" y="1853"/>
                    </a:lnTo>
                    <a:lnTo>
                      <a:pt x="375" y="1903"/>
                    </a:lnTo>
                    <a:lnTo>
                      <a:pt x="438" y="1953"/>
                    </a:lnTo>
                    <a:lnTo>
                      <a:pt x="506" y="2009"/>
                    </a:lnTo>
                    <a:lnTo>
                      <a:pt x="581" y="2059"/>
                    </a:lnTo>
                    <a:lnTo>
                      <a:pt x="662" y="2104"/>
                    </a:lnTo>
                    <a:lnTo>
                      <a:pt x="750" y="2154"/>
                    </a:lnTo>
                    <a:lnTo>
                      <a:pt x="845" y="2197"/>
                    </a:lnTo>
                    <a:lnTo>
                      <a:pt x="931" y="2235"/>
                    </a:lnTo>
                    <a:lnTo>
                      <a:pt x="1026" y="2273"/>
                    </a:lnTo>
                    <a:lnTo>
                      <a:pt x="1113" y="2298"/>
                    </a:lnTo>
                    <a:lnTo>
                      <a:pt x="1200" y="2323"/>
                    </a:lnTo>
                    <a:lnTo>
                      <a:pt x="1281" y="2342"/>
                    </a:lnTo>
                    <a:lnTo>
                      <a:pt x="1357" y="2348"/>
                    </a:lnTo>
                    <a:lnTo>
                      <a:pt x="1394" y="2348"/>
                    </a:lnTo>
                    <a:lnTo>
                      <a:pt x="1432" y="2348"/>
                    </a:lnTo>
                    <a:lnTo>
                      <a:pt x="1507" y="2330"/>
                    </a:lnTo>
                    <a:lnTo>
                      <a:pt x="1575" y="2292"/>
                    </a:lnTo>
                    <a:lnTo>
                      <a:pt x="1651" y="2248"/>
                    </a:lnTo>
                    <a:lnTo>
                      <a:pt x="1719" y="2192"/>
                    </a:lnTo>
                    <a:lnTo>
                      <a:pt x="1789" y="2129"/>
                    </a:lnTo>
                    <a:lnTo>
                      <a:pt x="1851" y="2066"/>
                    </a:lnTo>
                    <a:lnTo>
                      <a:pt x="1913" y="1991"/>
                    </a:lnTo>
                    <a:lnTo>
                      <a:pt x="2026" y="1853"/>
                    </a:lnTo>
                    <a:lnTo>
                      <a:pt x="2108" y="1735"/>
                    </a:lnTo>
                    <a:lnTo>
                      <a:pt x="2182" y="1615"/>
                    </a:lnTo>
                    <a:lnTo>
                      <a:pt x="1157" y="876"/>
                    </a:lnTo>
                    <a:lnTo>
                      <a:pt x="1094" y="200"/>
                    </a:lnTo>
                    <a:close/>
                  </a:path>
                </a:pathLst>
              </a:custGeom>
              <a:solidFill>
                <a:srgbClr val="7235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26" name="Freeform 458"/>
              <p:cNvSpPr>
                <a:spLocks/>
              </p:cNvSpPr>
              <p:nvPr/>
            </p:nvSpPr>
            <p:spPr bwMode="auto">
              <a:xfrm>
                <a:off x="11057" y="11113"/>
                <a:ext cx="140" cy="195"/>
              </a:xfrm>
              <a:custGeom>
                <a:avLst/>
                <a:gdLst>
                  <a:gd name="T0" fmla="*/ 0 w 982"/>
                  <a:gd name="T1" fmla="*/ 0 h 1371"/>
                  <a:gd name="T2" fmla="*/ 0 w 982"/>
                  <a:gd name="T3" fmla="*/ 0 h 1371"/>
                  <a:gd name="T4" fmla="*/ 0 w 982"/>
                  <a:gd name="T5" fmla="*/ 0 h 1371"/>
                  <a:gd name="T6" fmla="*/ 0 w 982"/>
                  <a:gd name="T7" fmla="*/ 0 h 1371"/>
                  <a:gd name="T8" fmla="*/ 0 w 982"/>
                  <a:gd name="T9" fmla="*/ 0 h 1371"/>
                  <a:gd name="T10" fmla="*/ 0 w 982"/>
                  <a:gd name="T11" fmla="*/ 0 h 1371"/>
                  <a:gd name="T12" fmla="*/ 0 w 982"/>
                  <a:gd name="T13" fmla="*/ 0 h 1371"/>
                  <a:gd name="T14" fmla="*/ 0 w 982"/>
                  <a:gd name="T15" fmla="*/ 0 h 1371"/>
                  <a:gd name="T16" fmla="*/ 0 w 982"/>
                  <a:gd name="T17" fmla="*/ 0 h 1371"/>
                  <a:gd name="T18" fmla="*/ 0 w 982"/>
                  <a:gd name="T19" fmla="*/ 0 h 1371"/>
                  <a:gd name="T20" fmla="*/ 0 w 982"/>
                  <a:gd name="T21" fmla="*/ 0 h 1371"/>
                  <a:gd name="T22" fmla="*/ 0 w 982"/>
                  <a:gd name="T23" fmla="*/ 0 h 1371"/>
                  <a:gd name="T24" fmla="*/ 0 w 982"/>
                  <a:gd name="T25" fmla="*/ 0 h 1371"/>
                  <a:gd name="T26" fmla="*/ 0 w 982"/>
                  <a:gd name="T27" fmla="*/ 0 h 1371"/>
                  <a:gd name="T28" fmla="*/ 0 w 982"/>
                  <a:gd name="T29" fmla="*/ 0 h 1371"/>
                  <a:gd name="T30" fmla="*/ 0 w 982"/>
                  <a:gd name="T31" fmla="*/ 0 h 1371"/>
                  <a:gd name="T32" fmla="*/ 0 w 982"/>
                  <a:gd name="T33" fmla="*/ 0 h 1371"/>
                  <a:gd name="T34" fmla="*/ 0 w 982"/>
                  <a:gd name="T35" fmla="*/ 0 h 1371"/>
                  <a:gd name="T36" fmla="*/ 0 w 982"/>
                  <a:gd name="T37" fmla="*/ 0 h 1371"/>
                  <a:gd name="T38" fmla="*/ 0 w 982"/>
                  <a:gd name="T39" fmla="*/ 0 h 1371"/>
                  <a:gd name="T40" fmla="*/ 0 w 982"/>
                  <a:gd name="T41" fmla="*/ 0 h 1371"/>
                  <a:gd name="T42" fmla="*/ 0 w 982"/>
                  <a:gd name="T43" fmla="*/ 0 h 1371"/>
                  <a:gd name="T44" fmla="*/ 0 w 982"/>
                  <a:gd name="T45" fmla="*/ 0 h 1371"/>
                  <a:gd name="T46" fmla="*/ 0 w 982"/>
                  <a:gd name="T47" fmla="*/ 0 h 1371"/>
                  <a:gd name="T48" fmla="*/ 0 w 982"/>
                  <a:gd name="T49" fmla="*/ 0 h 1371"/>
                  <a:gd name="T50" fmla="*/ 0 w 982"/>
                  <a:gd name="T51" fmla="*/ 0 h 1371"/>
                  <a:gd name="T52" fmla="*/ 0 w 982"/>
                  <a:gd name="T53" fmla="*/ 0 h 1371"/>
                  <a:gd name="T54" fmla="*/ 0 w 982"/>
                  <a:gd name="T55" fmla="*/ 0 h 1371"/>
                  <a:gd name="T56" fmla="*/ 0 w 982"/>
                  <a:gd name="T57" fmla="*/ 0 h 1371"/>
                  <a:gd name="T58" fmla="*/ 0 w 982"/>
                  <a:gd name="T59" fmla="*/ 0 h 1371"/>
                  <a:gd name="T60" fmla="*/ 0 w 982"/>
                  <a:gd name="T61" fmla="*/ 0 h 1371"/>
                  <a:gd name="T62" fmla="*/ 0 w 982"/>
                  <a:gd name="T63" fmla="*/ 0 h 1371"/>
                  <a:gd name="T64" fmla="*/ 0 w 982"/>
                  <a:gd name="T65" fmla="*/ 0 h 1371"/>
                  <a:gd name="T66" fmla="*/ 0 w 982"/>
                  <a:gd name="T67" fmla="*/ 0 h 1371"/>
                  <a:gd name="T68" fmla="*/ 0 w 982"/>
                  <a:gd name="T69" fmla="*/ 0 h 1371"/>
                  <a:gd name="T70" fmla="*/ 0 w 982"/>
                  <a:gd name="T71" fmla="*/ 0 h 1371"/>
                  <a:gd name="T72" fmla="*/ 0 w 982"/>
                  <a:gd name="T73" fmla="*/ 0 h 1371"/>
                  <a:gd name="T74" fmla="*/ 0 w 982"/>
                  <a:gd name="T75" fmla="*/ 0 h 1371"/>
                  <a:gd name="T76" fmla="*/ 0 w 982"/>
                  <a:gd name="T77" fmla="*/ 0 h 1371"/>
                  <a:gd name="T78" fmla="*/ 0 w 982"/>
                  <a:gd name="T79" fmla="*/ 0 h 1371"/>
                  <a:gd name="T80" fmla="*/ 0 w 982"/>
                  <a:gd name="T81" fmla="*/ 0 h 1371"/>
                  <a:gd name="T82" fmla="*/ 0 w 982"/>
                  <a:gd name="T83" fmla="*/ 0 h 1371"/>
                  <a:gd name="T84" fmla="*/ 0 w 982"/>
                  <a:gd name="T85" fmla="*/ 0 h 1371"/>
                  <a:gd name="T86" fmla="*/ 0 w 982"/>
                  <a:gd name="T87" fmla="*/ 0 h 1371"/>
                  <a:gd name="T88" fmla="*/ 0 w 982"/>
                  <a:gd name="T89" fmla="*/ 0 h 1371"/>
                  <a:gd name="T90" fmla="*/ 0 w 982"/>
                  <a:gd name="T91" fmla="*/ 0 h 1371"/>
                  <a:gd name="T92" fmla="*/ 0 w 982"/>
                  <a:gd name="T93" fmla="*/ 0 h 1371"/>
                  <a:gd name="T94" fmla="*/ 0 w 982"/>
                  <a:gd name="T95" fmla="*/ 0 h 1371"/>
                  <a:gd name="T96" fmla="*/ 0 w 982"/>
                  <a:gd name="T97" fmla="*/ 0 h 1371"/>
                  <a:gd name="T98" fmla="*/ 0 w 982"/>
                  <a:gd name="T99" fmla="*/ 0 h 1371"/>
                  <a:gd name="T100" fmla="*/ 0 w 982"/>
                  <a:gd name="T101" fmla="*/ 0 h 1371"/>
                  <a:gd name="T102" fmla="*/ 0 w 982"/>
                  <a:gd name="T103" fmla="*/ 0 h 1371"/>
                  <a:gd name="T104" fmla="*/ 0 w 982"/>
                  <a:gd name="T105" fmla="*/ 0 h 1371"/>
                  <a:gd name="T106" fmla="*/ 0 w 982"/>
                  <a:gd name="T107" fmla="*/ 0 h 13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2"/>
                  <a:gd name="T163" fmla="*/ 0 h 1371"/>
                  <a:gd name="T164" fmla="*/ 982 w 982"/>
                  <a:gd name="T165" fmla="*/ 1371 h 13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2" h="1371">
                    <a:moveTo>
                      <a:pt x="763" y="0"/>
                    </a:moveTo>
                    <a:lnTo>
                      <a:pt x="694" y="0"/>
                    </a:lnTo>
                    <a:lnTo>
                      <a:pt x="619" y="7"/>
                    </a:lnTo>
                    <a:lnTo>
                      <a:pt x="531" y="12"/>
                    </a:lnTo>
                    <a:lnTo>
                      <a:pt x="438" y="32"/>
                    </a:lnTo>
                    <a:lnTo>
                      <a:pt x="269" y="68"/>
                    </a:lnTo>
                    <a:lnTo>
                      <a:pt x="194" y="88"/>
                    </a:lnTo>
                    <a:lnTo>
                      <a:pt x="144" y="113"/>
                    </a:lnTo>
                    <a:lnTo>
                      <a:pt x="106" y="131"/>
                    </a:lnTo>
                    <a:lnTo>
                      <a:pt x="81" y="150"/>
                    </a:lnTo>
                    <a:lnTo>
                      <a:pt x="56" y="175"/>
                    </a:lnTo>
                    <a:lnTo>
                      <a:pt x="44" y="194"/>
                    </a:lnTo>
                    <a:lnTo>
                      <a:pt x="25" y="219"/>
                    </a:lnTo>
                    <a:lnTo>
                      <a:pt x="13" y="251"/>
                    </a:lnTo>
                    <a:lnTo>
                      <a:pt x="0" y="307"/>
                    </a:lnTo>
                    <a:lnTo>
                      <a:pt x="0" y="369"/>
                    </a:lnTo>
                    <a:lnTo>
                      <a:pt x="6" y="432"/>
                    </a:lnTo>
                    <a:lnTo>
                      <a:pt x="19" y="495"/>
                    </a:lnTo>
                    <a:lnTo>
                      <a:pt x="38" y="557"/>
                    </a:lnTo>
                    <a:lnTo>
                      <a:pt x="69" y="663"/>
                    </a:lnTo>
                    <a:lnTo>
                      <a:pt x="106" y="764"/>
                    </a:lnTo>
                    <a:lnTo>
                      <a:pt x="175" y="957"/>
                    </a:lnTo>
                    <a:lnTo>
                      <a:pt x="200" y="1058"/>
                    </a:lnTo>
                    <a:lnTo>
                      <a:pt x="219" y="1158"/>
                    </a:lnTo>
                    <a:lnTo>
                      <a:pt x="232" y="1265"/>
                    </a:lnTo>
                    <a:lnTo>
                      <a:pt x="232" y="1371"/>
                    </a:lnTo>
                    <a:lnTo>
                      <a:pt x="257" y="1233"/>
                    </a:lnTo>
                    <a:lnTo>
                      <a:pt x="269" y="1089"/>
                    </a:lnTo>
                    <a:lnTo>
                      <a:pt x="269" y="952"/>
                    </a:lnTo>
                    <a:lnTo>
                      <a:pt x="262" y="808"/>
                    </a:lnTo>
                    <a:lnTo>
                      <a:pt x="257" y="751"/>
                    </a:lnTo>
                    <a:lnTo>
                      <a:pt x="244" y="688"/>
                    </a:lnTo>
                    <a:lnTo>
                      <a:pt x="219" y="563"/>
                    </a:lnTo>
                    <a:lnTo>
                      <a:pt x="207" y="500"/>
                    </a:lnTo>
                    <a:lnTo>
                      <a:pt x="200" y="444"/>
                    </a:lnTo>
                    <a:lnTo>
                      <a:pt x="194" y="382"/>
                    </a:lnTo>
                    <a:lnTo>
                      <a:pt x="207" y="319"/>
                    </a:lnTo>
                    <a:lnTo>
                      <a:pt x="212" y="294"/>
                    </a:lnTo>
                    <a:lnTo>
                      <a:pt x="219" y="276"/>
                    </a:lnTo>
                    <a:lnTo>
                      <a:pt x="250" y="238"/>
                    </a:lnTo>
                    <a:lnTo>
                      <a:pt x="282" y="213"/>
                    </a:lnTo>
                    <a:lnTo>
                      <a:pt x="325" y="200"/>
                    </a:lnTo>
                    <a:lnTo>
                      <a:pt x="369" y="188"/>
                    </a:lnTo>
                    <a:lnTo>
                      <a:pt x="419" y="181"/>
                    </a:lnTo>
                    <a:lnTo>
                      <a:pt x="501" y="175"/>
                    </a:lnTo>
                    <a:lnTo>
                      <a:pt x="763" y="131"/>
                    </a:lnTo>
                    <a:lnTo>
                      <a:pt x="926" y="100"/>
                    </a:lnTo>
                    <a:lnTo>
                      <a:pt x="976" y="88"/>
                    </a:lnTo>
                    <a:lnTo>
                      <a:pt x="982" y="82"/>
                    </a:lnTo>
                    <a:lnTo>
                      <a:pt x="982" y="75"/>
                    </a:lnTo>
                    <a:lnTo>
                      <a:pt x="938" y="44"/>
                    </a:lnTo>
                    <a:lnTo>
                      <a:pt x="881" y="25"/>
                    </a:lnTo>
                    <a:lnTo>
                      <a:pt x="826" y="7"/>
                    </a:lnTo>
                    <a:lnTo>
                      <a:pt x="763" y="0"/>
                    </a:lnTo>
                    <a:close/>
                  </a:path>
                </a:pathLst>
              </a:custGeom>
              <a:solidFill>
                <a:srgbClr val="8D50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27" name="Freeform 459"/>
              <p:cNvSpPr>
                <a:spLocks/>
              </p:cNvSpPr>
              <p:nvPr/>
            </p:nvSpPr>
            <p:spPr bwMode="auto">
              <a:xfrm>
                <a:off x="11470" y="10965"/>
                <a:ext cx="102" cy="142"/>
              </a:xfrm>
              <a:custGeom>
                <a:avLst/>
                <a:gdLst>
                  <a:gd name="T0" fmla="*/ 0 w 712"/>
                  <a:gd name="T1" fmla="*/ 0 h 995"/>
                  <a:gd name="T2" fmla="*/ 0 w 712"/>
                  <a:gd name="T3" fmla="*/ 0 h 995"/>
                  <a:gd name="T4" fmla="*/ 0 w 712"/>
                  <a:gd name="T5" fmla="*/ 0 h 995"/>
                  <a:gd name="T6" fmla="*/ 0 w 712"/>
                  <a:gd name="T7" fmla="*/ 0 h 995"/>
                  <a:gd name="T8" fmla="*/ 0 w 712"/>
                  <a:gd name="T9" fmla="*/ 0 h 995"/>
                  <a:gd name="T10" fmla="*/ 0 w 712"/>
                  <a:gd name="T11" fmla="*/ 0 h 995"/>
                  <a:gd name="T12" fmla="*/ 0 w 712"/>
                  <a:gd name="T13" fmla="*/ 0 h 995"/>
                  <a:gd name="T14" fmla="*/ 0 w 712"/>
                  <a:gd name="T15" fmla="*/ 0 h 995"/>
                  <a:gd name="T16" fmla="*/ 0 w 712"/>
                  <a:gd name="T17" fmla="*/ 0 h 995"/>
                  <a:gd name="T18" fmla="*/ 0 w 712"/>
                  <a:gd name="T19" fmla="*/ 0 h 995"/>
                  <a:gd name="T20" fmla="*/ 0 w 712"/>
                  <a:gd name="T21" fmla="*/ 0 h 995"/>
                  <a:gd name="T22" fmla="*/ 0 w 712"/>
                  <a:gd name="T23" fmla="*/ 0 h 995"/>
                  <a:gd name="T24" fmla="*/ 0 w 712"/>
                  <a:gd name="T25" fmla="*/ 0 h 995"/>
                  <a:gd name="T26" fmla="*/ 0 w 712"/>
                  <a:gd name="T27" fmla="*/ 0 h 995"/>
                  <a:gd name="T28" fmla="*/ 0 w 712"/>
                  <a:gd name="T29" fmla="*/ 0 h 995"/>
                  <a:gd name="T30" fmla="*/ 0 w 712"/>
                  <a:gd name="T31" fmla="*/ 0 h 995"/>
                  <a:gd name="T32" fmla="*/ 0 w 712"/>
                  <a:gd name="T33" fmla="*/ 0 h 995"/>
                  <a:gd name="T34" fmla="*/ 0 w 712"/>
                  <a:gd name="T35" fmla="*/ 0 h 995"/>
                  <a:gd name="T36" fmla="*/ 0 w 712"/>
                  <a:gd name="T37" fmla="*/ 0 h 995"/>
                  <a:gd name="T38" fmla="*/ 0 w 712"/>
                  <a:gd name="T39" fmla="*/ 0 h 995"/>
                  <a:gd name="T40" fmla="*/ 0 w 712"/>
                  <a:gd name="T41" fmla="*/ 0 h 995"/>
                  <a:gd name="T42" fmla="*/ 0 w 712"/>
                  <a:gd name="T43" fmla="*/ 0 h 995"/>
                  <a:gd name="T44" fmla="*/ 0 w 712"/>
                  <a:gd name="T45" fmla="*/ 0 h 995"/>
                  <a:gd name="T46" fmla="*/ 0 w 712"/>
                  <a:gd name="T47" fmla="*/ 0 h 995"/>
                  <a:gd name="T48" fmla="*/ 0 w 712"/>
                  <a:gd name="T49" fmla="*/ 0 h 995"/>
                  <a:gd name="T50" fmla="*/ 0 w 712"/>
                  <a:gd name="T51" fmla="*/ 0 h 995"/>
                  <a:gd name="T52" fmla="*/ 0 w 712"/>
                  <a:gd name="T53" fmla="*/ 0 h 995"/>
                  <a:gd name="T54" fmla="*/ 0 w 712"/>
                  <a:gd name="T55" fmla="*/ 0 h 995"/>
                  <a:gd name="T56" fmla="*/ 0 w 712"/>
                  <a:gd name="T57" fmla="*/ 0 h 995"/>
                  <a:gd name="T58" fmla="*/ 0 w 712"/>
                  <a:gd name="T59" fmla="*/ 0 h 995"/>
                  <a:gd name="T60" fmla="*/ 0 w 712"/>
                  <a:gd name="T61" fmla="*/ 0 h 995"/>
                  <a:gd name="T62" fmla="*/ 0 w 712"/>
                  <a:gd name="T63" fmla="*/ 0 h 995"/>
                  <a:gd name="T64" fmla="*/ 0 w 712"/>
                  <a:gd name="T65" fmla="*/ 0 h 995"/>
                  <a:gd name="T66" fmla="*/ 0 w 712"/>
                  <a:gd name="T67" fmla="*/ 0 h 995"/>
                  <a:gd name="T68" fmla="*/ 0 w 712"/>
                  <a:gd name="T69" fmla="*/ 0 h 995"/>
                  <a:gd name="T70" fmla="*/ 0 w 712"/>
                  <a:gd name="T71" fmla="*/ 0 h 995"/>
                  <a:gd name="T72" fmla="*/ 0 w 712"/>
                  <a:gd name="T73" fmla="*/ 0 h 995"/>
                  <a:gd name="T74" fmla="*/ 0 w 712"/>
                  <a:gd name="T75" fmla="*/ 0 h 995"/>
                  <a:gd name="T76" fmla="*/ 0 w 712"/>
                  <a:gd name="T77" fmla="*/ 0 h 995"/>
                  <a:gd name="T78" fmla="*/ 0 w 712"/>
                  <a:gd name="T79" fmla="*/ 0 h 995"/>
                  <a:gd name="T80" fmla="*/ 0 w 712"/>
                  <a:gd name="T81" fmla="*/ 0 h 995"/>
                  <a:gd name="T82" fmla="*/ 0 w 712"/>
                  <a:gd name="T83" fmla="*/ 0 h 995"/>
                  <a:gd name="T84" fmla="*/ 0 w 712"/>
                  <a:gd name="T85" fmla="*/ 0 h 9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12"/>
                  <a:gd name="T130" fmla="*/ 0 h 995"/>
                  <a:gd name="T131" fmla="*/ 712 w 712"/>
                  <a:gd name="T132" fmla="*/ 995 h 9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12" h="995">
                    <a:moveTo>
                      <a:pt x="549" y="0"/>
                    </a:moveTo>
                    <a:lnTo>
                      <a:pt x="506" y="0"/>
                    </a:lnTo>
                    <a:lnTo>
                      <a:pt x="449" y="6"/>
                    </a:lnTo>
                    <a:lnTo>
                      <a:pt x="318" y="25"/>
                    </a:lnTo>
                    <a:lnTo>
                      <a:pt x="194" y="50"/>
                    </a:lnTo>
                    <a:lnTo>
                      <a:pt x="143" y="69"/>
                    </a:lnTo>
                    <a:lnTo>
                      <a:pt x="99" y="81"/>
                    </a:lnTo>
                    <a:lnTo>
                      <a:pt x="61" y="106"/>
                    </a:lnTo>
                    <a:lnTo>
                      <a:pt x="31" y="144"/>
                    </a:lnTo>
                    <a:lnTo>
                      <a:pt x="11" y="181"/>
                    </a:lnTo>
                    <a:lnTo>
                      <a:pt x="0" y="225"/>
                    </a:lnTo>
                    <a:lnTo>
                      <a:pt x="0" y="269"/>
                    </a:lnTo>
                    <a:lnTo>
                      <a:pt x="5" y="313"/>
                    </a:lnTo>
                    <a:lnTo>
                      <a:pt x="31" y="407"/>
                    </a:lnTo>
                    <a:lnTo>
                      <a:pt x="74" y="551"/>
                    </a:lnTo>
                    <a:lnTo>
                      <a:pt x="124" y="694"/>
                    </a:lnTo>
                    <a:lnTo>
                      <a:pt x="143" y="770"/>
                    </a:lnTo>
                    <a:lnTo>
                      <a:pt x="162" y="839"/>
                    </a:lnTo>
                    <a:lnTo>
                      <a:pt x="168" y="914"/>
                    </a:lnTo>
                    <a:lnTo>
                      <a:pt x="168" y="995"/>
                    </a:lnTo>
                    <a:lnTo>
                      <a:pt x="187" y="895"/>
                    </a:lnTo>
                    <a:lnTo>
                      <a:pt x="194" y="795"/>
                    </a:lnTo>
                    <a:lnTo>
                      <a:pt x="199" y="689"/>
                    </a:lnTo>
                    <a:lnTo>
                      <a:pt x="194" y="588"/>
                    </a:lnTo>
                    <a:lnTo>
                      <a:pt x="174" y="501"/>
                    </a:lnTo>
                    <a:lnTo>
                      <a:pt x="156" y="413"/>
                    </a:lnTo>
                    <a:lnTo>
                      <a:pt x="143" y="319"/>
                    </a:lnTo>
                    <a:lnTo>
                      <a:pt x="143" y="275"/>
                    </a:lnTo>
                    <a:lnTo>
                      <a:pt x="149" y="232"/>
                    </a:lnTo>
                    <a:lnTo>
                      <a:pt x="162" y="201"/>
                    </a:lnTo>
                    <a:lnTo>
                      <a:pt x="181" y="176"/>
                    </a:lnTo>
                    <a:lnTo>
                      <a:pt x="205" y="156"/>
                    </a:lnTo>
                    <a:lnTo>
                      <a:pt x="237" y="144"/>
                    </a:lnTo>
                    <a:lnTo>
                      <a:pt x="300" y="131"/>
                    </a:lnTo>
                    <a:lnTo>
                      <a:pt x="362" y="125"/>
                    </a:lnTo>
                    <a:lnTo>
                      <a:pt x="549" y="94"/>
                    </a:lnTo>
                    <a:lnTo>
                      <a:pt x="668" y="75"/>
                    </a:lnTo>
                    <a:lnTo>
                      <a:pt x="706" y="63"/>
                    </a:lnTo>
                    <a:lnTo>
                      <a:pt x="712" y="56"/>
                    </a:lnTo>
                    <a:lnTo>
                      <a:pt x="680" y="31"/>
                    </a:lnTo>
                    <a:lnTo>
                      <a:pt x="637" y="18"/>
                    </a:lnTo>
                    <a:lnTo>
                      <a:pt x="599" y="6"/>
                    </a:lnTo>
                    <a:lnTo>
                      <a:pt x="549" y="0"/>
                    </a:lnTo>
                    <a:close/>
                  </a:path>
                </a:pathLst>
              </a:custGeom>
              <a:solidFill>
                <a:srgbClr val="8D50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28" name="Freeform 460"/>
              <p:cNvSpPr>
                <a:spLocks/>
              </p:cNvSpPr>
              <p:nvPr/>
            </p:nvSpPr>
            <p:spPr bwMode="auto">
              <a:xfrm>
                <a:off x="12990" y="10954"/>
                <a:ext cx="102" cy="142"/>
              </a:xfrm>
              <a:custGeom>
                <a:avLst/>
                <a:gdLst>
                  <a:gd name="T0" fmla="*/ 0 w 712"/>
                  <a:gd name="T1" fmla="*/ 0 h 995"/>
                  <a:gd name="T2" fmla="*/ 0 w 712"/>
                  <a:gd name="T3" fmla="*/ 0 h 995"/>
                  <a:gd name="T4" fmla="*/ 0 w 712"/>
                  <a:gd name="T5" fmla="*/ 0 h 995"/>
                  <a:gd name="T6" fmla="*/ 0 w 712"/>
                  <a:gd name="T7" fmla="*/ 0 h 995"/>
                  <a:gd name="T8" fmla="*/ 0 w 712"/>
                  <a:gd name="T9" fmla="*/ 0 h 995"/>
                  <a:gd name="T10" fmla="*/ 0 w 712"/>
                  <a:gd name="T11" fmla="*/ 0 h 995"/>
                  <a:gd name="T12" fmla="*/ 0 w 712"/>
                  <a:gd name="T13" fmla="*/ 0 h 995"/>
                  <a:gd name="T14" fmla="*/ 0 w 712"/>
                  <a:gd name="T15" fmla="*/ 0 h 995"/>
                  <a:gd name="T16" fmla="*/ 0 w 712"/>
                  <a:gd name="T17" fmla="*/ 0 h 995"/>
                  <a:gd name="T18" fmla="*/ 0 w 712"/>
                  <a:gd name="T19" fmla="*/ 0 h 995"/>
                  <a:gd name="T20" fmla="*/ 0 w 712"/>
                  <a:gd name="T21" fmla="*/ 0 h 995"/>
                  <a:gd name="T22" fmla="*/ 0 w 712"/>
                  <a:gd name="T23" fmla="*/ 0 h 995"/>
                  <a:gd name="T24" fmla="*/ 0 w 712"/>
                  <a:gd name="T25" fmla="*/ 0 h 995"/>
                  <a:gd name="T26" fmla="*/ 0 w 712"/>
                  <a:gd name="T27" fmla="*/ 0 h 995"/>
                  <a:gd name="T28" fmla="*/ 0 w 712"/>
                  <a:gd name="T29" fmla="*/ 0 h 995"/>
                  <a:gd name="T30" fmla="*/ 0 w 712"/>
                  <a:gd name="T31" fmla="*/ 0 h 995"/>
                  <a:gd name="T32" fmla="*/ 0 w 712"/>
                  <a:gd name="T33" fmla="*/ 0 h 995"/>
                  <a:gd name="T34" fmla="*/ 0 w 712"/>
                  <a:gd name="T35" fmla="*/ 0 h 995"/>
                  <a:gd name="T36" fmla="*/ 0 w 712"/>
                  <a:gd name="T37" fmla="*/ 0 h 995"/>
                  <a:gd name="T38" fmla="*/ 0 w 712"/>
                  <a:gd name="T39" fmla="*/ 0 h 995"/>
                  <a:gd name="T40" fmla="*/ 0 w 712"/>
                  <a:gd name="T41" fmla="*/ 0 h 995"/>
                  <a:gd name="T42" fmla="*/ 0 w 712"/>
                  <a:gd name="T43" fmla="*/ 0 h 995"/>
                  <a:gd name="T44" fmla="*/ 0 w 712"/>
                  <a:gd name="T45" fmla="*/ 0 h 995"/>
                  <a:gd name="T46" fmla="*/ 0 w 712"/>
                  <a:gd name="T47" fmla="*/ 0 h 995"/>
                  <a:gd name="T48" fmla="*/ 0 w 712"/>
                  <a:gd name="T49" fmla="*/ 0 h 995"/>
                  <a:gd name="T50" fmla="*/ 0 w 712"/>
                  <a:gd name="T51" fmla="*/ 0 h 995"/>
                  <a:gd name="T52" fmla="*/ 0 w 712"/>
                  <a:gd name="T53" fmla="*/ 0 h 995"/>
                  <a:gd name="T54" fmla="*/ 0 w 712"/>
                  <a:gd name="T55" fmla="*/ 0 h 995"/>
                  <a:gd name="T56" fmla="*/ 0 w 712"/>
                  <a:gd name="T57" fmla="*/ 0 h 995"/>
                  <a:gd name="T58" fmla="*/ 0 w 712"/>
                  <a:gd name="T59" fmla="*/ 0 h 995"/>
                  <a:gd name="T60" fmla="*/ 0 w 712"/>
                  <a:gd name="T61" fmla="*/ 0 h 995"/>
                  <a:gd name="T62" fmla="*/ 0 w 712"/>
                  <a:gd name="T63" fmla="*/ 0 h 995"/>
                  <a:gd name="T64" fmla="*/ 0 w 712"/>
                  <a:gd name="T65" fmla="*/ 0 h 995"/>
                  <a:gd name="T66" fmla="*/ 0 w 712"/>
                  <a:gd name="T67" fmla="*/ 0 h 995"/>
                  <a:gd name="T68" fmla="*/ 0 w 712"/>
                  <a:gd name="T69" fmla="*/ 0 h 995"/>
                  <a:gd name="T70" fmla="*/ 0 w 712"/>
                  <a:gd name="T71" fmla="*/ 0 h 995"/>
                  <a:gd name="T72" fmla="*/ 0 w 712"/>
                  <a:gd name="T73" fmla="*/ 0 h 995"/>
                  <a:gd name="T74" fmla="*/ 0 w 712"/>
                  <a:gd name="T75" fmla="*/ 0 h 995"/>
                  <a:gd name="T76" fmla="*/ 0 w 712"/>
                  <a:gd name="T77" fmla="*/ 0 h 995"/>
                  <a:gd name="T78" fmla="*/ 0 w 712"/>
                  <a:gd name="T79" fmla="*/ 0 h 995"/>
                  <a:gd name="T80" fmla="*/ 0 w 712"/>
                  <a:gd name="T81" fmla="*/ 0 h 995"/>
                  <a:gd name="T82" fmla="*/ 0 w 712"/>
                  <a:gd name="T83" fmla="*/ 0 h 995"/>
                  <a:gd name="T84" fmla="*/ 0 w 712"/>
                  <a:gd name="T85" fmla="*/ 0 h 9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12"/>
                  <a:gd name="T130" fmla="*/ 0 h 995"/>
                  <a:gd name="T131" fmla="*/ 712 w 712"/>
                  <a:gd name="T132" fmla="*/ 995 h 9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12" h="995">
                    <a:moveTo>
                      <a:pt x="156" y="0"/>
                    </a:moveTo>
                    <a:lnTo>
                      <a:pt x="206" y="0"/>
                    </a:lnTo>
                    <a:lnTo>
                      <a:pt x="262" y="0"/>
                    </a:lnTo>
                    <a:lnTo>
                      <a:pt x="393" y="18"/>
                    </a:lnTo>
                    <a:lnTo>
                      <a:pt x="519" y="50"/>
                    </a:lnTo>
                    <a:lnTo>
                      <a:pt x="569" y="63"/>
                    </a:lnTo>
                    <a:lnTo>
                      <a:pt x="606" y="81"/>
                    </a:lnTo>
                    <a:lnTo>
                      <a:pt x="650" y="106"/>
                    </a:lnTo>
                    <a:lnTo>
                      <a:pt x="682" y="138"/>
                    </a:lnTo>
                    <a:lnTo>
                      <a:pt x="700" y="181"/>
                    </a:lnTo>
                    <a:lnTo>
                      <a:pt x="707" y="219"/>
                    </a:lnTo>
                    <a:lnTo>
                      <a:pt x="712" y="269"/>
                    </a:lnTo>
                    <a:lnTo>
                      <a:pt x="707" y="312"/>
                    </a:lnTo>
                    <a:lnTo>
                      <a:pt x="682" y="407"/>
                    </a:lnTo>
                    <a:lnTo>
                      <a:pt x="637" y="551"/>
                    </a:lnTo>
                    <a:lnTo>
                      <a:pt x="587" y="695"/>
                    </a:lnTo>
                    <a:lnTo>
                      <a:pt x="569" y="764"/>
                    </a:lnTo>
                    <a:lnTo>
                      <a:pt x="550" y="839"/>
                    </a:lnTo>
                    <a:lnTo>
                      <a:pt x="544" y="914"/>
                    </a:lnTo>
                    <a:lnTo>
                      <a:pt x="544" y="995"/>
                    </a:lnTo>
                    <a:lnTo>
                      <a:pt x="525" y="895"/>
                    </a:lnTo>
                    <a:lnTo>
                      <a:pt x="519" y="789"/>
                    </a:lnTo>
                    <a:lnTo>
                      <a:pt x="513" y="688"/>
                    </a:lnTo>
                    <a:lnTo>
                      <a:pt x="519" y="582"/>
                    </a:lnTo>
                    <a:lnTo>
                      <a:pt x="531" y="500"/>
                    </a:lnTo>
                    <a:lnTo>
                      <a:pt x="556" y="407"/>
                    </a:lnTo>
                    <a:lnTo>
                      <a:pt x="569" y="319"/>
                    </a:lnTo>
                    <a:lnTo>
                      <a:pt x="569" y="276"/>
                    </a:lnTo>
                    <a:lnTo>
                      <a:pt x="563" y="231"/>
                    </a:lnTo>
                    <a:lnTo>
                      <a:pt x="550" y="200"/>
                    </a:lnTo>
                    <a:lnTo>
                      <a:pt x="531" y="175"/>
                    </a:lnTo>
                    <a:lnTo>
                      <a:pt x="506" y="156"/>
                    </a:lnTo>
                    <a:lnTo>
                      <a:pt x="475" y="144"/>
                    </a:lnTo>
                    <a:lnTo>
                      <a:pt x="413" y="131"/>
                    </a:lnTo>
                    <a:lnTo>
                      <a:pt x="350" y="125"/>
                    </a:lnTo>
                    <a:lnTo>
                      <a:pt x="156" y="93"/>
                    </a:lnTo>
                    <a:lnTo>
                      <a:pt x="43" y="68"/>
                    </a:lnTo>
                    <a:lnTo>
                      <a:pt x="6" y="63"/>
                    </a:lnTo>
                    <a:lnTo>
                      <a:pt x="0" y="56"/>
                    </a:lnTo>
                    <a:lnTo>
                      <a:pt x="31" y="31"/>
                    </a:lnTo>
                    <a:lnTo>
                      <a:pt x="75" y="12"/>
                    </a:lnTo>
                    <a:lnTo>
                      <a:pt x="113" y="6"/>
                    </a:lnTo>
                    <a:lnTo>
                      <a:pt x="156" y="0"/>
                    </a:lnTo>
                    <a:close/>
                  </a:path>
                </a:pathLst>
              </a:custGeom>
              <a:solidFill>
                <a:srgbClr val="8D50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29" name="Freeform 461"/>
              <p:cNvSpPr>
                <a:spLocks/>
              </p:cNvSpPr>
              <p:nvPr/>
            </p:nvSpPr>
            <p:spPr bwMode="auto">
              <a:xfrm>
                <a:off x="11155" y="11287"/>
                <a:ext cx="223" cy="132"/>
              </a:xfrm>
              <a:custGeom>
                <a:avLst/>
                <a:gdLst>
                  <a:gd name="T0" fmla="*/ 0 w 1564"/>
                  <a:gd name="T1" fmla="*/ 0 h 921"/>
                  <a:gd name="T2" fmla="*/ 0 w 1564"/>
                  <a:gd name="T3" fmla="*/ 0 h 921"/>
                  <a:gd name="T4" fmla="*/ 0 w 1564"/>
                  <a:gd name="T5" fmla="*/ 0 h 921"/>
                  <a:gd name="T6" fmla="*/ 0 w 1564"/>
                  <a:gd name="T7" fmla="*/ 0 h 921"/>
                  <a:gd name="T8" fmla="*/ 0 w 1564"/>
                  <a:gd name="T9" fmla="*/ 0 h 921"/>
                  <a:gd name="T10" fmla="*/ 0 w 1564"/>
                  <a:gd name="T11" fmla="*/ 0 h 921"/>
                  <a:gd name="T12" fmla="*/ 0 w 1564"/>
                  <a:gd name="T13" fmla="*/ 0 h 921"/>
                  <a:gd name="T14" fmla="*/ 0 w 1564"/>
                  <a:gd name="T15" fmla="*/ 0 h 921"/>
                  <a:gd name="T16" fmla="*/ 0 w 1564"/>
                  <a:gd name="T17" fmla="*/ 0 h 921"/>
                  <a:gd name="T18" fmla="*/ 0 w 1564"/>
                  <a:gd name="T19" fmla="*/ 0 h 921"/>
                  <a:gd name="T20" fmla="*/ 0 w 1564"/>
                  <a:gd name="T21" fmla="*/ 0 h 921"/>
                  <a:gd name="T22" fmla="*/ 0 w 1564"/>
                  <a:gd name="T23" fmla="*/ 0 h 921"/>
                  <a:gd name="T24" fmla="*/ 0 w 1564"/>
                  <a:gd name="T25" fmla="*/ 0 h 921"/>
                  <a:gd name="T26" fmla="*/ 0 w 1564"/>
                  <a:gd name="T27" fmla="*/ 0 h 921"/>
                  <a:gd name="T28" fmla="*/ 0 w 1564"/>
                  <a:gd name="T29" fmla="*/ 0 h 921"/>
                  <a:gd name="T30" fmla="*/ 0 w 1564"/>
                  <a:gd name="T31" fmla="*/ 0 h 921"/>
                  <a:gd name="T32" fmla="*/ 0 w 1564"/>
                  <a:gd name="T33" fmla="*/ 0 h 921"/>
                  <a:gd name="T34" fmla="*/ 0 w 1564"/>
                  <a:gd name="T35" fmla="*/ 0 h 921"/>
                  <a:gd name="T36" fmla="*/ 0 w 1564"/>
                  <a:gd name="T37" fmla="*/ 0 h 921"/>
                  <a:gd name="T38" fmla="*/ 0 w 1564"/>
                  <a:gd name="T39" fmla="*/ 0 h 921"/>
                  <a:gd name="T40" fmla="*/ 0 w 1564"/>
                  <a:gd name="T41" fmla="*/ 0 h 921"/>
                  <a:gd name="T42" fmla="*/ 0 w 1564"/>
                  <a:gd name="T43" fmla="*/ 0 h 921"/>
                  <a:gd name="T44" fmla="*/ 0 w 1564"/>
                  <a:gd name="T45" fmla="*/ 0 h 921"/>
                  <a:gd name="T46" fmla="*/ 0 w 1564"/>
                  <a:gd name="T47" fmla="*/ 0 h 921"/>
                  <a:gd name="T48" fmla="*/ 0 w 1564"/>
                  <a:gd name="T49" fmla="*/ 0 h 921"/>
                  <a:gd name="T50" fmla="*/ 0 w 1564"/>
                  <a:gd name="T51" fmla="*/ 0 h 921"/>
                  <a:gd name="T52" fmla="*/ 0 w 1564"/>
                  <a:gd name="T53" fmla="*/ 0 h 921"/>
                  <a:gd name="T54" fmla="*/ 0 w 1564"/>
                  <a:gd name="T55" fmla="*/ 0 h 921"/>
                  <a:gd name="T56" fmla="*/ 0 w 1564"/>
                  <a:gd name="T57" fmla="*/ 0 h 921"/>
                  <a:gd name="T58" fmla="*/ 0 w 1564"/>
                  <a:gd name="T59" fmla="*/ 0 h 921"/>
                  <a:gd name="T60" fmla="*/ 0 w 1564"/>
                  <a:gd name="T61" fmla="*/ 0 h 921"/>
                  <a:gd name="T62" fmla="*/ 0 w 1564"/>
                  <a:gd name="T63" fmla="*/ 0 h 921"/>
                  <a:gd name="T64" fmla="*/ 0 w 1564"/>
                  <a:gd name="T65" fmla="*/ 0 h 921"/>
                  <a:gd name="T66" fmla="*/ 0 w 1564"/>
                  <a:gd name="T67" fmla="*/ 0 h 921"/>
                  <a:gd name="T68" fmla="*/ 0 w 1564"/>
                  <a:gd name="T69" fmla="*/ 0 h 921"/>
                  <a:gd name="T70" fmla="*/ 0 w 1564"/>
                  <a:gd name="T71" fmla="*/ 0 h 921"/>
                  <a:gd name="T72" fmla="*/ 0 w 1564"/>
                  <a:gd name="T73" fmla="*/ 0 h 921"/>
                  <a:gd name="T74" fmla="*/ 0 w 1564"/>
                  <a:gd name="T75" fmla="*/ 0 h 921"/>
                  <a:gd name="T76" fmla="*/ 0 w 1564"/>
                  <a:gd name="T77" fmla="*/ 0 h 921"/>
                  <a:gd name="T78" fmla="*/ 0 w 1564"/>
                  <a:gd name="T79" fmla="*/ 0 h 921"/>
                  <a:gd name="T80" fmla="*/ 0 w 1564"/>
                  <a:gd name="T81" fmla="*/ 0 h 921"/>
                  <a:gd name="T82" fmla="*/ 0 w 1564"/>
                  <a:gd name="T83" fmla="*/ 0 h 921"/>
                  <a:gd name="T84" fmla="*/ 0 w 1564"/>
                  <a:gd name="T85" fmla="*/ 0 h 921"/>
                  <a:gd name="T86" fmla="*/ 0 w 1564"/>
                  <a:gd name="T87" fmla="*/ 0 h 921"/>
                  <a:gd name="T88" fmla="*/ 0 w 1564"/>
                  <a:gd name="T89" fmla="*/ 0 h 921"/>
                  <a:gd name="T90" fmla="*/ 0 w 1564"/>
                  <a:gd name="T91" fmla="*/ 0 h 921"/>
                  <a:gd name="T92" fmla="*/ 0 w 1564"/>
                  <a:gd name="T93" fmla="*/ 0 h 921"/>
                  <a:gd name="T94" fmla="*/ 0 w 1564"/>
                  <a:gd name="T95" fmla="*/ 0 h 921"/>
                  <a:gd name="T96" fmla="*/ 0 w 1564"/>
                  <a:gd name="T97" fmla="*/ 0 h 921"/>
                  <a:gd name="T98" fmla="*/ 0 w 1564"/>
                  <a:gd name="T99" fmla="*/ 0 h 921"/>
                  <a:gd name="T100" fmla="*/ 0 w 1564"/>
                  <a:gd name="T101" fmla="*/ 0 h 921"/>
                  <a:gd name="T102" fmla="*/ 0 w 1564"/>
                  <a:gd name="T103" fmla="*/ 0 h 921"/>
                  <a:gd name="T104" fmla="*/ 0 w 1564"/>
                  <a:gd name="T105" fmla="*/ 0 h 9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64"/>
                  <a:gd name="T160" fmla="*/ 0 h 921"/>
                  <a:gd name="T161" fmla="*/ 1564 w 1564"/>
                  <a:gd name="T162" fmla="*/ 921 h 9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64" h="921">
                    <a:moveTo>
                      <a:pt x="719" y="808"/>
                    </a:moveTo>
                    <a:lnTo>
                      <a:pt x="832" y="845"/>
                    </a:lnTo>
                    <a:lnTo>
                      <a:pt x="907" y="870"/>
                    </a:lnTo>
                    <a:lnTo>
                      <a:pt x="988" y="895"/>
                    </a:lnTo>
                    <a:lnTo>
                      <a:pt x="1069" y="908"/>
                    </a:lnTo>
                    <a:lnTo>
                      <a:pt x="1144" y="921"/>
                    </a:lnTo>
                    <a:lnTo>
                      <a:pt x="1175" y="921"/>
                    </a:lnTo>
                    <a:lnTo>
                      <a:pt x="1207" y="914"/>
                    </a:lnTo>
                    <a:lnTo>
                      <a:pt x="1232" y="908"/>
                    </a:lnTo>
                    <a:lnTo>
                      <a:pt x="1257" y="895"/>
                    </a:lnTo>
                    <a:lnTo>
                      <a:pt x="1282" y="870"/>
                    </a:lnTo>
                    <a:lnTo>
                      <a:pt x="1313" y="826"/>
                    </a:lnTo>
                    <a:lnTo>
                      <a:pt x="1376" y="726"/>
                    </a:lnTo>
                    <a:lnTo>
                      <a:pt x="1438" y="620"/>
                    </a:lnTo>
                    <a:lnTo>
                      <a:pt x="1488" y="539"/>
                    </a:lnTo>
                    <a:lnTo>
                      <a:pt x="1514" y="507"/>
                    </a:lnTo>
                    <a:lnTo>
                      <a:pt x="1539" y="476"/>
                    </a:lnTo>
                    <a:lnTo>
                      <a:pt x="1557" y="444"/>
                    </a:lnTo>
                    <a:lnTo>
                      <a:pt x="1564" y="426"/>
                    </a:lnTo>
                    <a:lnTo>
                      <a:pt x="1564" y="407"/>
                    </a:lnTo>
                    <a:lnTo>
                      <a:pt x="1557" y="388"/>
                    </a:lnTo>
                    <a:lnTo>
                      <a:pt x="1539" y="369"/>
                    </a:lnTo>
                    <a:lnTo>
                      <a:pt x="1514" y="351"/>
                    </a:lnTo>
                    <a:lnTo>
                      <a:pt x="1482" y="331"/>
                    </a:lnTo>
                    <a:lnTo>
                      <a:pt x="1394" y="301"/>
                    </a:lnTo>
                    <a:lnTo>
                      <a:pt x="1295" y="269"/>
                    </a:lnTo>
                    <a:lnTo>
                      <a:pt x="1094" y="220"/>
                    </a:lnTo>
                    <a:lnTo>
                      <a:pt x="975" y="193"/>
                    </a:lnTo>
                    <a:lnTo>
                      <a:pt x="719" y="112"/>
                    </a:lnTo>
                    <a:lnTo>
                      <a:pt x="457" y="31"/>
                    </a:lnTo>
                    <a:lnTo>
                      <a:pt x="350" y="6"/>
                    </a:lnTo>
                    <a:lnTo>
                      <a:pt x="294" y="0"/>
                    </a:lnTo>
                    <a:lnTo>
                      <a:pt x="244" y="0"/>
                    </a:lnTo>
                    <a:lnTo>
                      <a:pt x="200" y="0"/>
                    </a:lnTo>
                    <a:lnTo>
                      <a:pt x="150" y="6"/>
                    </a:lnTo>
                    <a:lnTo>
                      <a:pt x="113" y="19"/>
                    </a:lnTo>
                    <a:lnTo>
                      <a:pt x="75" y="31"/>
                    </a:lnTo>
                    <a:lnTo>
                      <a:pt x="50" y="50"/>
                    </a:lnTo>
                    <a:lnTo>
                      <a:pt x="25" y="82"/>
                    </a:lnTo>
                    <a:lnTo>
                      <a:pt x="12" y="112"/>
                    </a:lnTo>
                    <a:lnTo>
                      <a:pt x="0" y="144"/>
                    </a:lnTo>
                    <a:lnTo>
                      <a:pt x="6" y="188"/>
                    </a:lnTo>
                    <a:lnTo>
                      <a:pt x="19" y="238"/>
                    </a:lnTo>
                    <a:lnTo>
                      <a:pt x="37" y="294"/>
                    </a:lnTo>
                    <a:lnTo>
                      <a:pt x="75" y="356"/>
                    </a:lnTo>
                    <a:lnTo>
                      <a:pt x="131" y="438"/>
                    </a:lnTo>
                    <a:lnTo>
                      <a:pt x="200" y="507"/>
                    </a:lnTo>
                    <a:lnTo>
                      <a:pt x="275" y="576"/>
                    </a:lnTo>
                    <a:lnTo>
                      <a:pt x="356" y="632"/>
                    </a:lnTo>
                    <a:lnTo>
                      <a:pt x="450" y="682"/>
                    </a:lnTo>
                    <a:lnTo>
                      <a:pt x="538" y="726"/>
                    </a:lnTo>
                    <a:lnTo>
                      <a:pt x="631" y="770"/>
                    </a:lnTo>
                    <a:lnTo>
                      <a:pt x="719" y="808"/>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30" name="Freeform 462"/>
              <p:cNvSpPr>
                <a:spLocks/>
              </p:cNvSpPr>
              <p:nvPr/>
            </p:nvSpPr>
            <p:spPr bwMode="auto">
              <a:xfrm>
                <a:off x="11155" y="11287"/>
                <a:ext cx="187" cy="132"/>
              </a:xfrm>
              <a:custGeom>
                <a:avLst/>
                <a:gdLst>
                  <a:gd name="T0" fmla="*/ 0 w 1307"/>
                  <a:gd name="T1" fmla="*/ 0 h 921"/>
                  <a:gd name="T2" fmla="*/ 0 w 1307"/>
                  <a:gd name="T3" fmla="*/ 0 h 921"/>
                  <a:gd name="T4" fmla="*/ 0 w 1307"/>
                  <a:gd name="T5" fmla="*/ 0 h 921"/>
                  <a:gd name="T6" fmla="*/ 0 w 1307"/>
                  <a:gd name="T7" fmla="*/ 0 h 921"/>
                  <a:gd name="T8" fmla="*/ 0 w 1307"/>
                  <a:gd name="T9" fmla="*/ 0 h 921"/>
                  <a:gd name="T10" fmla="*/ 0 w 1307"/>
                  <a:gd name="T11" fmla="*/ 0 h 921"/>
                  <a:gd name="T12" fmla="*/ 0 w 1307"/>
                  <a:gd name="T13" fmla="*/ 0 h 921"/>
                  <a:gd name="T14" fmla="*/ 0 w 1307"/>
                  <a:gd name="T15" fmla="*/ 0 h 921"/>
                  <a:gd name="T16" fmla="*/ 0 w 1307"/>
                  <a:gd name="T17" fmla="*/ 0 h 921"/>
                  <a:gd name="T18" fmla="*/ 0 w 1307"/>
                  <a:gd name="T19" fmla="*/ 0 h 921"/>
                  <a:gd name="T20" fmla="*/ 0 w 1307"/>
                  <a:gd name="T21" fmla="*/ 0 h 921"/>
                  <a:gd name="T22" fmla="*/ 0 w 1307"/>
                  <a:gd name="T23" fmla="*/ 0 h 921"/>
                  <a:gd name="T24" fmla="*/ 0 w 1307"/>
                  <a:gd name="T25" fmla="*/ 0 h 921"/>
                  <a:gd name="T26" fmla="*/ 0 w 1307"/>
                  <a:gd name="T27" fmla="*/ 0 h 921"/>
                  <a:gd name="T28" fmla="*/ 0 w 1307"/>
                  <a:gd name="T29" fmla="*/ 0 h 921"/>
                  <a:gd name="T30" fmla="*/ 0 w 1307"/>
                  <a:gd name="T31" fmla="*/ 0 h 921"/>
                  <a:gd name="T32" fmla="*/ 0 w 1307"/>
                  <a:gd name="T33" fmla="*/ 0 h 921"/>
                  <a:gd name="T34" fmla="*/ 0 w 1307"/>
                  <a:gd name="T35" fmla="*/ 0 h 921"/>
                  <a:gd name="T36" fmla="*/ 0 w 1307"/>
                  <a:gd name="T37" fmla="*/ 0 h 921"/>
                  <a:gd name="T38" fmla="*/ 0 w 1307"/>
                  <a:gd name="T39" fmla="*/ 0 h 921"/>
                  <a:gd name="T40" fmla="*/ 0 w 1307"/>
                  <a:gd name="T41" fmla="*/ 0 h 921"/>
                  <a:gd name="T42" fmla="*/ 0 w 1307"/>
                  <a:gd name="T43" fmla="*/ 0 h 921"/>
                  <a:gd name="T44" fmla="*/ 0 w 1307"/>
                  <a:gd name="T45" fmla="*/ 0 h 921"/>
                  <a:gd name="T46" fmla="*/ 0 w 1307"/>
                  <a:gd name="T47" fmla="*/ 0 h 921"/>
                  <a:gd name="T48" fmla="*/ 0 w 1307"/>
                  <a:gd name="T49" fmla="*/ 0 h 921"/>
                  <a:gd name="T50" fmla="*/ 0 w 1307"/>
                  <a:gd name="T51" fmla="*/ 0 h 921"/>
                  <a:gd name="T52" fmla="*/ 0 w 1307"/>
                  <a:gd name="T53" fmla="*/ 0 h 921"/>
                  <a:gd name="T54" fmla="*/ 0 w 1307"/>
                  <a:gd name="T55" fmla="*/ 0 h 921"/>
                  <a:gd name="T56" fmla="*/ 0 w 1307"/>
                  <a:gd name="T57" fmla="*/ 0 h 921"/>
                  <a:gd name="T58" fmla="*/ 0 w 1307"/>
                  <a:gd name="T59" fmla="*/ 0 h 921"/>
                  <a:gd name="T60" fmla="*/ 0 w 1307"/>
                  <a:gd name="T61" fmla="*/ 0 h 921"/>
                  <a:gd name="T62" fmla="*/ 0 w 1307"/>
                  <a:gd name="T63" fmla="*/ 0 h 921"/>
                  <a:gd name="T64" fmla="*/ 0 w 1307"/>
                  <a:gd name="T65" fmla="*/ 0 h 921"/>
                  <a:gd name="T66" fmla="*/ 0 w 1307"/>
                  <a:gd name="T67" fmla="*/ 0 h 921"/>
                  <a:gd name="T68" fmla="*/ 0 w 1307"/>
                  <a:gd name="T69" fmla="*/ 0 h 921"/>
                  <a:gd name="T70" fmla="*/ 0 w 1307"/>
                  <a:gd name="T71" fmla="*/ 0 h 921"/>
                  <a:gd name="T72" fmla="*/ 0 w 1307"/>
                  <a:gd name="T73" fmla="*/ 0 h 921"/>
                  <a:gd name="T74" fmla="*/ 0 w 1307"/>
                  <a:gd name="T75" fmla="*/ 0 h 921"/>
                  <a:gd name="T76" fmla="*/ 0 w 1307"/>
                  <a:gd name="T77" fmla="*/ 0 h 921"/>
                  <a:gd name="T78" fmla="*/ 0 w 1307"/>
                  <a:gd name="T79" fmla="*/ 0 h 921"/>
                  <a:gd name="T80" fmla="*/ 0 w 1307"/>
                  <a:gd name="T81" fmla="*/ 0 h 921"/>
                  <a:gd name="T82" fmla="*/ 0 w 1307"/>
                  <a:gd name="T83" fmla="*/ 0 h 921"/>
                  <a:gd name="T84" fmla="*/ 0 w 1307"/>
                  <a:gd name="T85" fmla="*/ 0 h 921"/>
                  <a:gd name="T86" fmla="*/ 0 w 1307"/>
                  <a:gd name="T87" fmla="*/ 0 h 921"/>
                  <a:gd name="T88" fmla="*/ 0 w 1307"/>
                  <a:gd name="T89" fmla="*/ 0 h 921"/>
                  <a:gd name="T90" fmla="*/ 0 w 1307"/>
                  <a:gd name="T91" fmla="*/ 0 h 921"/>
                  <a:gd name="T92" fmla="*/ 0 w 1307"/>
                  <a:gd name="T93" fmla="*/ 0 h 921"/>
                  <a:gd name="T94" fmla="*/ 0 w 1307"/>
                  <a:gd name="T95" fmla="*/ 0 h 921"/>
                  <a:gd name="T96" fmla="*/ 0 w 1307"/>
                  <a:gd name="T97" fmla="*/ 0 h 921"/>
                  <a:gd name="T98" fmla="*/ 0 w 1307"/>
                  <a:gd name="T99" fmla="*/ 0 h 921"/>
                  <a:gd name="T100" fmla="*/ 0 w 1307"/>
                  <a:gd name="T101" fmla="*/ 0 h 921"/>
                  <a:gd name="T102" fmla="*/ 0 w 1307"/>
                  <a:gd name="T103" fmla="*/ 0 h 921"/>
                  <a:gd name="T104" fmla="*/ 0 w 1307"/>
                  <a:gd name="T105" fmla="*/ 0 h 921"/>
                  <a:gd name="T106" fmla="*/ 0 w 1307"/>
                  <a:gd name="T107" fmla="*/ 0 h 921"/>
                  <a:gd name="T108" fmla="*/ 0 w 1307"/>
                  <a:gd name="T109" fmla="*/ 0 h 921"/>
                  <a:gd name="T110" fmla="*/ 0 w 1307"/>
                  <a:gd name="T111" fmla="*/ 0 h 921"/>
                  <a:gd name="T112" fmla="*/ 0 w 1307"/>
                  <a:gd name="T113" fmla="*/ 0 h 9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7"/>
                  <a:gd name="T172" fmla="*/ 0 h 921"/>
                  <a:gd name="T173" fmla="*/ 1307 w 1307"/>
                  <a:gd name="T174" fmla="*/ 921 h 92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7" h="921">
                    <a:moveTo>
                      <a:pt x="457" y="31"/>
                    </a:moveTo>
                    <a:lnTo>
                      <a:pt x="619" y="82"/>
                    </a:lnTo>
                    <a:lnTo>
                      <a:pt x="775" y="132"/>
                    </a:lnTo>
                    <a:lnTo>
                      <a:pt x="794" y="150"/>
                    </a:lnTo>
                    <a:lnTo>
                      <a:pt x="807" y="163"/>
                    </a:lnTo>
                    <a:lnTo>
                      <a:pt x="807" y="182"/>
                    </a:lnTo>
                    <a:lnTo>
                      <a:pt x="800" y="193"/>
                    </a:lnTo>
                    <a:lnTo>
                      <a:pt x="794" y="213"/>
                    </a:lnTo>
                    <a:lnTo>
                      <a:pt x="775" y="225"/>
                    </a:lnTo>
                    <a:lnTo>
                      <a:pt x="732" y="250"/>
                    </a:lnTo>
                    <a:lnTo>
                      <a:pt x="669" y="269"/>
                    </a:lnTo>
                    <a:lnTo>
                      <a:pt x="606" y="288"/>
                    </a:lnTo>
                    <a:lnTo>
                      <a:pt x="482" y="313"/>
                    </a:lnTo>
                    <a:lnTo>
                      <a:pt x="356" y="319"/>
                    </a:lnTo>
                    <a:lnTo>
                      <a:pt x="219" y="331"/>
                    </a:lnTo>
                    <a:lnTo>
                      <a:pt x="344" y="438"/>
                    </a:lnTo>
                    <a:lnTo>
                      <a:pt x="469" y="539"/>
                    </a:lnTo>
                    <a:lnTo>
                      <a:pt x="594" y="620"/>
                    </a:lnTo>
                    <a:lnTo>
                      <a:pt x="732" y="682"/>
                    </a:lnTo>
                    <a:lnTo>
                      <a:pt x="869" y="738"/>
                    </a:lnTo>
                    <a:lnTo>
                      <a:pt x="1006" y="783"/>
                    </a:lnTo>
                    <a:lnTo>
                      <a:pt x="1157" y="813"/>
                    </a:lnTo>
                    <a:lnTo>
                      <a:pt x="1307" y="839"/>
                    </a:lnTo>
                    <a:lnTo>
                      <a:pt x="1282" y="870"/>
                    </a:lnTo>
                    <a:lnTo>
                      <a:pt x="1257" y="895"/>
                    </a:lnTo>
                    <a:lnTo>
                      <a:pt x="1232" y="908"/>
                    </a:lnTo>
                    <a:lnTo>
                      <a:pt x="1207" y="914"/>
                    </a:lnTo>
                    <a:lnTo>
                      <a:pt x="1175" y="921"/>
                    </a:lnTo>
                    <a:lnTo>
                      <a:pt x="1144" y="921"/>
                    </a:lnTo>
                    <a:lnTo>
                      <a:pt x="1069" y="908"/>
                    </a:lnTo>
                    <a:lnTo>
                      <a:pt x="988" y="895"/>
                    </a:lnTo>
                    <a:lnTo>
                      <a:pt x="907" y="870"/>
                    </a:lnTo>
                    <a:lnTo>
                      <a:pt x="832" y="845"/>
                    </a:lnTo>
                    <a:lnTo>
                      <a:pt x="719" y="808"/>
                    </a:lnTo>
                    <a:lnTo>
                      <a:pt x="631" y="770"/>
                    </a:lnTo>
                    <a:lnTo>
                      <a:pt x="538" y="726"/>
                    </a:lnTo>
                    <a:lnTo>
                      <a:pt x="450" y="682"/>
                    </a:lnTo>
                    <a:lnTo>
                      <a:pt x="356" y="632"/>
                    </a:lnTo>
                    <a:lnTo>
                      <a:pt x="275" y="576"/>
                    </a:lnTo>
                    <a:lnTo>
                      <a:pt x="200" y="507"/>
                    </a:lnTo>
                    <a:lnTo>
                      <a:pt x="131" y="438"/>
                    </a:lnTo>
                    <a:lnTo>
                      <a:pt x="75" y="356"/>
                    </a:lnTo>
                    <a:lnTo>
                      <a:pt x="37" y="294"/>
                    </a:lnTo>
                    <a:lnTo>
                      <a:pt x="19" y="238"/>
                    </a:lnTo>
                    <a:lnTo>
                      <a:pt x="6" y="188"/>
                    </a:lnTo>
                    <a:lnTo>
                      <a:pt x="0" y="144"/>
                    </a:lnTo>
                    <a:lnTo>
                      <a:pt x="12" y="112"/>
                    </a:lnTo>
                    <a:lnTo>
                      <a:pt x="25" y="82"/>
                    </a:lnTo>
                    <a:lnTo>
                      <a:pt x="50" y="50"/>
                    </a:lnTo>
                    <a:lnTo>
                      <a:pt x="75" y="31"/>
                    </a:lnTo>
                    <a:lnTo>
                      <a:pt x="113" y="19"/>
                    </a:lnTo>
                    <a:lnTo>
                      <a:pt x="150" y="6"/>
                    </a:lnTo>
                    <a:lnTo>
                      <a:pt x="200" y="0"/>
                    </a:lnTo>
                    <a:lnTo>
                      <a:pt x="244" y="0"/>
                    </a:lnTo>
                    <a:lnTo>
                      <a:pt x="294" y="0"/>
                    </a:lnTo>
                    <a:lnTo>
                      <a:pt x="350" y="6"/>
                    </a:lnTo>
                    <a:lnTo>
                      <a:pt x="457" y="31"/>
                    </a:lnTo>
                    <a:close/>
                  </a:path>
                </a:pathLst>
              </a:custGeom>
              <a:solidFill>
                <a:srgbClr val="2427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31" name="Freeform 463"/>
              <p:cNvSpPr>
                <a:spLocks/>
              </p:cNvSpPr>
              <p:nvPr/>
            </p:nvSpPr>
            <p:spPr bwMode="auto">
              <a:xfrm>
                <a:off x="11278" y="11272"/>
                <a:ext cx="23" cy="47"/>
              </a:xfrm>
              <a:custGeom>
                <a:avLst/>
                <a:gdLst>
                  <a:gd name="T0" fmla="*/ 0 w 156"/>
                  <a:gd name="T1" fmla="*/ 0 h 331"/>
                  <a:gd name="T2" fmla="*/ 0 w 156"/>
                  <a:gd name="T3" fmla="*/ 0 h 331"/>
                  <a:gd name="T4" fmla="*/ 0 w 156"/>
                  <a:gd name="T5" fmla="*/ 0 h 331"/>
                  <a:gd name="T6" fmla="*/ 0 w 156"/>
                  <a:gd name="T7" fmla="*/ 0 h 331"/>
                  <a:gd name="T8" fmla="*/ 0 w 156"/>
                  <a:gd name="T9" fmla="*/ 0 h 331"/>
                  <a:gd name="T10" fmla="*/ 0 w 156"/>
                  <a:gd name="T11" fmla="*/ 0 h 331"/>
                  <a:gd name="T12" fmla="*/ 0 w 156"/>
                  <a:gd name="T13" fmla="*/ 0 h 331"/>
                  <a:gd name="T14" fmla="*/ 0 60000 65536"/>
                  <a:gd name="T15" fmla="*/ 0 60000 65536"/>
                  <a:gd name="T16" fmla="*/ 0 60000 65536"/>
                  <a:gd name="T17" fmla="*/ 0 60000 65536"/>
                  <a:gd name="T18" fmla="*/ 0 60000 65536"/>
                  <a:gd name="T19" fmla="*/ 0 60000 65536"/>
                  <a:gd name="T20" fmla="*/ 0 60000 65536"/>
                  <a:gd name="T21" fmla="*/ 0 w 156"/>
                  <a:gd name="T22" fmla="*/ 0 h 331"/>
                  <a:gd name="T23" fmla="*/ 156 w 156"/>
                  <a:gd name="T24" fmla="*/ 331 h 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 h="331">
                    <a:moveTo>
                      <a:pt x="156" y="275"/>
                    </a:moveTo>
                    <a:lnTo>
                      <a:pt x="118" y="294"/>
                    </a:lnTo>
                    <a:lnTo>
                      <a:pt x="81" y="312"/>
                    </a:lnTo>
                    <a:lnTo>
                      <a:pt x="0" y="331"/>
                    </a:lnTo>
                    <a:lnTo>
                      <a:pt x="81" y="0"/>
                    </a:lnTo>
                    <a:lnTo>
                      <a:pt x="112" y="137"/>
                    </a:lnTo>
                    <a:lnTo>
                      <a:pt x="156" y="275"/>
                    </a:lnTo>
                    <a:close/>
                  </a:path>
                </a:pathLst>
              </a:custGeom>
              <a:solidFill>
                <a:srgbClr val="E0C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32" name="Freeform 464"/>
              <p:cNvSpPr>
                <a:spLocks/>
              </p:cNvSpPr>
              <p:nvPr/>
            </p:nvSpPr>
            <p:spPr bwMode="auto">
              <a:xfrm>
                <a:off x="11142" y="11084"/>
                <a:ext cx="152" cy="236"/>
              </a:xfrm>
              <a:custGeom>
                <a:avLst/>
                <a:gdLst>
                  <a:gd name="T0" fmla="*/ 0 w 1063"/>
                  <a:gd name="T1" fmla="*/ 0 h 1653"/>
                  <a:gd name="T2" fmla="*/ 0 w 1063"/>
                  <a:gd name="T3" fmla="*/ 0 h 1653"/>
                  <a:gd name="T4" fmla="*/ 0 w 1063"/>
                  <a:gd name="T5" fmla="*/ 0 h 1653"/>
                  <a:gd name="T6" fmla="*/ 0 w 1063"/>
                  <a:gd name="T7" fmla="*/ 0 h 1653"/>
                  <a:gd name="T8" fmla="*/ 0 w 1063"/>
                  <a:gd name="T9" fmla="*/ 0 h 1653"/>
                  <a:gd name="T10" fmla="*/ 0 w 1063"/>
                  <a:gd name="T11" fmla="*/ 0 h 1653"/>
                  <a:gd name="T12" fmla="*/ 0 w 1063"/>
                  <a:gd name="T13" fmla="*/ 0 h 1653"/>
                  <a:gd name="T14" fmla="*/ 0 w 1063"/>
                  <a:gd name="T15" fmla="*/ 0 h 1653"/>
                  <a:gd name="T16" fmla="*/ 0 w 1063"/>
                  <a:gd name="T17" fmla="*/ 0 h 1653"/>
                  <a:gd name="T18" fmla="*/ 0 w 1063"/>
                  <a:gd name="T19" fmla="*/ 0 h 1653"/>
                  <a:gd name="T20" fmla="*/ 0 w 1063"/>
                  <a:gd name="T21" fmla="*/ 0 h 1653"/>
                  <a:gd name="T22" fmla="*/ 0 w 1063"/>
                  <a:gd name="T23" fmla="*/ 0 h 1653"/>
                  <a:gd name="T24" fmla="*/ 0 w 1063"/>
                  <a:gd name="T25" fmla="*/ 0 h 1653"/>
                  <a:gd name="T26" fmla="*/ 0 w 1063"/>
                  <a:gd name="T27" fmla="*/ 0 h 1653"/>
                  <a:gd name="T28" fmla="*/ 0 w 1063"/>
                  <a:gd name="T29" fmla="*/ 0 h 1653"/>
                  <a:gd name="T30" fmla="*/ 0 w 1063"/>
                  <a:gd name="T31" fmla="*/ 0 h 1653"/>
                  <a:gd name="T32" fmla="*/ 0 w 1063"/>
                  <a:gd name="T33" fmla="*/ 0 h 1653"/>
                  <a:gd name="T34" fmla="*/ 0 w 1063"/>
                  <a:gd name="T35" fmla="*/ 0 h 1653"/>
                  <a:gd name="T36" fmla="*/ 0 w 1063"/>
                  <a:gd name="T37" fmla="*/ 0 h 1653"/>
                  <a:gd name="T38" fmla="*/ 0 w 1063"/>
                  <a:gd name="T39" fmla="*/ 0 h 1653"/>
                  <a:gd name="T40" fmla="*/ 0 w 1063"/>
                  <a:gd name="T41" fmla="*/ 0 h 1653"/>
                  <a:gd name="T42" fmla="*/ 0 w 1063"/>
                  <a:gd name="T43" fmla="*/ 0 h 1653"/>
                  <a:gd name="T44" fmla="*/ 0 w 1063"/>
                  <a:gd name="T45" fmla="*/ 0 h 1653"/>
                  <a:gd name="T46" fmla="*/ 0 w 1063"/>
                  <a:gd name="T47" fmla="*/ 0 h 1653"/>
                  <a:gd name="T48" fmla="*/ 0 w 1063"/>
                  <a:gd name="T49" fmla="*/ 0 h 1653"/>
                  <a:gd name="T50" fmla="*/ 0 w 1063"/>
                  <a:gd name="T51" fmla="*/ 0 h 1653"/>
                  <a:gd name="T52" fmla="*/ 0 w 1063"/>
                  <a:gd name="T53" fmla="*/ 0 h 1653"/>
                  <a:gd name="T54" fmla="*/ 0 w 1063"/>
                  <a:gd name="T55" fmla="*/ 0 h 1653"/>
                  <a:gd name="T56" fmla="*/ 0 w 1063"/>
                  <a:gd name="T57" fmla="*/ 0 h 1653"/>
                  <a:gd name="T58" fmla="*/ 0 w 1063"/>
                  <a:gd name="T59" fmla="*/ 0 h 1653"/>
                  <a:gd name="T60" fmla="*/ 0 w 1063"/>
                  <a:gd name="T61" fmla="*/ 0 h 1653"/>
                  <a:gd name="T62" fmla="*/ 0 w 1063"/>
                  <a:gd name="T63" fmla="*/ 0 h 1653"/>
                  <a:gd name="T64" fmla="*/ 0 w 1063"/>
                  <a:gd name="T65" fmla="*/ 0 h 1653"/>
                  <a:gd name="T66" fmla="*/ 0 w 1063"/>
                  <a:gd name="T67" fmla="*/ 0 h 1653"/>
                  <a:gd name="T68" fmla="*/ 0 w 1063"/>
                  <a:gd name="T69" fmla="*/ 0 h 1653"/>
                  <a:gd name="T70" fmla="*/ 0 w 1063"/>
                  <a:gd name="T71" fmla="*/ 0 h 1653"/>
                  <a:gd name="T72" fmla="*/ 0 w 1063"/>
                  <a:gd name="T73" fmla="*/ 0 h 1653"/>
                  <a:gd name="T74" fmla="*/ 0 w 1063"/>
                  <a:gd name="T75" fmla="*/ 0 h 1653"/>
                  <a:gd name="T76" fmla="*/ 0 w 1063"/>
                  <a:gd name="T77" fmla="*/ 0 h 1653"/>
                  <a:gd name="T78" fmla="*/ 0 w 1063"/>
                  <a:gd name="T79" fmla="*/ 0 h 1653"/>
                  <a:gd name="T80" fmla="*/ 0 w 1063"/>
                  <a:gd name="T81" fmla="*/ 0 h 1653"/>
                  <a:gd name="T82" fmla="*/ 0 w 1063"/>
                  <a:gd name="T83" fmla="*/ 0 h 16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3"/>
                  <a:gd name="T127" fmla="*/ 0 h 1653"/>
                  <a:gd name="T128" fmla="*/ 1063 w 1063"/>
                  <a:gd name="T129" fmla="*/ 1653 h 16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3" h="1653">
                    <a:moveTo>
                      <a:pt x="175" y="658"/>
                    </a:moveTo>
                    <a:lnTo>
                      <a:pt x="238" y="539"/>
                    </a:lnTo>
                    <a:lnTo>
                      <a:pt x="307" y="427"/>
                    </a:lnTo>
                    <a:lnTo>
                      <a:pt x="382" y="319"/>
                    </a:lnTo>
                    <a:lnTo>
                      <a:pt x="425" y="269"/>
                    </a:lnTo>
                    <a:lnTo>
                      <a:pt x="470" y="226"/>
                    </a:lnTo>
                    <a:lnTo>
                      <a:pt x="520" y="183"/>
                    </a:lnTo>
                    <a:lnTo>
                      <a:pt x="570" y="145"/>
                    </a:lnTo>
                    <a:lnTo>
                      <a:pt x="619" y="107"/>
                    </a:lnTo>
                    <a:lnTo>
                      <a:pt x="676" y="76"/>
                    </a:lnTo>
                    <a:lnTo>
                      <a:pt x="732" y="50"/>
                    </a:lnTo>
                    <a:lnTo>
                      <a:pt x="794" y="32"/>
                    </a:lnTo>
                    <a:lnTo>
                      <a:pt x="857" y="13"/>
                    </a:lnTo>
                    <a:lnTo>
                      <a:pt x="926" y="0"/>
                    </a:lnTo>
                    <a:lnTo>
                      <a:pt x="938" y="0"/>
                    </a:lnTo>
                    <a:lnTo>
                      <a:pt x="976" y="382"/>
                    </a:lnTo>
                    <a:lnTo>
                      <a:pt x="1019" y="796"/>
                    </a:lnTo>
                    <a:lnTo>
                      <a:pt x="1063" y="1271"/>
                    </a:lnTo>
                    <a:lnTo>
                      <a:pt x="1019" y="1416"/>
                    </a:lnTo>
                    <a:lnTo>
                      <a:pt x="951" y="1647"/>
                    </a:lnTo>
                    <a:lnTo>
                      <a:pt x="888" y="1647"/>
                    </a:lnTo>
                    <a:lnTo>
                      <a:pt x="832" y="1653"/>
                    </a:lnTo>
                    <a:lnTo>
                      <a:pt x="707" y="1647"/>
                    </a:lnTo>
                    <a:lnTo>
                      <a:pt x="482" y="1622"/>
                    </a:lnTo>
                    <a:lnTo>
                      <a:pt x="319" y="1610"/>
                    </a:lnTo>
                    <a:lnTo>
                      <a:pt x="244" y="1597"/>
                    </a:lnTo>
                    <a:lnTo>
                      <a:pt x="181" y="1579"/>
                    </a:lnTo>
                    <a:lnTo>
                      <a:pt x="125" y="1554"/>
                    </a:lnTo>
                    <a:lnTo>
                      <a:pt x="100" y="1534"/>
                    </a:lnTo>
                    <a:lnTo>
                      <a:pt x="75" y="1516"/>
                    </a:lnTo>
                    <a:lnTo>
                      <a:pt x="57" y="1484"/>
                    </a:lnTo>
                    <a:lnTo>
                      <a:pt x="38" y="1459"/>
                    </a:lnTo>
                    <a:lnTo>
                      <a:pt x="25" y="1422"/>
                    </a:lnTo>
                    <a:lnTo>
                      <a:pt x="12" y="1378"/>
                    </a:lnTo>
                    <a:lnTo>
                      <a:pt x="0" y="1316"/>
                    </a:lnTo>
                    <a:lnTo>
                      <a:pt x="0" y="1228"/>
                    </a:lnTo>
                    <a:lnTo>
                      <a:pt x="7" y="1147"/>
                    </a:lnTo>
                    <a:lnTo>
                      <a:pt x="25" y="1059"/>
                    </a:lnTo>
                    <a:lnTo>
                      <a:pt x="44" y="977"/>
                    </a:lnTo>
                    <a:lnTo>
                      <a:pt x="75" y="889"/>
                    </a:lnTo>
                    <a:lnTo>
                      <a:pt x="107" y="808"/>
                    </a:lnTo>
                    <a:lnTo>
                      <a:pt x="175" y="658"/>
                    </a:lnTo>
                    <a:close/>
                  </a:path>
                </a:pathLst>
              </a:custGeom>
              <a:solidFill>
                <a:srgbClr val="2C3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33" name="Freeform 465"/>
              <p:cNvSpPr>
                <a:spLocks/>
              </p:cNvSpPr>
              <p:nvPr/>
            </p:nvSpPr>
            <p:spPr bwMode="auto">
              <a:xfrm>
                <a:off x="11106" y="11243"/>
                <a:ext cx="324" cy="395"/>
              </a:xfrm>
              <a:custGeom>
                <a:avLst/>
                <a:gdLst>
                  <a:gd name="T0" fmla="*/ 0 w 2271"/>
                  <a:gd name="T1" fmla="*/ 0 h 2762"/>
                  <a:gd name="T2" fmla="*/ 0 w 2271"/>
                  <a:gd name="T3" fmla="*/ 0 h 2762"/>
                  <a:gd name="T4" fmla="*/ 0 w 2271"/>
                  <a:gd name="T5" fmla="*/ 0 h 2762"/>
                  <a:gd name="T6" fmla="*/ 0 w 2271"/>
                  <a:gd name="T7" fmla="*/ 0 h 2762"/>
                  <a:gd name="T8" fmla="*/ 0 w 2271"/>
                  <a:gd name="T9" fmla="*/ 0 h 2762"/>
                  <a:gd name="T10" fmla="*/ 0 w 2271"/>
                  <a:gd name="T11" fmla="*/ 0 h 2762"/>
                  <a:gd name="T12" fmla="*/ 0 w 2271"/>
                  <a:gd name="T13" fmla="*/ 0 h 2762"/>
                  <a:gd name="T14" fmla="*/ 0 w 2271"/>
                  <a:gd name="T15" fmla="*/ 0 h 2762"/>
                  <a:gd name="T16" fmla="*/ 0 w 2271"/>
                  <a:gd name="T17" fmla="*/ 0 h 2762"/>
                  <a:gd name="T18" fmla="*/ 0 w 2271"/>
                  <a:gd name="T19" fmla="*/ 0 h 2762"/>
                  <a:gd name="T20" fmla="*/ 0 w 2271"/>
                  <a:gd name="T21" fmla="*/ 0 h 2762"/>
                  <a:gd name="T22" fmla="*/ 0 w 2271"/>
                  <a:gd name="T23" fmla="*/ 0 h 2762"/>
                  <a:gd name="T24" fmla="*/ 0 w 2271"/>
                  <a:gd name="T25" fmla="*/ 0 h 2762"/>
                  <a:gd name="T26" fmla="*/ 0 w 2271"/>
                  <a:gd name="T27" fmla="*/ 0 h 2762"/>
                  <a:gd name="T28" fmla="*/ 0 w 2271"/>
                  <a:gd name="T29" fmla="*/ 0 h 2762"/>
                  <a:gd name="T30" fmla="*/ 0 w 2271"/>
                  <a:gd name="T31" fmla="*/ 0 h 2762"/>
                  <a:gd name="T32" fmla="*/ 0 w 2271"/>
                  <a:gd name="T33" fmla="*/ 0 h 2762"/>
                  <a:gd name="T34" fmla="*/ 0 w 2271"/>
                  <a:gd name="T35" fmla="*/ 0 h 2762"/>
                  <a:gd name="T36" fmla="*/ 0 w 2271"/>
                  <a:gd name="T37" fmla="*/ 0 h 2762"/>
                  <a:gd name="T38" fmla="*/ 0 w 2271"/>
                  <a:gd name="T39" fmla="*/ 0 h 2762"/>
                  <a:gd name="T40" fmla="*/ 0 w 2271"/>
                  <a:gd name="T41" fmla="*/ 0 h 2762"/>
                  <a:gd name="T42" fmla="*/ 0 w 2271"/>
                  <a:gd name="T43" fmla="*/ 0 h 2762"/>
                  <a:gd name="T44" fmla="*/ 0 w 2271"/>
                  <a:gd name="T45" fmla="*/ 0 h 27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71"/>
                  <a:gd name="T70" fmla="*/ 0 h 2762"/>
                  <a:gd name="T71" fmla="*/ 2271 w 2271"/>
                  <a:gd name="T72" fmla="*/ 2762 h 27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71" h="2762">
                    <a:moveTo>
                      <a:pt x="45" y="883"/>
                    </a:moveTo>
                    <a:lnTo>
                      <a:pt x="2271" y="0"/>
                    </a:lnTo>
                    <a:lnTo>
                      <a:pt x="2271" y="2762"/>
                    </a:lnTo>
                    <a:lnTo>
                      <a:pt x="2183" y="2762"/>
                    </a:lnTo>
                    <a:lnTo>
                      <a:pt x="2090" y="2762"/>
                    </a:lnTo>
                    <a:lnTo>
                      <a:pt x="1990" y="2755"/>
                    </a:lnTo>
                    <a:lnTo>
                      <a:pt x="1884" y="2742"/>
                    </a:lnTo>
                    <a:lnTo>
                      <a:pt x="208" y="2536"/>
                    </a:lnTo>
                    <a:lnTo>
                      <a:pt x="195" y="2529"/>
                    </a:lnTo>
                    <a:lnTo>
                      <a:pt x="183" y="2511"/>
                    </a:lnTo>
                    <a:lnTo>
                      <a:pt x="158" y="2461"/>
                    </a:lnTo>
                    <a:lnTo>
                      <a:pt x="133" y="2386"/>
                    </a:lnTo>
                    <a:lnTo>
                      <a:pt x="107" y="2285"/>
                    </a:lnTo>
                    <a:lnTo>
                      <a:pt x="88" y="2167"/>
                    </a:lnTo>
                    <a:lnTo>
                      <a:pt x="70" y="2035"/>
                    </a:lnTo>
                    <a:lnTo>
                      <a:pt x="32" y="1747"/>
                    </a:lnTo>
                    <a:lnTo>
                      <a:pt x="13" y="1459"/>
                    </a:lnTo>
                    <a:lnTo>
                      <a:pt x="0" y="1196"/>
                    </a:lnTo>
                    <a:lnTo>
                      <a:pt x="7" y="1083"/>
                    </a:lnTo>
                    <a:lnTo>
                      <a:pt x="13" y="989"/>
                    </a:lnTo>
                    <a:lnTo>
                      <a:pt x="26" y="921"/>
                    </a:lnTo>
                    <a:lnTo>
                      <a:pt x="32" y="896"/>
                    </a:lnTo>
                    <a:lnTo>
                      <a:pt x="45" y="883"/>
                    </a:lnTo>
                    <a:close/>
                  </a:path>
                </a:pathLst>
              </a:custGeom>
              <a:solidFill>
                <a:srgbClr val="6B62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34" name="Freeform 466"/>
              <p:cNvSpPr>
                <a:spLocks/>
              </p:cNvSpPr>
              <p:nvPr/>
            </p:nvSpPr>
            <p:spPr bwMode="auto">
              <a:xfrm>
                <a:off x="11106" y="11355"/>
                <a:ext cx="299" cy="283"/>
              </a:xfrm>
              <a:custGeom>
                <a:avLst/>
                <a:gdLst>
                  <a:gd name="T0" fmla="*/ 0 w 2096"/>
                  <a:gd name="T1" fmla="*/ 0 h 1979"/>
                  <a:gd name="T2" fmla="*/ 0 w 2096"/>
                  <a:gd name="T3" fmla="*/ 0 h 1979"/>
                  <a:gd name="T4" fmla="*/ 0 w 2096"/>
                  <a:gd name="T5" fmla="*/ 0 h 1979"/>
                  <a:gd name="T6" fmla="*/ 0 w 2096"/>
                  <a:gd name="T7" fmla="*/ 0 h 1979"/>
                  <a:gd name="T8" fmla="*/ 0 w 2096"/>
                  <a:gd name="T9" fmla="*/ 0 h 1979"/>
                  <a:gd name="T10" fmla="*/ 0 w 2096"/>
                  <a:gd name="T11" fmla="*/ 0 h 1979"/>
                  <a:gd name="T12" fmla="*/ 0 w 2096"/>
                  <a:gd name="T13" fmla="*/ 0 h 1979"/>
                  <a:gd name="T14" fmla="*/ 0 w 2096"/>
                  <a:gd name="T15" fmla="*/ 0 h 1979"/>
                  <a:gd name="T16" fmla="*/ 0 w 2096"/>
                  <a:gd name="T17" fmla="*/ 0 h 1979"/>
                  <a:gd name="T18" fmla="*/ 0 w 2096"/>
                  <a:gd name="T19" fmla="*/ 0 h 1979"/>
                  <a:gd name="T20" fmla="*/ 0 w 2096"/>
                  <a:gd name="T21" fmla="*/ 0 h 1979"/>
                  <a:gd name="T22" fmla="*/ 0 w 2096"/>
                  <a:gd name="T23" fmla="*/ 0 h 1979"/>
                  <a:gd name="T24" fmla="*/ 0 w 2096"/>
                  <a:gd name="T25" fmla="*/ 0 h 1979"/>
                  <a:gd name="T26" fmla="*/ 0 w 2096"/>
                  <a:gd name="T27" fmla="*/ 0 h 1979"/>
                  <a:gd name="T28" fmla="*/ 0 w 2096"/>
                  <a:gd name="T29" fmla="*/ 0 h 1979"/>
                  <a:gd name="T30" fmla="*/ 0 w 2096"/>
                  <a:gd name="T31" fmla="*/ 0 h 1979"/>
                  <a:gd name="T32" fmla="*/ 0 w 2096"/>
                  <a:gd name="T33" fmla="*/ 0 h 1979"/>
                  <a:gd name="T34" fmla="*/ 0 w 2096"/>
                  <a:gd name="T35" fmla="*/ 0 h 1979"/>
                  <a:gd name="T36" fmla="*/ 0 w 2096"/>
                  <a:gd name="T37" fmla="*/ 0 h 1979"/>
                  <a:gd name="T38" fmla="*/ 0 w 2096"/>
                  <a:gd name="T39" fmla="*/ 0 h 1979"/>
                  <a:gd name="T40" fmla="*/ 0 w 2096"/>
                  <a:gd name="T41" fmla="*/ 0 h 1979"/>
                  <a:gd name="T42" fmla="*/ 0 w 2096"/>
                  <a:gd name="T43" fmla="*/ 0 h 1979"/>
                  <a:gd name="T44" fmla="*/ 0 w 2096"/>
                  <a:gd name="T45" fmla="*/ 0 h 1979"/>
                  <a:gd name="T46" fmla="*/ 0 w 2096"/>
                  <a:gd name="T47" fmla="*/ 0 h 1979"/>
                  <a:gd name="T48" fmla="*/ 0 w 2096"/>
                  <a:gd name="T49" fmla="*/ 0 h 1979"/>
                  <a:gd name="T50" fmla="*/ 0 w 2096"/>
                  <a:gd name="T51" fmla="*/ 0 h 1979"/>
                  <a:gd name="T52" fmla="*/ 0 w 2096"/>
                  <a:gd name="T53" fmla="*/ 0 h 1979"/>
                  <a:gd name="T54" fmla="*/ 0 w 2096"/>
                  <a:gd name="T55" fmla="*/ 0 h 1979"/>
                  <a:gd name="T56" fmla="*/ 0 w 2096"/>
                  <a:gd name="T57" fmla="*/ 0 h 1979"/>
                  <a:gd name="T58" fmla="*/ 0 w 2096"/>
                  <a:gd name="T59" fmla="*/ 0 h 1979"/>
                  <a:gd name="T60" fmla="*/ 0 w 2096"/>
                  <a:gd name="T61" fmla="*/ 0 h 1979"/>
                  <a:gd name="T62" fmla="*/ 0 w 2096"/>
                  <a:gd name="T63" fmla="*/ 0 h 1979"/>
                  <a:gd name="T64" fmla="*/ 0 w 2096"/>
                  <a:gd name="T65" fmla="*/ 0 h 1979"/>
                  <a:gd name="T66" fmla="*/ 0 w 2096"/>
                  <a:gd name="T67" fmla="*/ 0 h 1979"/>
                  <a:gd name="T68" fmla="*/ 0 w 2096"/>
                  <a:gd name="T69" fmla="*/ 0 h 1979"/>
                  <a:gd name="T70" fmla="*/ 0 w 2096"/>
                  <a:gd name="T71" fmla="*/ 0 h 1979"/>
                  <a:gd name="T72" fmla="*/ 0 w 2096"/>
                  <a:gd name="T73" fmla="*/ 0 h 1979"/>
                  <a:gd name="T74" fmla="*/ 0 w 2096"/>
                  <a:gd name="T75" fmla="*/ 0 h 1979"/>
                  <a:gd name="T76" fmla="*/ 0 w 2096"/>
                  <a:gd name="T77" fmla="*/ 0 h 1979"/>
                  <a:gd name="T78" fmla="*/ 0 w 2096"/>
                  <a:gd name="T79" fmla="*/ 0 h 1979"/>
                  <a:gd name="T80" fmla="*/ 0 w 2096"/>
                  <a:gd name="T81" fmla="*/ 0 h 1979"/>
                  <a:gd name="T82" fmla="*/ 0 w 2096"/>
                  <a:gd name="T83" fmla="*/ 0 h 19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96"/>
                  <a:gd name="T127" fmla="*/ 0 h 1979"/>
                  <a:gd name="T128" fmla="*/ 2096 w 2096"/>
                  <a:gd name="T129" fmla="*/ 1979 h 19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96" h="1979">
                    <a:moveTo>
                      <a:pt x="282" y="0"/>
                    </a:moveTo>
                    <a:lnTo>
                      <a:pt x="45" y="100"/>
                    </a:lnTo>
                    <a:lnTo>
                      <a:pt x="32" y="113"/>
                    </a:lnTo>
                    <a:lnTo>
                      <a:pt x="26" y="138"/>
                    </a:lnTo>
                    <a:lnTo>
                      <a:pt x="13" y="206"/>
                    </a:lnTo>
                    <a:lnTo>
                      <a:pt x="7" y="300"/>
                    </a:lnTo>
                    <a:lnTo>
                      <a:pt x="0" y="413"/>
                    </a:lnTo>
                    <a:lnTo>
                      <a:pt x="13" y="676"/>
                    </a:lnTo>
                    <a:lnTo>
                      <a:pt x="32" y="964"/>
                    </a:lnTo>
                    <a:lnTo>
                      <a:pt x="70" y="1252"/>
                    </a:lnTo>
                    <a:lnTo>
                      <a:pt x="88" y="1384"/>
                    </a:lnTo>
                    <a:lnTo>
                      <a:pt x="107" y="1502"/>
                    </a:lnTo>
                    <a:lnTo>
                      <a:pt x="133" y="1603"/>
                    </a:lnTo>
                    <a:lnTo>
                      <a:pt x="158" y="1678"/>
                    </a:lnTo>
                    <a:lnTo>
                      <a:pt x="183" y="1728"/>
                    </a:lnTo>
                    <a:lnTo>
                      <a:pt x="195" y="1746"/>
                    </a:lnTo>
                    <a:lnTo>
                      <a:pt x="208" y="1753"/>
                    </a:lnTo>
                    <a:lnTo>
                      <a:pt x="1884" y="1959"/>
                    </a:lnTo>
                    <a:lnTo>
                      <a:pt x="1995" y="1972"/>
                    </a:lnTo>
                    <a:lnTo>
                      <a:pt x="2096" y="1979"/>
                    </a:lnTo>
                    <a:lnTo>
                      <a:pt x="1871" y="1934"/>
                    </a:lnTo>
                    <a:lnTo>
                      <a:pt x="1652" y="1872"/>
                    </a:lnTo>
                    <a:lnTo>
                      <a:pt x="1539" y="1834"/>
                    </a:lnTo>
                    <a:lnTo>
                      <a:pt x="1433" y="1796"/>
                    </a:lnTo>
                    <a:lnTo>
                      <a:pt x="1320" y="1753"/>
                    </a:lnTo>
                    <a:lnTo>
                      <a:pt x="1214" y="1703"/>
                    </a:lnTo>
                    <a:lnTo>
                      <a:pt x="1107" y="1640"/>
                    </a:lnTo>
                    <a:lnTo>
                      <a:pt x="1008" y="1558"/>
                    </a:lnTo>
                    <a:lnTo>
                      <a:pt x="914" y="1477"/>
                    </a:lnTo>
                    <a:lnTo>
                      <a:pt x="827" y="1389"/>
                    </a:lnTo>
                    <a:lnTo>
                      <a:pt x="739" y="1289"/>
                    </a:lnTo>
                    <a:lnTo>
                      <a:pt x="664" y="1189"/>
                    </a:lnTo>
                    <a:lnTo>
                      <a:pt x="589" y="1083"/>
                    </a:lnTo>
                    <a:lnTo>
                      <a:pt x="526" y="970"/>
                    </a:lnTo>
                    <a:lnTo>
                      <a:pt x="463" y="857"/>
                    </a:lnTo>
                    <a:lnTo>
                      <a:pt x="414" y="739"/>
                    </a:lnTo>
                    <a:lnTo>
                      <a:pt x="370" y="620"/>
                    </a:lnTo>
                    <a:lnTo>
                      <a:pt x="339" y="500"/>
                    </a:lnTo>
                    <a:lnTo>
                      <a:pt x="307" y="375"/>
                    </a:lnTo>
                    <a:lnTo>
                      <a:pt x="295" y="250"/>
                    </a:lnTo>
                    <a:lnTo>
                      <a:pt x="282" y="125"/>
                    </a:lnTo>
                    <a:lnTo>
                      <a:pt x="282" y="0"/>
                    </a:lnTo>
                    <a:close/>
                  </a:path>
                </a:pathLst>
              </a:custGeom>
              <a:solidFill>
                <a:srgbClr val="554C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35" name="Freeform 467"/>
              <p:cNvSpPr>
                <a:spLocks/>
              </p:cNvSpPr>
              <p:nvPr/>
            </p:nvSpPr>
            <p:spPr bwMode="auto">
              <a:xfrm>
                <a:off x="11146" y="11339"/>
                <a:ext cx="284" cy="299"/>
              </a:xfrm>
              <a:custGeom>
                <a:avLst/>
                <a:gdLst>
                  <a:gd name="T0" fmla="*/ 0 w 1989"/>
                  <a:gd name="T1" fmla="*/ 0 h 2092"/>
                  <a:gd name="T2" fmla="*/ 0 w 1989"/>
                  <a:gd name="T3" fmla="*/ 0 h 2092"/>
                  <a:gd name="T4" fmla="*/ 0 w 1989"/>
                  <a:gd name="T5" fmla="*/ 0 h 2092"/>
                  <a:gd name="T6" fmla="*/ 0 w 1989"/>
                  <a:gd name="T7" fmla="*/ 0 h 2092"/>
                  <a:gd name="T8" fmla="*/ 0 w 1989"/>
                  <a:gd name="T9" fmla="*/ 0 h 2092"/>
                  <a:gd name="T10" fmla="*/ 0 w 1989"/>
                  <a:gd name="T11" fmla="*/ 0 h 2092"/>
                  <a:gd name="T12" fmla="*/ 0 w 1989"/>
                  <a:gd name="T13" fmla="*/ 0 h 2092"/>
                  <a:gd name="T14" fmla="*/ 0 w 1989"/>
                  <a:gd name="T15" fmla="*/ 0 h 2092"/>
                  <a:gd name="T16" fmla="*/ 0 w 1989"/>
                  <a:gd name="T17" fmla="*/ 0 h 2092"/>
                  <a:gd name="T18" fmla="*/ 0 w 1989"/>
                  <a:gd name="T19" fmla="*/ 0 h 2092"/>
                  <a:gd name="T20" fmla="*/ 0 w 1989"/>
                  <a:gd name="T21" fmla="*/ 0 h 2092"/>
                  <a:gd name="T22" fmla="*/ 0 w 1989"/>
                  <a:gd name="T23" fmla="*/ 0 h 2092"/>
                  <a:gd name="T24" fmla="*/ 0 w 1989"/>
                  <a:gd name="T25" fmla="*/ 0 h 2092"/>
                  <a:gd name="T26" fmla="*/ 0 w 1989"/>
                  <a:gd name="T27" fmla="*/ 0 h 2092"/>
                  <a:gd name="T28" fmla="*/ 0 w 1989"/>
                  <a:gd name="T29" fmla="*/ 0 h 2092"/>
                  <a:gd name="T30" fmla="*/ 0 w 1989"/>
                  <a:gd name="T31" fmla="*/ 0 h 2092"/>
                  <a:gd name="T32" fmla="*/ 0 w 1989"/>
                  <a:gd name="T33" fmla="*/ 0 h 2092"/>
                  <a:gd name="T34" fmla="*/ 0 w 1989"/>
                  <a:gd name="T35" fmla="*/ 0 h 2092"/>
                  <a:gd name="T36" fmla="*/ 0 w 1989"/>
                  <a:gd name="T37" fmla="*/ 0 h 2092"/>
                  <a:gd name="T38" fmla="*/ 0 w 1989"/>
                  <a:gd name="T39" fmla="*/ 0 h 2092"/>
                  <a:gd name="T40" fmla="*/ 0 w 1989"/>
                  <a:gd name="T41" fmla="*/ 0 h 2092"/>
                  <a:gd name="T42" fmla="*/ 0 w 1989"/>
                  <a:gd name="T43" fmla="*/ 0 h 2092"/>
                  <a:gd name="T44" fmla="*/ 0 w 1989"/>
                  <a:gd name="T45" fmla="*/ 0 h 2092"/>
                  <a:gd name="T46" fmla="*/ 0 w 1989"/>
                  <a:gd name="T47" fmla="*/ 0 h 2092"/>
                  <a:gd name="T48" fmla="*/ 0 w 1989"/>
                  <a:gd name="T49" fmla="*/ 0 h 2092"/>
                  <a:gd name="T50" fmla="*/ 0 w 1989"/>
                  <a:gd name="T51" fmla="*/ 0 h 2092"/>
                  <a:gd name="T52" fmla="*/ 0 w 1989"/>
                  <a:gd name="T53" fmla="*/ 0 h 2092"/>
                  <a:gd name="T54" fmla="*/ 0 w 1989"/>
                  <a:gd name="T55" fmla="*/ 0 h 2092"/>
                  <a:gd name="T56" fmla="*/ 0 w 1989"/>
                  <a:gd name="T57" fmla="*/ 0 h 2092"/>
                  <a:gd name="T58" fmla="*/ 0 w 1989"/>
                  <a:gd name="T59" fmla="*/ 0 h 2092"/>
                  <a:gd name="T60" fmla="*/ 0 w 1989"/>
                  <a:gd name="T61" fmla="*/ 0 h 2092"/>
                  <a:gd name="T62" fmla="*/ 0 w 1989"/>
                  <a:gd name="T63" fmla="*/ 0 h 2092"/>
                  <a:gd name="T64" fmla="*/ 0 w 1989"/>
                  <a:gd name="T65" fmla="*/ 0 h 2092"/>
                  <a:gd name="T66" fmla="*/ 0 w 1989"/>
                  <a:gd name="T67" fmla="*/ 0 h 2092"/>
                  <a:gd name="T68" fmla="*/ 0 w 1989"/>
                  <a:gd name="T69" fmla="*/ 0 h 2092"/>
                  <a:gd name="T70" fmla="*/ 0 w 1989"/>
                  <a:gd name="T71" fmla="*/ 0 h 2092"/>
                  <a:gd name="T72" fmla="*/ 0 w 1989"/>
                  <a:gd name="T73" fmla="*/ 0 h 2092"/>
                  <a:gd name="T74" fmla="*/ 0 w 1989"/>
                  <a:gd name="T75" fmla="*/ 0 h 2092"/>
                  <a:gd name="T76" fmla="*/ 0 w 1989"/>
                  <a:gd name="T77" fmla="*/ 0 h 2092"/>
                  <a:gd name="T78" fmla="*/ 0 w 1989"/>
                  <a:gd name="T79" fmla="*/ 0 h 2092"/>
                  <a:gd name="T80" fmla="*/ 0 w 1989"/>
                  <a:gd name="T81" fmla="*/ 0 h 2092"/>
                  <a:gd name="T82" fmla="*/ 0 w 1989"/>
                  <a:gd name="T83" fmla="*/ 0 h 2092"/>
                  <a:gd name="T84" fmla="*/ 0 w 1989"/>
                  <a:gd name="T85" fmla="*/ 0 h 2092"/>
                  <a:gd name="T86" fmla="*/ 0 w 1989"/>
                  <a:gd name="T87" fmla="*/ 0 h 2092"/>
                  <a:gd name="T88" fmla="*/ 0 w 1989"/>
                  <a:gd name="T89" fmla="*/ 0 h 20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89"/>
                  <a:gd name="T136" fmla="*/ 0 h 2092"/>
                  <a:gd name="T137" fmla="*/ 1989 w 1989"/>
                  <a:gd name="T138" fmla="*/ 2092 h 20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89" h="2092">
                    <a:moveTo>
                      <a:pt x="301" y="0"/>
                    </a:moveTo>
                    <a:lnTo>
                      <a:pt x="0" y="113"/>
                    </a:lnTo>
                    <a:lnTo>
                      <a:pt x="0" y="238"/>
                    </a:lnTo>
                    <a:lnTo>
                      <a:pt x="13" y="363"/>
                    </a:lnTo>
                    <a:lnTo>
                      <a:pt x="25" y="488"/>
                    </a:lnTo>
                    <a:lnTo>
                      <a:pt x="57" y="613"/>
                    </a:lnTo>
                    <a:lnTo>
                      <a:pt x="88" y="733"/>
                    </a:lnTo>
                    <a:lnTo>
                      <a:pt x="132" y="852"/>
                    </a:lnTo>
                    <a:lnTo>
                      <a:pt x="181" y="970"/>
                    </a:lnTo>
                    <a:lnTo>
                      <a:pt x="244" y="1083"/>
                    </a:lnTo>
                    <a:lnTo>
                      <a:pt x="307" y="1196"/>
                    </a:lnTo>
                    <a:lnTo>
                      <a:pt x="382" y="1302"/>
                    </a:lnTo>
                    <a:lnTo>
                      <a:pt x="457" y="1402"/>
                    </a:lnTo>
                    <a:lnTo>
                      <a:pt x="545" y="1502"/>
                    </a:lnTo>
                    <a:lnTo>
                      <a:pt x="632" y="1590"/>
                    </a:lnTo>
                    <a:lnTo>
                      <a:pt x="726" y="1671"/>
                    </a:lnTo>
                    <a:lnTo>
                      <a:pt x="825" y="1753"/>
                    </a:lnTo>
                    <a:lnTo>
                      <a:pt x="932" y="1816"/>
                    </a:lnTo>
                    <a:lnTo>
                      <a:pt x="1038" y="1866"/>
                    </a:lnTo>
                    <a:lnTo>
                      <a:pt x="1151" y="1909"/>
                    </a:lnTo>
                    <a:lnTo>
                      <a:pt x="1257" y="1947"/>
                    </a:lnTo>
                    <a:lnTo>
                      <a:pt x="1370" y="1985"/>
                    </a:lnTo>
                    <a:lnTo>
                      <a:pt x="1589" y="2047"/>
                    </a:lnTo>
                    <a:lnTo>
                      <a:pt x="1814" y="2092"/>
                    </a:lnTo>
                    <a:lnTo>
                      <a:pt x="1907" y="2092"/>
                    </a:lnTo>
                    <a:lnTo>
                      <a:pt x="1989" y="2092"/>
                    </a:lnTo>
                    <a:lnTo>
                      <a:pt x="1989" y="1409"/>
                    </a:lnTo>
                    <a:lnTo>
                      <a:pt x="1808" y="1352"/>
                    </a:lnTo>
                    <a:lnTo>
                      <a:pt x="1627" y="1277"/>
                    </a:lnTo>
                    <a:lnTo>
                      <a:pt x="1520" y="1227"/>
                    </a:lnTo>
                    <a:lnTo>
                      <a:pt x="1419" y="1178"/>
                    </a:lnTo>
                    <a:lnTo>
                      <a:pt x="1320" y="1121"/>
                    </a:lnTo>
                    <a:lnTo>
                      <a:pt x="1220" y="1065"/>
                    </a:lnTo>
                    <a:lnTo>
                      <a:pt x="1119" y="995"/>
                    </a:lnTo>
                    <a:lnTo>
                      <a:pt x="1019" y="927"/>
                    </a:lnTo>
                    <a:lnTo>
                      <a:pt x="926" y="852"/>
                    </a:lnTo>
                    <a:lnTo>
                      <a:pt x="832" y="776"/>
                    </a:lnTo>
                    <a:lnTo>
                      <a:pt x="744" y="695"/>
                    </a:lnTo>
                    <a:lnTo>
                      <a:pt x="663" y="608"/>
                    </a:lnTo>
                    <a:lnTo>
                      <a:pt x="588" y="520"/>
                    </a:lnTo>
                    <a:lnTo>
                      <a:pt x="513" y="420"/>
                    </a:lnTo>
                    <a:lnTo>
                      <a:pt x="450" y="319"/>
                    </a:lnTo>
                    <a:lnTo>
                      <a:pt x="394" y="219"/>
                    </a:lnTo>
                    <a:lnTo>
                      <a:pt x="344" y="113"/>
                    </a:lnTo>
                    <a:lnTo>
                      <a:pt x="301" y="0"/>
                    </a:lnTo>
                    <a:close/>
                  </a:path>
                </a:pathLst>
              </a:custGeom>
              <a:solidFill>
                <a:srgbClr val="5C54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36" name="Freeform 468"/>
              <p:cNvSpPr>
                <a:spLocks/>
              </p:cNvSpPr>
              <p:nvPr/>
            </p:nvSpPr>
            <p:spPr bwMode="auto">
              <a:xfrm>
                <a:off x="11112" y="11058"/>
                <a:ext cx="910" cy="363"/>
              </a:xfrm>
              <a:custGeom>
                <a:avLst/>
                <a:gdLst>
                  <a:gd name="T0" fmla="*/ 0 w 6371"/>
                  <a:gd name="T1" fmla="*/ 0 h 2542"/>
                  <a:gd name="T2" fmla="*/ 0 w 6371"/>
                  <a:gd name="T3" fmla="*/ 0 h 2542"/>
                  <a:gd name="T4" fmla="*/ 0 w 6371"/>
                  <a:gd name="T5" fmla="*/ 0 h 2542"/>
                  <a:gd name="T6" fmla="*/ 0 w 6371"/>
                  <a:gd name="T7" fmla="*/ 0 h 2542"/>
                  <a:gd name="T8" fmla="*/ 0 w 6371"/>
                  <a:gd name="T9" fmla="*/ 0 h 2542"/>
                  <a:gd name="T10" fmla="*/ 0 w 6371"/>
                  <a:gd name="T11" fmla="*/ 0 h 2542"/>
                  <a:gd name="T12" fmla="*/ 0 w 6371"/>
                  <a:gd name="T13" fmla="*/ 0 h 2542"/>
                  <a:gd name="T14" fmla="*/ 0 w 6371"/>
                  <a:gd name="T15" fmla="*/ 0 h 2542"/>
                  <a:gd name="T16" fmla="*/ 0 w 6371"/>
                  <a:gd name="T17" fmla="*/ 0 h 2542"/>
                  <a:gd name="T18" fmla="*/ 0 w 6371"/>
                  <a:gd name="T19" fmla="*/ 0 h 2542"/>
                  <a:gd name="T20" fmla="*/ 0 w 6371"/>
                  <a:gd name="T21" fmla="*/ 0 h 2542"/>
                  <a:gd name="T22" fmla="*/ 0 w 6371"/>
                  <a:gd name="T23" fmla="*/ 0 h 2542"/>
                  <a:gd name="T24" fmla="*/ 0 w 6371"/>
                  <a:gd name="T25" fmla="*/ 0 h 2542"/>
                  <a:gd name="T26" fmla="*/ 0 w 6371"/>
                  <a:gd name="T27" fmla="*/ 0 h 2542"/>
                  <a:gd name="T28" fmla="*/ 0 w 6371"/>
                  <a:gd name="T29" fmla="*/ 0 h 2542"/>
                  <a:gd name="T30" fmla="*/ 0 w 6371"/>
                  <a:gd name="T31" fmla="*/ 0 h 2542"/>
                  <a:gd name="T32" fmla="*/ 0 w 6371"/>
                  <a:gd name="T33" fmla="*/ 0 h 2542"/>
                  <a:gd name="T34" fmla="*/ 0 w 6371"/>
                  <a:gd name="T35" fmla="*/ 0 h 2542"/>
                  <a:gd name="T36" fmla="*/ 0 w 6371"/>
                  <a:gd name="T37" fmla="*/ 0 h 2542"/>
                  <a:gd name="T38" fmla="*/ 0 w 6371"/>
                  <a:gd name="T39" fmla="*/ 0 h 2542"/>
                  <a:gd name="T40" fmla="*/ 0 w 6371"/>
                  <a:gd name="T41" fmla="*/ 0 h 2542"/>
                  <a:gd name="T42" fmla="*/ 0 w 6371"/>
                  <a:gd name="T43" fmla="*/ 0 h 2542"/>
                  <a:gd name="T44" fmla="*/ 0 w 6371"/>
                  <a:gd name="T45" fmla="*/ 0 h 2542"/>
                  <a:gd name="T46" fmla="*/ 0 w 6371"/>
                  <a:gd name="T47" fmla="*/ 0 h 2542"/>
                  <a:gd name="T48" fmla="*/ 0 w 6371"/>
                  <a:gd name="T49" fmla="*/ 0 h 2542"/>
                  <a:gd name="T50" fmla="*/ 0 w 6371"/>
                  <a:gd name="T51" fmla="*/ 0 h 2542"/>
                  <a:gd name="T52" fmla="*/ 0 w 6371"/>
                  <a:gd name="T53" fmla="*/ 0 h 2542"/>
                  <a:gd name="T54" fmla="*/ 0 w 6371"/>
                  <a:gd name="T55" fmla="*/ 0 h 2542"/>
                  <a:gd name="T56" fmla="*/ 0 w 6371"/>
                  <a:gd name="T57" fmla="*/ 0 h 2542"/>
                  <a:gd name="T58" fmla="*/ 0 w 6371"/>
                  <a:gd name="T59" fmla="*/ 0 h 2542"/>
                  <a:gd name="T60" fmla="*/ 0 w 6371"/>
                  <a:gd name="T61" fmla="*/ 0 h 2542"/>
                  <a:gd name="T62" fmla="*/ 0 w 6371"/>
                  <a:gd name="T63" fmla="*/ 0 h 2542"/>
                  <a:gd name="T64" fmla="*/ 0 w 6371"/>
                  <a:gd name="T65" fmla="*/ 0 h 2542"/>
                  <a:gd name="T66" fmla="*/ 0 w 6371"/>
                  <a:gd name="T67" fmla="*/ 0 h 25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71"/>
                  <a:gd name="T103" fmla="*/ 0 h 2542"/>
                  <a:gd name="T104" fmla="*/ 6371 w 6371"/>
                  <a:gd name="T105" fmla="*/ 2542 h 25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71" h="2542">
                    <a:moveTo>
                      <a:pt x="4620" y="63"/>
                    </a:moveTo>
                    <a:lnTo>
                      <a:pt x="4683" y="38"/>
                    </a:lnTo>
                    <a:lnTo>
                      <a:pt x="4752" y="18"/>
                    </a:lnTo>
                    <a:lnTo>
                      <a:pt x="4833" y="7"/>
                    </a:lnTo>
                    <a:lnTo>
                      <a:pt x="4909" y="0"/>
                    </a:lnTo>
                    <a:lnTo>
                      <a:pt x="5071" y="0"/>
                    </a:lnTo>
                    <a:lnTo>
                      <a:pt x="5221" y="0"/>
                    </a:lnTo>
                    <a:lnTo>
                      <a:pt x="6127" y="13"/>
                    </a:lnTo>
                    <a:lnTo>
                      <a:pt x="6259" y="38"/>
                    </a:lnTo>
                    <a:lnTo>
                      <a:pt x="6310" y="56"/>
                    </a:lnTo>
                    <a:lnTo>
                      <a:pt x="6346" y="68"/>
                    </a:lnTo>
                    <a:lnTo>
                      <a:pt x="6366" y="88"/>
                    </a:lnTo>
                    <a:lnTo>
                      <a:pt x="6371" y="100"/>
                    </a:lnTo>
                    <a:lnTo>
                      <a:pt x="6371" y="106"/>
                    </a:lnTo>
                    <a:lnTo>
                      <a:pt x="6359" y="131"/>
                    </a:lnTo>
                    <a:lnTo>
                      <a:pt x="6328" y="156"/>
                    </a:lnTo>
                    <a:lnTo>
                      <a:pt x="2557" y="2373"/>
                    </a:lnTo>
                    <a:lnTo>
                      <a:pt x="2463" y="2442"/>
                    </a:lnTo>
                    <a:lnTo>
                      <a:pt x="2413" y="2473"/>
                    </a:lnTo>
                    <a:lnTo>
                      <a:pt x="2351" y="2498"/>
                    </a:lnTo>
                    <a:lnTo>
                      <a:pt x="2275" y="2524"/>
                    </a:lnTo>
                    <a:lnTo>
                      <a:pt x="2189" y="2536"/>
                    </a:lnTo>
                    <a:lnTo>
                      <a:pt x="2088" y="2542"/>
                    </a:lnTo>
                    <a:lnTo>
                      <a:pt x="1975" y="2529"/>
                    </a:lnTo>
                    <a:lnTo>
                      <a:pt x="163" y="2329"/>
                    </a:lnTo>
                    <a:lnTo>
                      <a:pt x="113" y="2310"/>
                    </a:lnTo>
                    <a:lnTo>
                      <a:pt x="75" y="2291"/>
                    </a:lnTo>
                    <a:lnTo>
                      <a:pt x="37" y="2273"/>
                    </a:lnTo>
                    <a:lnTo>
                      <a:pt x="12" y="2248"/>
                    </a:lnTo>
                    <a:lnTo>
                      <a:pt x="0" y="2217"/>
                    </a:lnTo>
                    <a:lnTo>
                      <a:pt x="0" y="2185"/>
                    </a:lnTo>
                    <a:lnTo>
                      <a:pt x="18" y="2160"/>
                    </a:lnTo>
                    <a:lnTo>
                      <a:pt x="50" y="2129"/>
                    </a:lnTo>
                    <a:lnTo>
                      <a:pt x="4620" y="63"/>
                    </a:lnTo>
                    <a:close/>
                  </a:path>
                </a:pathLst>
              </a:custGeom>
              <a:solidFill>
                <a:srgbClr val="A39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37" name="Freeform 469"/>
              <p:cNvSpPr>
                <a:spLocks/>
              </p:cNvSpPr>
              <p:nvPr/>
            </p:nvSpPr>
            <p:spPr bwMode="auto">
              <a:xfrm>
                <a:off x="11294" y="11257"/>
                <a:ext cx="264" cy="98"/>
              </a:xfrm>
              <a:custGeom>
                <a:avLst/>
                <a:gdLst>
                  <a:gd name="T0" fmla="*/ 0 w 1845"/>
                  <a:gd name="T1" fmla="*/ 0 h 683"/>
                  <a:gd name="T2" fmla="*/ 0 w 1845"/>
                  <a:gd name="T3" fmla="*/ 0 h 683"/>
                  <a:gd name="T4" fmla="*/ 0 w 1845"/>
                  <a:gd name="T5" fmla="*/ 0 h 683"/>
                  <a:gd name="T6" fmla="*/ 0 w 1845"/>
                  <a:gd name="T7" fmla="*/ 0 h 683"/>
                  <a:gd name="T8" fmla="*/ 0 w 1845"/>
                  <a:gd name="T9" fmla="*/ 0 h 683"/>
                  <a:gd name="T10" fmla="*/ 0 60000 65536"/>
                  <a:gd name="T11" fmla="*/ 0 60000 65536"/>
                  <a:gd name="T12" fmla="*/ 0 60000 65536"/>
                  <a:gd name="T13" fmla="*/ 0 60000 65536"/>
                  <a:gd name="T14" fmla="*/ 0 60000 65536"/>
                  <a:gd name="T15" fmla="*/ 0 w 1845"/>
                  <a:gd name="T16" fmla="*/ 0 h 683"/>
                  <a:gd name="T17" fmla="*/ 1845 w 1845"/>
                  <a:gd name="T18" fmla="*/ 683 h 683"/>
                </a:gdLst>
                <a:ahLst/>
                <a:cxnLst>
                  <a:cxn ang="T10">
                    <a:pos x="T0" y="T1"/>
                  </a:cxn>
                  <a:cxn ang="T11">
                    <a:pos x="T2" y="T3"/>
                  </a:cxn>
                  <a:cxn ang="T12">
                    <a:pos x="T4" y="T5"/>
                  </a:cxn>
                  <a:cxn ang="T13">
                    <a:pos x="T6" y="T7"/>
                  </a:cxn>
                  <a:cxn ang="T14">
                    <a:pos x="T8" y="T9"/>
                  </a:cxn>
                </a:cxnLst>
                <a:rect l="T15" t="T16" r="T17" b="T18"/>
                <a:pathLst>
                  <a:path w="1845" h="683">
                    <a:moveTo>
                      <a:pt x="1845" y="106"/>
                    </a:moveTo>
                    <a:lnTo>
                      <a:pt x="713" y="0"/>
                    </a:lnTo>
                    <a:lnTo>
                      <a:pt x="0" y="501"/>
                    </a:lnTo>
                    <a:lnTo>
                      <a:pt x="1170" y="683"/>
                    </a:lnTo>
                    <a:lnTo>
                      <a:pt x="1845"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38" name="Freeform 470"/>
              <p:cNvSpPr>
                <a:spLocks/>
              </p:cNvSpPr>
              <p:nvPr/>
            </p:nvSpPr>
            <p:spPr bwMode="auto">
              <a:xfrm>
                <a:off x="11310" y="11130"/>
                <a:ext cx="78" cy="160"/>
              </a:xfrm>
              <a:custGeom>
                <a:avLst/>
                <a:gdLst>
                  <a:gd name="T0" fmla="*/ 0 w 544"/>
                  <a:gd name="T1" fmla="*/ 0 h 1115"/>
                  <a:gd name="T2" fmla="*/ 0 w 544"/>
                  <a:gd name="T3" fmla="*/ 0 h 1115"/>
                  <a:gd name="T4" fmla="*/ 0 w 544"/>
                  <a:gd name="T5" fmla="*/ 0 h 1115"/>
                  <a:gd name="T6" fmla="*/ 0 w 544"/>
                  <a:gd name="T7" fmla="*/ 0 h 1115"/>
                  <a:gd name="T8" fmla="*/ 0 w 544"/>
                  <a:gd name="T9" fmla="*/ 0 h 1115"/>
                  <a:gd name="T10" fmla="*/ 0 w 544"/>
                  <a:gd name="T11" fmla="*/ 0 h 1115"/>
                  <a:gd name="T12" fmla="*/ 0 w 544"/>
                  <a:gd name="T13" fmla="*/ 0 h 1115"/>
                  <a:gd name="T14" fmla="*/ 0 w 544"/>
                  <a:gd name="T15" fmla="*/ 0 h 1115"/>
                  <a:gd name="T16" fmla="*/ 0 w 544"/>
                  <a:gd name="T17" fmla="*/ 0 h 1115"/>
                  <a:gd name="T18" fmla="*/ 0 w 544"/>
                  <a:gd name="T19" fmla="*/ 0 h 1115"/>
                  <a:gd name="T20" fmla="*/ 0 w 544"/>
                  <a:gd name="T21" fmla="*/ 0 h 1115"/>
                  <a:gd name="T22" fmla="*/ 0 w 544"/>
                  <a:gd name="T23" fmla="*/ 0 h 1115"/>
                  <a:gd name="T24" fmla="*/ 0 w 544"/>
                  <a:gd name="T25" fmla="*/ 0 h 1115"/>
                  <a:gd name="T26" fmla="*/ 0 w 544"/>
                  <a:gd name="T27" fmla="*/ 0 h 1115"/>
                  <a:gd name="T28" fmla="*/ 0 w 544"/>
                  <a:gd name="T29" fmla="*/ 0 h 1115"/>
                  <a:gd name="T30" fmla="*/ 0 w 544"/>
                  <a:gd name="T31" fmla="*/ 0 h 1115"/>
                  <a:gd name="T32" fmla="*/ 0 w 544"/>
                  <a:gd name="T33" fmla="*/ 0 h 1115"/>
                  <a:gd name="T34" fmla="*/ 0 w 544"/>
                  <a:gd name="T35" fmla="*/ 0 h 1115"/>
                  <a:gd name="T36" fmla="*/ 0 w 544"/>
                  <a:gd name="T37" fmla="*/ 0 h 1115"/>
                  <a:gd name="T38" fmla="*/ 0 w 544"/>
                  <a:gd name="T39" fmla="*/ 0 h 1115"/>
                  <a:gd name="T40" fmla="*/ 0 w 544"/>
                  <a:gd name="T41" fmla="*/ 0 h 1115"/>
                  <a:gd name="T42" fmla="*/ 0 w 544"/>
                  <a:gd name="T43" fmla="*/ 0 h 1115"/>
                  <a:gd name="T44" fmla="*/ 0 w 544"/>
                  <a:gd name="T45" fmla="*/ 0 h 1115"/>
                  <a:gd name="T46" fmla="*/ 0 w 544"/>
                  <a:gd name="T47" fmla="*/ 0 h 1115"/>
                  <a:gd name="T48" fmla="*/ 0 w 544"/>
                  <a:gd name="T49" fmla="*/ 0 h 1115"/>
                  <a:gd name="T50" fmla="*/ 0 w 544"/>
                  <a:gd name="T51" fmla="*/ 0 h 1115"/>
                  <a:gd name="T52" fmla="*/ 0 w 544"/>
                  <a:gd name="T53" fmla="*/ 0 h 1115"/>
                  <a:gd name="T54" fmla="*/ 0 w 544"/>
                  <a:gd name="T55" fmla="*/ 0 h 1115"/>
                  <a:gd name="T56" fmla="*/ 0 w 544"/>
                  <a:gd name="T57" fmla="*/ 0 h 1115"/>
                  <a:gd name="T58" fmla="*/ 0 w 544"/>
                  <a:gd name="T59" fmla="*/ 0 h 1115"/>
                  <a:gd name="T60" fmla="*/ 0 w 544"/>
                  <a:gd name="T61" fmla="*/ 0 h 1115"/>
                  <a:gd name="T62" fmla="*/ 0 w 544"/>
                  <a:gd name="T63" fmla="*/ 0 h 1115"/>
                  <a:gd name="T64" fmla="*/ 0 w 544"/>
                  <a:gd name="T65" fmla="*/ 0 h 1115"/>
                  <a:gd name="T66" fmla="*/ 0 w 544"/>
                  <a:gd name="T67" fmla="*/ 0 h 1115"/>
                  <a:gd name="T68" fmla="*/ 0 w 544"/>
                  <a:gd name="T69" fmla="*/ 0 h 1115"/>
                  <a:gd name="T70" fmla="*/ 0 w 544"/>
                  <a:gd name="T71" fmla="*/ 0 h 1115"/>
                  <a:gd name="T72" fmla="*/ 0 w 544"/>
                  <a:gd name="T73" fmla="*/ 0 h 1115"/>
                  <a:gd name="T74" fmla="*/ 0 w 544"/>
                  <a:gd name="T75" fmla="*/ 0 h 1115"/>
                  <a:gd name="T76" fmla="*/ 0 w 544"/>
                  <a:gd name="T77" fmla="*/ 0 h 11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4"/>
                  <a:gd name="T118" fmla="*/ 0 h 1115"/>
                  <a:gd name="T119" fmla="*/ 544 w 544"/>
                  <a:gd name="T120" fmla="*/ 1115 h 11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4" h="1115">
                    <a:moveTo>
                      <a:pt x="81" y="6"/>
                    </a:moveTo>
                    <a:lnTo>
                      <a:pt x="156" y="6"/>
                    </a:lnTo>
                    <a:lnTo>
                      <a:pt x="212" y="0"/>
                    </a:lnTo>
                    <a:lnTo>
                      <a:pt x="225" y="94"/>
                    </a:lnTo>
                    <a:lnTo>
                      <a:pt x="225" y="194"/>
                    </a:lnTo>
                    <a:lnTo>
                      <a:pt x="237" y="339"/>
                    </a:lnTo>
                    <a:lnTo>
                      <a:pt x="250" y="395"/>
                    </a:lnTo>
                    <a:lnTo>
                      <a:pt x="257" y="445"/>
                    </a:lnTo>
                    <a:lnTo>
                      <a:pt x="288" y="520"/>
                    </a:lnTo>
                    <a:lnTo>
                      <a:pt x="313" y="583"/>
                    </a:lnTo>
                    <a:lnTo>
                      <a:pt x="331" y="608"/>
                    </a:lnTo>
                    <a:lnTo>
                      <a:pt x="363" y="626"/>
                    </a:lnTo>
                    <a:lnTo>
                      <a:pt x="444" y="683"/>
                    </a:lnTo>
                    <a:lnTo>
                      <a:pt x="487" y="714"/>
                    </a:lnTo>
                    <a:lnTo>
                      <a:pt x="519" y="751"/>
                    </a:lnTo>
                    <a:lnTo>
                      <a:pt x="532" y="771"/>
                    </a:lnTo>
                    <a:lnTo>
                      <a:pt x="537" y="796"/>
                    </a:lnTo>
                    <a:lnTo>
                      <a:pt x="544" y="814"/>
                    </a:lnTo>
                    <a:lnTo>
                      <a:pt x="537" y="846"/>
                    </a:lnTo>
                    <a:lnTo>
                      <a:pt x="506" y="864"/>
                    </a:lnTo>
                    <a:lnTo>
                      <a:pt x="469" y="895"/>
                    </a:lnTo>
                    <a:lnTo>
                      <a:pt x="444" y="927"/>
                    </a:lnTo>
                    <a:lnTo>
                      <a:pt x="413" y="958"/>
                    </a:lnTo>
                    <a:lnTo>
                      <a:pt x="369" y="1033"/>
                    </a:lnTo>
                    <a:lnTo>
                      <a:pt x="331" y="1115"/>
                    </a:lnTo>
                    <a:lnTo>
                      <a:pt x="244" y="1058"/>
                    </a:lnTo>
                    <a:lnTo>
                      <a:pt x="131" y="970"/>
                    </a:lnTo>
                    <a:lnTo>
                      <a:pt x="87" y="933"/>
                    </a:lnTo>
                    <a:lnTo>
                      <a:pt x="56" y="889"/>
                    </a:lnTo>
                    <a:lnTo>
                      <a:pt x="31" y="852"/>
                    </a:lnTo>
                    <a:lnTo>
                      <a:pt x="19" y="808"/>
                    </a:lnTo>
                    <a:lnTo>
                      <a:pt x="6" y="751"/>
                    </a:lnTo>
                    <a:lnTo>
                      <a:pt x="0" y="726"/>
                    </a:lnTo>
                    <a:lnTo>
                      <a:pt x="0" y="658"/>
                    </a:lnTo>
                    <a:lnTo>
                      <a:pt x="6" y="482"/>
                    </a:lnTo>
                    <a:lnTo>
                      <a:pt x="19" y="370"/>
                    </a:lnTo>
                    <a:lnTo>
                      <a:pt x="31" y="251"/>
                    </a:lnTo>
                    <a:lnTo>
                      <a:pt x="49" y="126"/>
                    </a:lnTo>
                    <a:lnTo>
                      <a:pt x="81" y="6"/>
                    </a:lnTo>
                    <a:close/>
                  </a:path>
                </a:pathLst>
              </a:custGeom>
              <a:solidFill>
                <a:srgbClr val="2C3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39" name="Freeform 471"/>
              <p:cNvSpPr>
                <a:spLocks/>
              </p:cNvSpPr>
              <p:nvPr/>
            </p:nvSpPr>
            <p:spPr bwMode="auto">
              <a:xfrm>
                <a:off x="11324" y="11142"/>
                <a:ext cx="53" cy="157"/>
              </a:xfrm>
              <a:custGeom>
                <a:avLst/>
                <a:gdLst>
                  <a:gd name="T0" fmla="*/ 0 w 369"/>
                  <a:gd name="T1" fmla="*/ 0 h 1102"/>
                  <a:gd name="T2" fmla="*/ 0 w 369"/>
                  <a:gd name="T3" fmla="*/ 0 h 1102"/>
                  <a:gd name="T4" fmla="*/ 0 w 369"/>
                  <a:gd name="T5" fmla="*/ 0 h 1102"/>
                  <a:gd name="T6" fmla="*/ 0 w 369"/>
                  <a:gd name="T7" fmla="*/ 0 h 1102"/>
                  <a:gd name="T8" fmla="*/ 0 w 369"/>
                  <a:gd name="T9" fmla="*/ 0 h 1102"/>
                  <a:gd name="T10" fmla="*/ 0 w 369"/>
                  <a:gd name="T11" fmla="*/ 0 h 1102"/>
                  <a:gd name="T12" fmla="*/ 0 w 369"/>
                  <a:gd name="T13" fmla="*/ 0 h 1102"/>
                  <a:gd name="T14" fmla="*/ 0 w 369"/>
                  <a:gd name="T15" fmla="*/ 0 h 1102"/>
                  <a:gd name="T16" fmla="*/ 0 w 369"/>
                  <a:gd name="T17" fmla="*/ 0 h 1102"/>
                  <a:gd name="T18" fmla="*/ 0 w 369"/>
                  <a:gd name="T19" fmla="*/ 0 h 1102"/>
                  <a:gd name="T20" fmla="*/ 0 w 369"/>
                  <a:gd name="T21" fmla="*/ 0 h 1102"/>
                  <a:gd name="T22" fmla="*/ 0 w 369"/>
                  <a:gd name="T23" fmla="*/ 0 h 1102"/>
                  <a:gd name="T24" fmla="*/ 0 w 369"/>
                  <a:gd name="T25" fmla="*/ 0 h 1102"/>
                  <a:gd name="T26" fmla="*/ 0 w 369"/>
                  <a:gd name="T27" fmla="*/ 0 h 1102"/>
                  <a:gd name="T28" fmla="*/ 0 w 369"/>
                  <a:gd name="T29" fmla="*/ 0 h 1102"/>
                  <a:gd name="T30" fmla="*/ 0 w 369"/>
                  <a:gd name="T31" fmla="*/ 0 h 1102"/>
                  <a:gd name="T32" fmla="*/ 0 w 369"/>
                  <a:gd name="T33" fmla="*/ 0 h 1102"/>
                  <a:gd name="T34" fmla="*/ 0 w 369"/>
                  <a:gd name="T35" fmla="*/ 0 h 1102"/>
                  <a:gd name="T36" fmla="*/ 0 w 369"/>
                  <a:gd name="T37" fmla="*/ 0 h 1102"/>
                  <a:gd name="T38" fmla="*/ 0 w 369"/>
                  <a:gd name="T39" fmla="*/ 0 h 1102"/>
                  <a:gd name="T40" fmla="*/ 0 w 369"/>
                  <a:gd name="T41" fmla="*/ 0 h 1102"/>
                  <a:gd name="T42" fmla="*/ 0 w 369"/>
                  <a:gd name="T43" fmla="*/ 0 h 1102"/>
                  <a:gd name="T44" fmla="*/ 0 w 369"/>
                  <a:gd name="T45" fmla="*/ 0 h 1102"/>
                  <a:gd name="T46" fmla="*/ 0 w 369"/>
                  <a:gd name="T47" fmla="*/ 0 h 1102"/>
                  <a:gd name="T48" fmla="*/ 0 w 369"/>
                  <a:gd name="T49" fmla="*/ 0 h 1102"/>
                  <a:gd name="T50" fmla="*/ 0 w 369"/>
                  <a:gd name="T51" fmla="*/ 0 h 1102"/>
                  <a:gd name="T52" fmla="*/ 0 w 369"/>
                  <a:gd name="T53" fmla="*/ 0 h 1102"/>
                  <a:gd name="T54" fmla="*/ 0 w 369"/>
                  <a:gd name="T55" fmla="*/ 0 h 1102"/>
                  <a:gd name="T56" fmla="*/ 0 w 369"/>
                  <a:gd name="T57" fmla="*/ 0 h 1102"/>
                  <a:gd name="T58" fmla="*/ 0 w 369"/>
                  <a:gd name="T59" fmla="*/ 0 h 1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9"/>
                  <a:gd name="T91" fmla="*/ 0 h 1102"/>
                  <a:gd name="T92" fmla="*/ 369 w 369"/>
                  <a:gd name="T93" fmla="*/ 1102 h 1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9" h="1102">
                    <a:moveTo>
                      <a:pt x="81" y="0"/>
                    </a:moveTo>
                    <a:lnTo>
                      <a:pt x="125" y="0"/>
                    </a:lnTo>
                    <a:lnTo>
                      <a:pt x="93" y="233"/>
                    </a:lnTo>
                    <a:lnTo>
                      <a:pt x="75" y="414"/>
                    </a:lnTo>
                    <a:lnTo>
                      <a:pt x="75" y="495"/>
                    </a:lnTo>
                    <a:lnTo>
                      <a:pt x="75" y="558"/>
                    </a:lnTo>
                    <a:lnTo>
                      <a:pt x="81" y="620"/>
                    </a:lnTo>
                    <a:lnTo>
                      <a:pt x="93" y="677"/>
                    </a:lnTo>
                    <a:lnTo>
                      <a:pt x="113" y="727"/>
                    </a:lnTo>
                    <a:lnTo>
                      <a:pt x="131" y="771"/>
                    </a:lnTo>
                    <a:lnTo>
                      <a:pt x="156" y="814"/>
                    </a:lnTo>
                    <a:lnTo>
                      <a:pt x="187" y="858"/>
                    </a:lnTo>
                    <a:lnTo>
                      <a:pt x="224" y="896"/>
                    </a:lnTo>
                    <a:lnTo>
                      <a:pt x="269" y="939"/>
                    </a:lnTo>
                    <a:lnTo>
                      <a:pt x="369" y="1027"/>
                    </a:lnTo>
                    <a:lnTo>
                      <a:pt x="332" y="1102"/>
                    </a:lnTo>
                    <a:lnTo>
                      <a:pt x="244" y="1046"/>
                    </a:lnTo>
                    <a:lnTo>
                      <a:pt x="131" y="959"/>
                    </a:lnTo>
                    <a:lnTo>
                      <a:pt x="88" y="921"/>
                    </a:lnTo>
                    <a:lnTo>
                      <a:pt x="56" y="877"/>
                    </a:lnTo>
                    <a:lnTo>
                      <a:pt x="31" y="839"/>
                    </a:lnTo>
                    <a:lnTo>
                      <a:pt x="18" y="803"/>
                    </a:lnTo>
                    <a:lnTo>
                      <a:pt x="6" y="740"/>
                    </a:lnTo>
                    <a:lnTo>
                      <a:pt x="0" y="715"/>
                    </a:lnTo>
                    <a:lnTo>
                      <a:pt x="0" y="645"/>
                    </a:lnTo>
                    <a:lnTo>
                      <a:pt x="6" y="470"/>
                    </a:lnTo>
                    <a:lnTo>
                      <a:pt x="18" y="357"/>
                    </a:lnTo>
                    <a:lnTo>
                      <a:pt x="31" y="238"/>
                    </a:lnTo>
                    <a:lnTo>
                      <a:pt x="50" y="113"/>
                    </a:lnTo>
                    <a:lnTo>
                      <a:pt x="81" y="0"/>
                    </a:lnTo>
                    <a:close/>
                  </a:path>
                </a:pathLst>
              </a:custGeom>
              <a:solidFill>
                <a:srgbClr val="2427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40" name="Freeform 472"/>
              <p:cNvSpPr>
                <a:spLocks/>
              </p:cNvSpPr>
              <p:nvPr/>
            </p:nvSpPr>
            <p:spPr bwMode="auto">
              <a:xfrm>
                <a:off x="11290" y="11106"/>
                <a:ext cx="53" cy="205"/>
              </a:xfrm>
              <a:custGeom>
                <a:avLst/>
                <a:gdLst>
                  <a:gd name="T0" fmla="*/ 0 w 369"/>
                  <a:gd name="T1" fmla="*/ 0 h 1433"/>
                  <a:gd name="T2" fmla="*/ 0 w 369"/>
                  <a:gd name="T3" fmla="*/ 0 h 1433"/>
                  <a:gd name="T4" fmla="*/ 0 w 369"/>
                  <a:gd name="T5" fmla="*/ 0 h 1433"/>
                  <a:gd name="T6" fmla="*/ 0 w 369"/>
                  <a:gd name="T7" fmla="*/ 0 h 1433"/>
                  <a:gd name="T8" fmla="*/ 0 w 369"/>
                  <a:gd name="T9" fmla="*/ 0 h 1433"/>
                  <a:gd name="T10" fmla="*/ 0 w 369"/>
                  <a:gd name="T11" fmla="*/ 0 h 1433"/>
                  <a:gd name="T12" fmla="*/ 0 w 369"/>
                  <a:gd name="T13" fmla="*/ 0 h 1433"/>
                  <a:gd name="T14" fmla="*/ 0 w 369"/>
                  <a:gd name="T15" fmla="*/ 0 h 1433"/>
                  <a:gd name="T16" fmla="*/ 0 w 369"/>
                  <a:gd name="T17" fmla="*/ 0 h 1433"/>
                  <a:gd name="T18" fmla="*/ 0 w 369"/>
                  <a:gd name="T19" fmla="*/ 0 h 1433"/>
                  <a:gd name="T20" fmla="*/ 0 w 369"/>
                  <a:gd name="T21" fmla="*/ 0 h 1433"/>
                  <a:gd name="T22" fmla="*/ 0 w 369"/>
                  <a:gd name="T23" fmla="*/ 0 h 1433"/>
                  <a:gd name="T24" fmla="*/ 0 w 369"/>
                  <a:gd name="T25" fmla="*/ 0 h 1433"/>
                  <a:gd name="T26" fmla="*/ 0 w 369"/>
                  <a:gd name="T27" fmla="*/ 0 h 1433"/>
                  <a:gd name="T28" fmla="*/ 0 w 369"/>
                  <a:gd name="T29" fmla="*/ 0 h 1433"/>
                  <a:gd name="T30" fmla="*/ 0 w 369"/>
                  <a:gd name="T31" fmla="*/ 0 h 1433"/>
                  <a:gd name="T32" fmla="*/ 0 w 369"/>
                  <a:gd name="T33" fmla="*/ 0 h 1433"/>
                  <a:gd name="T34" fmla="*/ 0 w 369"/>
                  <a:gd name="T35" fmla="*/ 0 h 1433"/>
                  <a:gd name="T36" fmla="*/ 0 w 369"/>
                  <a:gd name="T37" fmla="*/ 0 h 1433"/>
                  <a:gd name="T38" fmla="*/ 0 w 369"/>
                  <a:gd name="T39" fmla="*/ 0 h 1433"/>
                  <a:gd name="T40" fmla="*/ 0 w 369"/>
                  <a:gd name="T41" fmla="*/ 0 h 1433"/>
                  <a:gd name="T42" fmla="*/ 0 w 369"/>
                  <a:gd name="T43" fmla="*/ 0 h 1433"/>
                  <a:gd name="T44" fmla="*/ 0 w 369"/>
                  <a:gd name="T45" fmla="*/ 0 h 1433"/>
                  <a:gd name="T46" fmla="*/ 0 w 369"/>
                  <a:gd name="T47" fmla="*/ 0 h 1433"/>
                  <a:gd name="T48" fmla="*/ 0 w 369"/>
                  <a:gd name="T49" fmla="*/ 0 h 1433"/>
                  <a:gd name="T50" fmla="*/ 0 w 369"/>
                  <a:gd name="T51" fmla="*/ 0 h 14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9"/>
                  <a:gd name="T79" fmla="*/ 0 h 1433"/>
                  <a:gd name="T80" fmla="*/ 369 w 369"/>
                  <a:gd name="T81" fmla="*/ 1433 h 143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9" h="1433">
                    <a:moveTo>
                      <a:pt x="306" y="0"/>
                    </a:moveTo>
                    <a:lnTo>
                      <a:pt x="326" y="30"/>
                    </a:lnTo>
                    <a:lnTo>
                      <a:pt x="344" y="68"/>
                    </a:lnTo>
                    <a:lnTo>
                      <a:pt x="356" y="106"/>
                    </a:lnTo>
                    <a:lnTo>
                      <a:pt x="363" y="143"/>
                    </a:lnTo>
                    <a:lnTo>
                      <a:pt x="369" y="212"/>
                    </a:lnTo>
                    <a:lnTo>
                      <a:pt x="363" y="281"/>
                    </a:lnTo>
                    <a:lnTo>
                      <a:pt x="351" y="350"/>
                    </a:lnTo>
                    <a:lnTo>
                      <a:pt x="338" y="419"/>
                    </a:lnTo>
                    <a:lnTo>
                      <a:pt x="294" y="557"/>
                    </a:lnTo>
                    <a:lnTo>
                      <a:pt x="281" y="625"/>
                    </a:lnTo>
                    <a:lnTo>
                      <a:pt x="263" y="694"/>
                    </a:lnTo>
                    <a:lnTo>
                      <a:pt x="250" y="844"/>
                    </a:lnTo>
                    <a:lnTo>
                      <a:pt x="238" y="1000"/>
                    </a:lnTo>
                    <a:lnTo>
                      <a:pt x="218" y="1151"/>
                    </a:lnTo>
                    <a:lnTo>
                      <a:pt x="200" y="1226"/>
                    </a:lnTo>
                    <a:lnTo>
                      <a:pt x="182" y="1301"/>
                    </a:lnTo>
                    <a:lnTo>
                      <a:pt x="163" y="1346"/>
                    </a:lnTo>
                    <a:lnTo>
                      <a:pt x="138" y="1383"/>
                    </a:lnTo>
                    <a:lnTo>
                      <a:pt x="107" y="1408"/>
                    </a:lnTo>
                    <a:lnTo>
                      <a:pt x="75" y="1433"/>
                    </a:lnTo>
                    <a:lnTo>
                      <a:pt x="31" y="1295"/>
                    </a:lnTo>
                    <a:lnTo>
                      <a:pt x="0" y="1158"/>
                    </a:lnTo>
                    <a:lnTo>
                      <a:pt x="150" y="568"/>
                    </a:lnTo>
                    <a:lnTo>
                      <a:pt x="231" y="281"/>
                    </a:lnTo>
                    <a:lnTo>
                      <a:pt x="306" y="0"/>
                    </a:lnTo>
                    <a:close/>
                  </a:path>
                </a:pathLst>
              </a:custGeom>
              <a:solidFill>
                <a:srgbClr val="2C3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41" name="Freeform 473"/>
              <p:cNvSpPr>
                <a:spLocks/>
              </p:cNvSpPr>
              <p:nvPr/>
            </p:nvSpPr>
            <p:spPr bwMode="auto">
              <a:xfrm>
                <a:off x="11203" y="11138"/>
                <a:ext cx="164" cy="193"/>
              </a:xfrm>
              <a:custGeom>
                <a:avLst/>
                <a:gdLst>
                  <a:gd name="T0" fmla="*/ 0 w 1145"/>
                  <a:gd name="T1" fmla="*/ 0 h 1352"/>
                  <a:gd name="T2" fmla="*/ 0 w 1145"/>
                  <a:gd name="T3" fmla="*/ 0 h 1352"/>
                  <a:gd name="T4" fmla="*/ 0 w 1145"/>
                  <a:gd name="T5" fmla="*/ 0 h 1352"/>
                  <a:gd name="T6" fmla="*/ 0 w 1145"/>
                  <a:gd name="T7" fmla="*/ 0 h 1352"/>
                  <a:gd name="T8" fmla="*/ 0 w 1145"/>
                  <a:gd name="T9" fmla="*/ 0 h 1352"/>
                  <a:gd name="T10" fmla="*/ 0 w 1145"/>
                  <a:gd name="T11" fmla="*/ 0 h 1352"/>
                  <a:gd name="T12" fmla="*/ 0 w 1145"/>
                  <a:gd name="T13" fmla="*/ 0 h 1352"/>
                  <a:gd name="T14" fmla="*/ 0 w 1145"/>
                  <a:gd name="T15" fmla="*/ 0 h 1352"/>
                  <a:gd name="T16" fmla="*/ 0 w 1145"/>
                  <a:gd name="T17" fmla="*/ 0 h 1352"/>
                  <a:gd name="T18" fmla="*/ 0 w 1145"/>
                  <a:gd name="T19" fmla="*/ 0 h 1352"/>
                  <a:gd name="T20" fmla="*/ 0 w 1145"/>
                  <a:gd name="T21" fmla="*/ 0 h 1352"/>
                  <a:gd name="T22" fmla="*/ 0 w 1145"/>
                  <a:gd name="T23" fmla="*/ 0 h 1352"/>
                  <a:gd name="T24" fmla="*/ 0 w 1145"/>
                  <a:gd name="T25" fmla="*/ 0 h 1352"/>
                  <a:gd name="T26" fmla="*/ 0 w 1145"/>
                  <a:gd name="T27" fmla="*/ 0 h 1352"/>
                  <a:gd name="T28" fmla="*/ 0 w 1145"/>
                  <a:gd name="T29" fmla="*/ 0 h 1352"/>
                  <a:gd name="T30" fmla="*/ 0 w 1145"/>
                  <a:gd name="T31" fmla="*/ 0 h 1352"/>
                  <a:gd name="T32" fmla="*/ 0 w 1145"/>
                  <a:gd name="T33" fmla="*/ 0 h 1352"/>
                  <a:gd name="T34" fmla="*/ 0 w 1145"/>
                  <a:gd name="T35" fmla="*/ 0 h 1352"/>
                  <a:gd name="T36" fmla="*/ 0 w 1145"/>
                  <a:gd name="T37" fmla="*/ 0 h 1352"/>
                  <a:gd name="T38" fmla="*/ 0 w 1145"/>
                  <a:gd name="T39" fmla="*/ 0 h 1352"/>
                  <a:gd name="T40" fmla="*/ 0 w 1145"/>
                  <a:gd name="T41" fmla="*/ 0 h 1352"/>
                  <a:gd name="T42" fmla="*/ 0 w 1145"/>
                  <a:gd name="T43" fmla="*/ 0 h 1352"/>
                  <a:gd name="T44" fmla="*/ 0 w 1145"/>
                  <a:gd name="T45" fmla="*/ 0 h 1352"/>
                  <a:gd name="T46" fmla="*/ 0 w 1145"/>
                  <a:gd name="T47" fmla="*/ 0 h 1352"/>
                  <a:gd name="T48" fmla="*/ 0 w 1145"/>
                  <a:gd name="T49" fmla="*/ 0 h 1352"/>
                  <a:gd name="T50" fmla="*/ 0 w 1145"/>
                  <a:gd name="T51" fmla="*/ 0 h 1352"/>
                  <a:gd name="T52" fmla="*/ 0 w 1145"/>
                  <a:gd name="T53" fmla="*/ 0 h 1352"/>
                  <a:gd name="T54" fmla="*/ 0 w 1145"/>
                  <a:gd name="T55" fmla="*/ 0 h 1352"/>
                  <a:gd name="T56" fmla="*/ 0 w 1145"/>
                  <a:gd name="T57" fmla="*/ 0 h 1352"/>
                  <a:gd name="T58" fmla="*/ 0 w 1145"/>
                  <a:gd name="T59" fmla="*/ 0 h 1352"/>
                  <a:gd name="T60" fmla="*/ 0 w 1145"/>
                  <a:gd name="T61" fmla="*/ 0 h 1352"/>
                  <a:gd name="T62" fmla="*/ 0 w 1145"/>
                  <a:gd name="T63" fmla="*/ 0 h 1352"/>
                  <a:gd name="T64" fmla="*/ 0 w 1145"/>
                  <a:gd name="T65" fmla="*/ 0 h 1352"/>
                  <a:gd name="T66" fmla="*/ 0 w 1145"/>
                  <a:gd name="T67" fmla="*/ 0 h 1352"/>
                  <a:gd name="T68" fmla="*/ 0 w 1145"/>
                  <a:gd name="T69" fmla="*/ 0 h 1352"/>
                  <a:gd name="T70" fmla="*/ 0 w 1145"/>
                  <a:gd name="T71" fmla="*/ 0 h 1352"/>
                  <a:gd name="T72" fmla="*/ 0 w 1145"/>
                  <a:gd name="T73" fmla="*/ 0 h 1352"/>
                  <a:gd name="T74" fmla="*/ 0 w 1145"/>
                  <a:gd name="T75" fmla="*/ 0 h 1352"/>
                  <a:gd name="T76" fmla="*/ 0 w 1145"/>
                  <a:gd name="T77" fmla="*/ 0 h 1352"/>
                  <a:gd name="T78" fmla="*/ 0 w 1145"/>
                  <a:gd name="T79" fmla="*/ 0 h 1352"/>
                  <a:gd name="T80" fmla="*/ 0 w 1145"/>
                  <a:gd name="T81" fmla="*/ 0 h 1352"/>
                  <a:gd name="T82" fmla="*/ 0 w 1145"/>
                  <a:gd name="T83" fmla="*/ 0 h 1352"/>
                  <a:gd name="T84" fmla="*/ 0 w 1145"/>
                  <a:gd name="T85" fmla="*/ 0 h 1352"/>
                  <a:gd name="T86" fmla="*/ 0 w 1145"/>
                  <a:gd name="T87" fmla="*/ 0 h 1352"/>
                  <a:gd name="T88" fmla="*/ 0 w 1145"/>
                  <a:gd name="T89" fmla="*/ 0 h 1352"/>
                  <a:gd name="T90" fmla="*/ 0 w 1145"/>
                  <a:gd name="T91" fmla="*/ 0 h 1352"/>
                  <a:gd name="T92" fmla="*/ 0 w 1145"/>
                  <a:gd name="T93" fmla="*/ 0 h 1352"/>
                  <a:gd name="T94" fmla="*/ 0 w 1145"/>
                  <a:gd name="T95" fmla="*/ 0 h 1352"/>
                  <a:gd name="T96" fmla="*/ 0 w 1145"/>
                  <a:gd name="T97" fmla="*/ 0 h 1352"/>
                  <a:gd name="T98" fmla="*/ 0 w 1145"/>
                  <a:gd name="T99" fmla="*/ 0 h 1352"/>
                  <a:gd name="T100" fmla="*/ 0 w 1145"/>
                  <a:gd name="T101" fmla="*/ 0 h 1352"/>
                  <a:gd name="T102" fmla="*/ 0 w 1145"/>
                  <a:gd name="T103" fmla="*/ 0 h 1352"/>
                  <a:gd name="T104" fmla="*/ 0 w 1145"/>
                  <a:gd name="T105" fmla="*/ 0 h 1352"/>
                  <a:gd name="T106" fmla="*/ 0 w 1145"/>
                  <a:gd name="T107" fmla="*/ 0 h 1352"/>
                  <a:gd name="T108" fmla="*/ 0 w 1145"/>
                  <a:gd name="T109" fmla="*/ 0 h 1352"/>
                  <a:gd name="T110" fmla="*/ 0 w 1145"/>
                  <a:gd name="T111" fmla="*/ 0 h 1352"/>
                  <a:gd name="T112" fmla="*/ 0 w 1145"/>
                  <a:gd name="T113" fmla="*/ 0 h 1352"/>
                  <a:gd name="T114" fmla="*/ 0 w 1145"/>
                  <a:gd name="T115" fmla="*/ 0 h 1352"/>
                  <a:gd name="T116" fmla="*/ 0 w 1145"/>
                  <a:gd name="T117" fmla="*/ 0 h 13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45"/>
                  <a:gd name="T178" fmla="*/ 0 h 1352"/>
                  <a:gd name="T179" fmla="*/ 1145 w 1145"/>
                  <a:gd name="T180" fmla="*/ 1352 h 13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45" h="1352">
                    <a:moveTo>
                      <a:pt x="570" y="902"/>
                    </a:moveTo>
                    <a:lnTo>
                      <a:pt x="714" y="902"/>
                    </a:lnTo>
                    <a:lnTo>
                      <a:pt x="789" y="902"/>
                    </a:lnTo>
                    <a:lnTo>
                      <a:pt x="870" y="914"/>
                    </a:lnTo>
                    <a:lnTo>
                      <a:pt x="945" y="927"/>
                    </a:lnTo>
                    <a:lnTo>
                      <a:pt x="1019" y="945"/>
                    </a:lnTo>
                    <a:lnTo>
                      <a:pt x="1082" y="977"/>
                    </a:lnTo>
                    <a:lnTo>
                      <a:pt x="1145" y="1015"/>
                    </a:lnTo>
                    <a:lnTo>
                      <a:pt x="1107" y="1158"/>
                    </a:lnTo>
                    <a:lnTo>
                      <a:pt x="1089" y="1234"/>
                    </a:lnTo>
                    <a:lnTo>
                      <a:pt x="1076" y="1302"/>
                    </a:lnTo>
                    <a:lnTo>
                      <a:pt x="1051" y="1321"/>
                    </a:lnTo>
                    <a:lnTo>
                      <a:pt x="1026" y="1334"/>
                    </a:lnTo>
                    <a:lnTo>
                      <a:pt x="995" y="1347"/>
                    </a:lnTo>
                    <a:lnTo>
                      <a:pt x="958" y="1347"/>
                    </a:lnTo>
                    <a:lnTo>
                      <a:pt x="876" y="1352"/>
                    </a:lnTo>
                    <a:lnTo>
                      <a:pt x="776" y="1347"/>
                    </a:lnTo>
                    <a:lnTo>
                      <a:pt x="676" y="1334"/>
                    </a:lnTo>
                    <a:lnTo>
                      <a:pt x="570" y="1315"/>
                    </a:lnTo>
                    <a:lnTo>
                      <a:pt x="375" y="1271"/>
                    </a:lnTo>
                    <a:lnTo>
                      <a:pt x="326" y="1259"/>
                    </a:lnTo>
                    <a:lnTo>
                      <a:pt x="276" y="1228"/>
                    </a:lnTo>
                    <a:lnTo>
                      <a:pt x="232" y="1196"/>
                    </a:lnTo>
                    <a:lnTo>
                      <a:pt x="194" y="1153"/>
                    </a:lnTo>
                    <a:lnTo>
                      <a:pt x="163" y="1103"/>
                    </a:lnTo>
                    <a:lnTo>
                      <a:pt x="132" y="1046"/>
                    </a:lnTo>
                    <a:lnTo>
                      <a:pt x="107" y="983"/>
                    </a:lnTo>
                    <a:lnTo>
                      <a:pt x="82" y="920"/>
                    </a:lnTo>
                    <a:lnTo>
                      <a:pt x="45" y="796"/>
                    </a:lnTo>
                    <a:lnTo>
                      <a:pt x="25" y="664"/>
                    </a:lnTo>
                    <a:lnTo>
                      <a:pt x="7" y="538"/>
                    </a:lnTo>
                    <a:lnTo>
                      <a:pt x="0" y="438"/>
                    </a:lnTo>
                    <a:lnTo>
                      <a:pt x="7" y="350"/>
                    </a:lnTo>
                    <a:lnTo>
                      <a:pt x="25" y="257"/>
                    </a:lnTo>
                    <a:lnTo>
                      <a:pt x="38" y="213"/>
                    </a:lnTo>
                    <a:lnTo>
                      <a:pt x="50" y="169"/>
                    </a:lnTo>
                    <a:lnTo>
                      <a:pt x="75" y="126"/>
                    </a:lnTo>
                    <a:lnTo>
                      <a:pt x="100" y="88"/>
                    </a:lnTo>
                    <a:lnTo>
                      <a:pt x="126" y="56"/>
                    </a:lnTo>
                    <a:lnTo>
                      <a:pt x="157" y="31"/>
                    </a:lnTo>
                    <a:lnTo>
                      <a:pt x="188" y="13"/>
                    </a:lnTo>
                    <a:lnTo>
                      <a:pt x="226" y="0"/>
                    </a:lnTo>
                    <a:lnTo>
                      <a:pt x="269" y="0"/>
                    </a:lnTo>
                    <a:lnTo>
                      <a:pt x="314" y="13"/>
                    </a:lnTo>
                    <a:lnTo>
                      <a:pt x="357" y="31"/>
                    </a:lnTo>
                    <a:lnTo>
                      <a:pt x="407" y="69"/>
                    </a:lnTo>
                    <a:lnTo>
                      <a:pt x="445" y="101"/>
                    </a:lnTo>
                    <a:lnTo>
                      <a:pt x="470" y="138"/>
                    </a:lnTo>
                    <a:lnTo>
                      <a:pt x="488" y="182"/>
                    </a:lnTo>
                    <a:lnTo>
                      <a:pt x="501" y="232"/>
                    </a:lnTo>
                    <a:lnTo>
                      <a:pt x="507" y="282"/>
                    </a:lnTo>
                    <a:lnTo>
                      <a:pt x="513" y="339"/>
                    </a:lnTo>
                    <a:lnTo>
                      <a:pt x="520" y="457"/>
                    </a:lnTo>
                    <a:lnTo>
                      <a:pt x="520" y="583"/>
                    </a:lnTo>
                    <a:lnTo>
                      <a:pt x="526" y="701"/>
                    </a:lnTo>
                    <a:lnTo>
                      <a:pt x="532" y="758"/>
                    </a:lnTo>
                    <a:lnTo>
                      <a:pt x="538" y="807"/>
                    </a:lnTo>
                    <a:lnTo>
                      <a:pt x="551" y="858"/>
                    </a:lnTo>
                    <a:lnTo>
                      <a:pt x="570" y="902"/>
                    </a:lnTo>
                    <a:close/>
                  </a:path>
                </a:pathLst>
              </a:custGeom>
              <a:solidFill>
                <a:srgbClr val="2C3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42" name="Freeform 474"/>
              <p:cNvSpPr>
                <a:spLocks/>
              </p:cNvSpPr>
              <p:nvPr/>
            </p:nvSpPr>
            <p:spPr bwMode="auto">
              <a:xfrm>
                <a:off x="11203" y="11159"/>
                <a:ext cx="157" cy="172"/>
              </a:xfrm>
              <a:custGeom>
                <a:avLst/>
                <a:gdLst>
                  <a:gd name="T0" fmla="*/ 0 w 1095"/>
                  <a:gd name="T1" fmla="*/ 0 h 1201"/>
                  <a:gd name="T2" fmla="*/ 0 w 1095"/>
                  <a:gd name="T3" fmla="*/ 0 h 1201"/>
                  <a:gd name="T4" fmla="*/ 0 w 1095"/>
                  <a:gd name="T5" fmla="*/ 0 h 1201"/>
                  <a:gd name="T6" fmla="*/ 0 w 1095"/>
                  <a:gd name="T7" fmla="*/ 0 h 1201"/>
                  <a:gd name="T8" fmla="*/ 0 w 1095"/>
                  <a:gd name="T9" fmla="*/ 0 h 1201"/>
                  <a:gd name="T10" fmla="*/ 0 w 1095"/>
                  <a:gd name="T11" fmla="*/ 0 h 1201"/>
                  <a:gd name="T12" fmla="*/ 0 w 1095"/>
                  <a:gd name="T13" fmla="*/ 0 h 1201"/>
                  <a:gd name="T14" fmla="*/ 0 w 1095"/>
                  <a:gd name="T15" fmla="*/ 0 h 1201"/>
                  <a:gd name="T16" fmla="*/ 0 w 1095"/>
                  <a:gd name="T17" fmla="*/ 0 h 1201"/>
                  <a:gd name="T18" fmla="*/ 0 w 1095"/>
                  <a:gd name="T19" fmla="*/ 0 h 1201"/>
                  <a:gd name="T20" fmla="*/ 0 w 1095"/>
                  <a:gd name="T21" fmla="*/ 0 h 1201"/>
                  <a:gd name="T22" fmla="*/ 0 w 1095"/>
                  <a:gd name="T23" fmla="*/ 0 h 1201"/>
                  <a:gd name="T24" fmla="*/ 0 w 1095"/>
                  <a:gd name="T25" fmla="*/ 0 h 1201"/>
                  <a:gd name="T26" fmla="*/ 0 w 1095"/>
                  <a:gd name="T27" fmla="*/ 0 h 1201"/>
                  <a:gd name="T28" fmla="*/ 0 w 1095"/>
                  <a:gd name="T29" fmla="*/ 0 h 1201"/>
                  <a:gd name="T30" fmla="*/ 0 w 1095"/>
                  <a:gd name="T31" fmla="*/ 0 h 1201"/>
                  <a:gd name="T32" fmla="*/ 0 w 1095"/>
                  <a:gd name="T33" fmla="*/ 0 h 1201"/>
                  <a:gd name="T34" fmla="*/ 0 w 1095"/>
                  <a:gd name="T35" fmla="*/ 0 h 1201"/>
                  <a:gd name="T36" fmla="*/ 0 w 1095"/>
                  <a:gd name="T37" fmla="*/ 0 h 1201"/>
                  <a:gd name="T38" fmla="*/ 0 w 1095"/>
                  <a:gd name="T39" fmla="*/ 0 h 1201"/>
                  <a:gd name="T40" fmla="*/ 0 w 1095"/>
                  <a:gd name="T41" fmla="*/ 0 h 1201"/>
                  <a:gd name="T42" fmla="*/ 0 w 1095"/>
                  <a:gd name="T43" fmla="*/ 0 h 1201"/>
                  <a:gd name="T44" fmla="*/ 0 w 1095"/>
                  <a:gd name="T45" fmla="*/ 0 h 1201"/>
                  <a:gd name="T46" fmla="*/ 0 w 1095"/>
                  <a:gd name="T47" fmla="*/ 0 h 1201"/>
                  <a:gd name="T48" fmla="*/ 0 w 1095"/>
                  <a:gd name="T49" fmla="*/ 0 h 1201"/>
                  <a:gd name="T50" fmla="*/ 0 w 1095"/>
                  <a:gd name="T51" fmla="*/ 0 h 1201"/>
                  <a:gd name="T52" fmla="*/ 0 w 1095"/>
                  <a:gd name="T53" fmla="*/ 0 h 1201"/>
                  <a:gd name="T54" fmla="*/ 0 w 1095"/>
                  <a:gd name="T55" fmla="*/ 0 h 1201"/>
                  <a:gd name="T56" fmla="*/ 0 w 1095"/>
                  <a:gd name="T57" fmla="*/ 0 h 1201"/>
                  <a:gd name="T58" fmla="*/ 0 w 1095"/>
                  <a:gd name="T59" fmla="*/ 0 h 1201"/>
                  <a:gd name="T60" fmla="*/ 0 w 1095"/>
                  <a:gd name="T61" fmla="*/ 0 h 1201"/>
                  <a:gd name="T62" fmla="*/ 0 w 1095"/>
                  <a:gd name="T63" fmla="*/ 0 h 1201"/>
                  <a:gd name="T64" fmla="*/ 0 w 1095"/>
                  <a:gd name="T65" fmla="*/ 0 h 1201"/>
                  <a:gd name="T66" fmla="*/ 0 w 1095"/>
                  <a:gd name="T67" fmla="*/ 0 h 1201"/>
                  <a:gd name="T68" fmla="*/ 0 w 1095"/>
                  <a:gd name="T69" fmla="*/ 0 h 1201"/>
                  <a:gd name="T70" fmla="*/ 0 w 1095"/>
                  <a:gd name="T71" fmla="*/ 0 h 1201"/>
                  <a:gd name="T72" fmla="*/ 0 w 1095"/>
                  <a:gd name="T73" fmla="*/ 0 h 1201"/>
                  <a:gd name="T74" fmla="*/ 0 w 1095"/>
                  <a:gd name="T75" fmla="*/ 0 h 1201"/>
                  <a:gd name="T76" fmla="*/ 0 w 1095"/>
                  <a:gd name="T77" fmla="*/ 0 h 1201"/>
                  <a:gd name="T78" fmla="*/ 0 w 1095"/>
                  <a:gd name="T79" fmla="*/ 0 h 1201"/>
                  <a:gd name="T80" fmla="*/ 0 w 1095"/>
                  <a:gd name="T81" fmla="*/ 0 h 1201"/>
                  <a:gd name="T82" fmla="*/ 0 w 1095"/>
                  <a:gd name="T83" fmla="*/ 0 h 1201"/>
                  <a:gd name="T84" fmla="*/ 0 w 1095"/>
                  <a:gd name="T85" fmla="*/ 0 h 1201"/>
                  <a:gd name="T86" fmla="*/ 0 w 1095"/>
                  <a:gd name="T87" fmla="*/ 0 h 1201"/>
                  <a:gd name="T88" fmla="*/ 0 w 1095"/>
                  <a:gd name="T89" fmla="*/ 0 h 1201"/>
                  <a:gd name="T90" fmla="*/ 0 w 1095"/>
                  <a:gd name="T91" fmla="*/ 0 h 1201"/>
                  <a:gd name="T92" fmla="*/ 0 w 1095"/>
                  <a:gd name="T93" fmla="*/ 0 h 1201"/>
                  <a:gd name="T94" fmla="*/ 0 w 1095"/>
                  <a:gd name="T95" fmla="*/ 0 h 12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95"/>
                  <a:gd name="T145" fmla="*/ 0 h 1201"/>
                  <a:gd name="T146" fmla="*/ 1095 w 1095"/>
                  <a:gd name="T147" fmla="*/ 1201 h 12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95" h="1201">
                    <a:moveTo>
                      <a:pt x="63" y="0"/>
                    </a:moveTo>
                    <a:lnTo>
                      <a:pt x="57" y="88"/>
                    </a:lnTo>
                    <a:lnTo>
                      <a:pt x="63" y="188"/>
                    </a:lnTo>
                    <a:lnTo>
                      <a:pt x="70" y="287"/>
                    </a:lnTo>
                    <a:lnTo>
                      <a:pt x="88" y="394"/>
                    </a:lnTo>
                    <a:lnTo>
                      <a:pt x="107" y="500"/>
                    </a:lnTo>
                    <a:lnTo>
                      <a:pt x="132" y="601"/>
                    </a:lnTo>
                    <a:lnTo>
                      <a:pt x="157" y="694"/>
                    </a:lnTo>
                    <a:lnTo>
                      <a:pt x="188" y="782"/>
                    </a:lnTo>
                    <a:lnTo>
                      <a:pt x="206" y="844"/>
                    </a:lnTo>
                    <a:lnTo>
                      <a:pt x="238" y="895"/>
                    </a:lnTo>
                    <a:lnTo>
                      <a:pt x="282" y="939"/>
                    </a:lnTo>
                    <a:lnTo>
                      <a:pt x="326" y="977"/>
                    </a:lnTo>
                    <a:lnTo>
                      <a:pt x="382" y="1007"/>
                    </a:lnTo>
                    <a:lnTo>
                      <a:pt x="438" y="1033"/>
                    </a:lnTo>
                    <a:lnTo>
                      <a:pt x="501" y="1052"/>
                    </a:lnTo>
                    <a:lnTo>
                      <a:pt x="570" y="1070"/>
                    </a:lnTo>
                    <a:lnTo>
                      <a:pt x="638" y="1077"/>
                    </a:lnTo>
                    <a:lnTo>
                      <a:pt x="707" y="1083"/>
                    </a:lnTo>
                    <a:lnTo>
                      <a:pt x="845" y="1088"/>
                    </a:lnTo>
                    <a:lnTo>
                      <a:pt x="976" y="1077"/>
                    </a:lnTo>
                    <a:lnTo>
                      <a:pt x="1095" y="1064"/>
                    </a:lnTo>
                    <a:lnTo>
                      <a:pt x="1076" y="1151"/>
                    </a:lnTo>
                    <a:lnTo>
                      <a:pt x="1051" y="1170"/>
                    </a:lnTo>
                    <a:lnTo>
                      <a:pt x="1026" y="1183"/>
                    </a:lnTo>
                    <a:lnTo>
                      <a:pt x="995" y="1196"/>
                    </a:lnTo>
                    <a:lnTo>
                      <a:pt x="958" y="1196"/>
                    </a:lnTo>
                    <a:lnTo>
                      <a:pt x="876" y="1201"/>
                    </a:lnTo>
                    <a:lnTo>
                      <a:pt x="776" y="1196"/>
                    </a:lnTo>
                    <a:lnTo>
                      <a:pt x="676" y="1183"/>
                    </a:lnTo>
                    <a:lnTo>
                      <a:pt x="570" y="1164"/>
                    </a:lnTo>
                    <a:lnTo>
                      <a:pt x="375" y="1120"/>
                    </a:lnTo>
                    <a:lnTo>
                      <a:pt x="326" y="1108"/>
                    </a:lnTo>
                    <a:lnTo>
                      <a:pt x="276" y="1077"/>
                    </a:lnTo>
                    <a:lnTo>
                      <a:pt x="232" y="1045"/>
                    </a:lnTo>
                    <a:lnTo>
                      <a:pt x="194" y="1002"/>
                    </a:lnTo>
                    <a:lnTo>
                      <a:pt x="163" y="952"/>
                    </a:lnTo>
                    <a:lnTo>
                      <a:pt x="132" y="895"/>
                    </a:lnTo>
                    <a:lnTo>
                      <a:pt x="107" y="832"/>
                    </a:lnTo>
                    <a:lnTo>
                      <a:pt x="82" y="769"/>
                    </a:lnTo>
                    <a:lnTo>
                      <a:pt x="45" y="645"/>
                    </a:lnTo>
                    <a:lnTo>
                      <a:pt x="25" y="513"/>
                    </a:lnTo>
                    <a:lnTo>
                      <a:pt x="7" y="387"/>
                    </a:lnTo>
                    <a:lnTo>
                      <a:pt x="0" y="287"/>
                    </a:lnTo>
                    <a:lnTo>
                      <a:pt x="7" y="219"/>
                    </a:lnTo>
                    <a:lnTo>
                      <a:pt x="13" y="143"/>
                    </a:lnTo>
                    <a:lnTo>
                      <a:pt x="32" y="68"/>
                    </a:lnTo>
                    <a:lnTo>
                      <a:pt x="63" y="0"/>
                    </a:lnTo>
                    <a:close/>
                  </a:path>
                </a:pathLst>
              </a:custGeom>
              <a:solidFill>
                <a:srgbClr val="2427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43" name="Freeform 475"/>
              <p:cNvSpPr>
                <a:spLocks/>
              </p:cNvSpPr>
              <p:nvPr/>
            </p:nvSpPr>
            <p:spPr bwMode="auto">
              <a:xfrm>
                <a:off x="11493" y="11114"/>
                <a:ext cx="88" cy="77"/>
              </a:xfrm>
              <a:custGeom>
                <a:avLst/>
                <a:gdLst>
                  <a:gd name="T0" fmla="*/ 0 w 619"/>
                  <a:gd name="T1" fmla="*/ 0 h 543"/>
                  <a:gd name="T2" fmla="*/ 0 w 619"/>
                  <a:gd name="T3" fmla="*/ 0 h 543"/>
                  <a:gd name="T4" fmla="*/ 0 w 619"/>
                  <a:gd name="T5" fmla="*/ 0 h 543"/>
                  <a:gd name="T6" fmla="*/ 0 w 619"/>
                  <a:gd name="T7" fmla="*/ 0 h 543"/>
                  <a:gd name="T8" fmla="*/ 0 w 619"/>
                  <a:gd name="T9" fmla="*/ 0 h 543"/>
                  <a:gd name="T10" fmla="*/ 0 w 619"/>
                  <a:gd name="T11" fmla="*/ 0 h 543"/>
                  <a:gd name="T12" fmla="*/ 0 w 619"/>
                  <a:gd name="T13" fmla="*/ 0 h 543"/>
                  <a:gd name="T14" fmla="*/ 0 w 619"/>
                  <a:gd name="T15" fmla="*/ 0 h 543"/>
                  <a:gd name="T16" fmla="*/ 0 w 619"/>
                  <a:gd name="T17" fmla="*/ 0 h 543"/>
                  <a:gd name="T18" fmla="*/ 0 w 619"/>
                  <a:gd name="T19" fmla="*/ 0 h 543"/>
                  <a:gd name="T20" fmla="*/ 0 w 619"/>
                  <a:gd name="T21" fmla="*/ 0 h 543"/>
                  <a:gd name="T22" fmla="*/ 0 w 619"/>
                  <a:gd name="T23" fmla="*/ 0 h 543"/>
                  <a:gd name="T24" fmla="*/ 0 w 619"/>
                  <a:gd name="T25" fmla="*/ 0 h 543"/>
                  <a:gd name="T26" fmla="*/ 0 w 619"/>
                  <a:gd name="T27" fmla="*/ 0 h 543"/>
                  <a:gd name="T28" fmla="*/ 0 w 619"/>
                  <a:gd name="T29" fmla="*/ 0 h 543"/>
                  <a:gd name="T30" fmla="*/ 0 w 619"/>
                  <a:gd name="T31" fmla="*/ 0 h 543"/>
                  <a:gd name="T32" fmla="*/ 0 w 619"/>
                  <a:gd name="T33" fmla="*/ 0 h 543"/>
                  <a:gd name="T34" fmla="*/ 0 w 619"/>
                  <a:gd name="T35" fmla="*/ 0 h 543"/>
                  <a:gd name="T36" fmla="*/ 0 w 619"/>
                  <a:gd name="T37" fmla="*/ 0 h 543"/>
                  <a:gd name="T38" fmla="*/ 0 w 619"/>
                  <a:gd name="T39" fmla="*/ 0 h 543"/>
                  <a:gd name="T40" fmla="*/ 0 w 619"/>
                  <a:gd name="T41" fmla="*/ 0 h 543"/>
                  <a:gd name="T42" fmla="*/ 0 w 619"/>
                  <a:gd name="T43" fmla="*/ 0 h 543"/>
                  <a:gd name="T44" fmla="*/ 0 w 619"/>
                  <a:gd name="T45" fmla="*/ 0 h 543"/>
                  <a:gd name="T46" fmla="*/ 0 w 619"/>
                  <a:gd name="T47" fmla="*/ 0 h 543"/>
                  <a:gd name="T48" fmla="*/ 0 w 619"/>
                  <a:gd name="T49" fmla="*/ 0 h 543"/>
                  <a:gd name="T50" fmla="*/ 0 w 619"/>
                  <a:gd name="T51" fmla="*/ 0 h 543"/>
                  <a:gd name="T52" fmla="*/ 0 w 619"/>
                  <a:gd name="T53" fmla="*/ 0 h 543"/>
                  <a:gd name="T54" fmla="*/ 0 w 619"/>
                  <a:gd name="T55" fmla="*/ 0 h 543"/>
                  <a:gd name="T56" fmla="*/ 0 w 619"/>
                  <a:gd name="T57" fmla="*/ 0 h 543"/>
                  <a:gd name="T58" fmla="*/ 0 w 619"/>
                  <a:gd name="T59" fmla="*/ 0 h 543"/>
                  <a:gd name="T60" fmla="*/ 0 w 619"/>
                  <a:gd name="T61" fmla="*/ 0 h 543"/>
                  <a:gd name="T62" fmla="*/ 0 w 619"/>
                  <a:gd name="T63" fmla="*/ 0 h 543"/>
                  <a:gd name="T64" fmla="*/ 0 w 619"/>
                  <a:gd name="T65" fmla="*/ 0 h 543"/>
                  <a:gd name="T66" fmla="*/ 0 w 619"/>
                  <a:gd name="T67" fmla="*/ 0 h 543"/>
                  <a:gd name="T68" fmla="*/ 0 w 619"/>
                  <a:gd name="T69" fmla="*/ 0 h 543"/>
                  <a:gd name="T70" fmla="*/ 0 w 619"/>
                  <a:gd name="T71" fmla="*/ 0 h 543"/>
                  <a:gd name="T72" fmla="*/ 0 w 619"/>
                  <a:gd name="T73" fmla="*/ 0 h 5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9"/>
                  <a:gd name="T112" fmla="*/ 0 h 543"/>
                  <a:gd name="T113" fmla="*/ 619 w 619"/>
                  <a:gd name="T114" fmla="*/ 543 h 5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9" h="543">
                    <a:moveTo>
                      <a:pt x="388" y="525"/>
                    </a:moveTo>
                    <a:lnTo>
                      <a:pt x="406" y="538"/>
                    </a:lnTo>
                    <a:lnTo>
                      <a:pt x="425" y="543"/>
                    </a:lnTo>
                    <a:lnTo>
                      <a:pt x="450" y="543"/>
                    </a:lnTo>
                    <a:lnTo>
                      <a:pt x="474" y="543"/>
                    </a:lnTo>
                    <a:lnTo>
                      <a:pt x="494" y="538"/>
                    </a:lnTo>
                    <a:lnTo>
                      <a:pt x="512" y="531"/>
                    </a:lnTo>
                    <a:lnTo>
                      <a:pt x="531" y="518"/>
                    </a:lnTo>
                    <a:lnTo>
                      <a:pt x="550" y="500"/>
                    </a:lnTo>
                    <a:lnTo>
                      <a:pt x="594" y="444"/>
                    </a:lnTo>
                    <a:lnTo>
                      <a:pt x="606" y="425"/>
                    </a:lnTo>
                    <a:lnTo>
                      <a:pt x="612" y="400"/>
                    </a:lnTo>
                    <a:lnTo>
                      <a:pt x="619" y="381"/>
                    </a:lnTo>
                    <a:lnTo>
                      <a:pt x="612" y="356"/>
                    </a:lnTo>
                    <a:lnTo>
                      <a:pt x="612" y="331"/>
                    </a:lnTo>
                    <a:lnTo>
                      <a:pt x="600" y="312"/>
                    </a:lnTo>
                    <a:lnTo>
                      <a:pt x="587" y="294"/>
                    </a:lnTo>
                    <a:lnTo>
                      <a:pt x="569" y="281"/>
                    </a:lnTo>
                    <a:lnTo>
                      <a:pt x="231" y="25"/>
                    </a:lnTo>
                    <a:lnTo>
                      <a:pt x="212" y="12"/>
                    </a:lnTo>
                    <a:lnTo>
                      <a:pt x="187" y="5"/>
                    </a:lnTo>
                    <a:lnTo>
                      <a:pt x="169" y="0"/>
                    </a:lnTo>
                    <a:lnTo>
                      <a:pt x="144" y="0"/>
                    </a:lnTo>
                    <a:lnTo>
                      <a:pt x="119" y="5"/>
                    </a:lnTo>
                    <a:lnTo>
                      <a:pt x="99" y="18"/>
                    </a:lnTo>
                    <a:lnTo>
                      <a:pt x="81" y="30"/>
                    </a:lnTo>
                    <a:lnTo>
                      <a:pt x="68" y="50"/>
                    </a:lnTo>
                    <a:lnTo>
                      <a:pt x="25" y="106"/>
                    </a:lnTo>
                    <a:lnTo>
                      <a:pt x="12" y="124"/>
                    </a:lnTo>
                    <a:lnTo>
                      <a:pt x="6" y="143"/>
                    </a:lnTo>
                    <a:lnTo>
                      <a:pt x="0" y="168"/>
                    </a:lnTo>
                    <a:lnTo>
                      <a:pt x="0" y="193"/>
                    </a:lnTo>
                    <a:lnTo>
                      <a:pt x="6" y="212"/>
                    </a:lnTo>
                    <a:lnTo>
                      <a:pt x="12" y="231"/>
                    </a:lnTo>
                    <a:lnTo>
                      <a:pt x="31" y="249"/>
                    </a:lnTo>
                    <a:lnTo>
                      <a:pt x="43" y="269"/>
                    </a:lnTo>
                    <a:lnTo>
                      <a:pt x="388" y="525"/>
                    </a:lnTo>
                    <a:close/>
                  </a:path>
                </a:pathLst>
              </a:custGeom>
              <a:solidFill>
                <a:srgbClr val="424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44" name="Freeform 476"/>
              <p:cNvSpPr>
                <a:spLocks/>
              </p:cNvSpPr>
              <p:nvPr/>
            </p:nvSpPr>
            <p:spPr bwMode="auto">
              <a:xfrm>
                <a:off x="11511" y="11120"/>
                <a:ext cx="60" cy="43"/>
              </a:xfrm>
              <a:custGeom>
                <a:avLst/>
                <a:gdLst>
                  <a:gd name="T0" fmla="*/ 0 w 419"/>
                  <a:gd name="T1" fmla="*/ 0 h 301"/>
                  <a:gd name="T2" fmla="*/ 0 w 419"/>
                  <a:gd name="T3" fmla="*/ 0 h 301"/>
                  <a:gd name="T4" fmla="*/ 0 w 419"/>
                  <a:gd name="T5" fmla="*/ 0 h 301"/>
                  <a:gd name="T6" fmla="*/ 0 w 419"/>
                  <a:gd name="T7" fmla="*/ 0 h 301"/>
                  <a:gd name="T8" fmla="*/ 0 w 419"/>
                  <a:gd name="T9" fmla="*/ 0 h 301"/>
                  <a:gd name="T10" fmla="*/ 0 w 419"/>
                  <a:gd name="T11" fmla="*/ 0 h 301"/>
                  <a:gd name="T12" fmla="*/ 0 w 419"/>
                  <a:gd name="T13" fmla="*/ 0 h 301"/>
                  <a:gd name="T14" fmla="*/ 0 w 419"/>
                  <a:gd name="T15" fmla="*/ 0 h 301"/>
                  <a:gd name="T16" fmla="*/ 0 w 419"/>
                  <a:gd name="T17" fmla="*/ 0 h 301"/>
                  <a:gd name="T18" fmla="*/ 0 w 419"/>
                  <a:gd name="T19" fmla="*/ 0 h 301"/>
                  <a:gd name="T20" fmla="*/ 0 w 419"/>
                  <a:gd name="T21" fmla="*/ 0 h 301"/>
                  <a:gd name="T22" fmla="*/ 0 w 419"/>
                  <a:gd name="T23" fmla="*/ 0 h 301"/>
                  <a:gd name="T24" fmla="*/ 0 w 419"/>
                  <a:gd name="T25" fmla="*/ 0 h 301"/>
                  <a:gd name="T26" fmla="*/ 0 w 419"/>
                  <a:gd name="T27" fmla="*/ 0 h 301"/>
                  <a:gd name="T28" fmla="*/ 0 w 419"/>
                  <a:gd name="T29" fmla="*/ 0 h 301"/>
                  <a:gd name="T30" fmla="*/ 0 w 419"/>
                  <a:gd name="T31" fmla="*/ 0 h 301"/>
                  <a:gd name="T32" fmla="*/ 0 w 419"/>
                  <a:gd name="T33" fmla="*/ 0 h 3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9"/>
                  <a:gd name="T52" fmla="*/ 0 h 301"/>
                  <a:gd name="T53" fmla="*/ 419 w 419"/>
                  <a:gd name="T54" fmla="*/ 301 h 3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9" h="301">
                    <a:moveTo>
                      <a:pt x="6" y="32"/>
                    </a:moveTo>
                    <a:lnTo>
                      <a:pt x="31" y="13"/>
                    </a:lnTo>
                    <a:lnTo>
                      <a:pt x="63" y="0"/>
                    </a:lnTo>
                    <a:lnTo>
                      <a:pt x="94" y="7"/>
                    </a:lnTo>
                    <a:lnTo>
                      <a:pt x="124" y="18"/>
                    </a:lnTo>
                    <a:lnTo>
                      <a:pt x="388" y="213"/>
                    </a:lnTo>
                    <a:lnTo>
                      <a:pt x="400" y="231"/>
                    </a:lnTo>
                    <a:lnTo>
                      <a:pt x="413" y="244"/>
                    </a:lnTo>
                    <a:lnTo>
                      <a:pt x="419" y="269"/>
                    </a:lnTo>
                    <a:lnTo>
                      <a:pt x="419" y="288"/>
                    </a:lnTo>
                    <a:lnTo>
                      <a:pt x="375" y="301"/>
                    </a:lnTo>
                    <a:lnTo>
                      <a:pt x="282" y="226"/>
                    </a:lnTo>
                    <a:lnTo>
                      <a:pt x="194" y="156"/>
                    </a:lnTo>
                    <a:lnTo>
                      <a:pt x="100" y="100"/>
                    </a:lnTo>
                    <a:lnTo>
                      <a:pt x="50" y="75"/>
                    </a:lnTo>
                    <a:lnTo>
                      <a:pt x="0" y="56"/>
                    </a:lnTo>
                    <a:lnTo>
                      <a:pt x="6" y="32"/>
                    </a:lnTo>
                    <a:close/>
                  </a:path>
                </a:pathLst>
              </a:custGeom>
              <a:solidFill>
                <a:srgbClr val="737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45" name="Freeform 477"/>
              <p:cNvSpPr>
                <a:spLocks/>
              </p:cNvSpPr>
              <p:nvPr/>
            </p:nvSpPr>
            <p:spPr bwMode="auto">
              <a:xfrm>
                <a:off x="11493" y="11119"/>
                <a:ext cx="87" cy="72"/>
              </a:xfrm>
              <a:custGeom>
                <a:avLst/>
                <a:gdLst>
                  <a:gd name="T0" fmla="*/ 0 w 612"/>
                  <a:gd name="T1" fmla="*/ 0 h 506"/>
                  <a:gd name="T2" fmla="*/ 0 w 612"/>
                  <a:gd name="T3" fmla="*/ 0 h 506"/>
                  <a:gd name="T4" fmla="*/ 0 w 612"/>
                  <a:gd name="T5" fmla="*/ 0 h 506"/>
                  <a:gd name="T6" fmla="*/ 0 w 612"/>
                  <a:gd name="T7" fmla="*/ 0 h 506"/>
                  <a:gd name="T8" fmla="*/ 0 w 612"/>
                  <a:gd name="T9" fmla="*/ 0 h 506"/>
                  <a:gd name="T10" fmla="*/ 0 w 612"/>
                  <a:gd name="T11" fmla="*/ 0 h 506"/>
                  <a:gd name="T12" fmla="*/ 0 w 612"/>
                  <a:gd name="T13" fmla="*/ 0 h 506"/>
                  <a:gd name="T14" fmla="*/ 0 w 612"/>
                  <a:gd name="T15" fmla="*/ 0 h 506"/>
                  <a:gd name="T16" fmla="*/ 0 w 612"/>
                  <a:gd name="T17" fmla="*/ 0 h 506"/>
                  <a:gd name="T18" fmla="*/ 0 w 612"/>
                  <a:gd name="T19" fmla="*/ 0 h 506"/>
                  <a:gd name="T20" fmla="*/ 0 w 612"/>
                  <a:gd name="T21" fmla="*/ 0 h 506"/>
                  <a:gd name="T22" fmla="*/ 0 w 612"/>
                  <a:gd name="T23" fmla="*/ 0 h 506"/>
                  <a:gd name="T24" fmla="*/ 0 w 612"/>
                  <a:gd name="T25" fmla="*/ 0 h 506"/>
                  <a:gd name="T26" fmla="*/ 0 w 612"/>
                  <a:gd name="T27" fmla="*/ 0 h 506"/>
                  <a:gd name="T28" fmla="*/ 0 w 612"/>
                  <a:gd name="T29" fmla="*/ 0 h 506"/>
                  <a:gd name="T30" fmla="*/ 0 w 612"/>
                  <a:gd name="T31" fmla="*/ 0 h 506"/>
                  <a:gd name="T32" fmla="*/ 0 w 612"/>
                  <a:gd name="T33" fmla="*/ 0 h 506"/>
                  <a:gd name="T34" fmla="*/ 0 w 612"/>
                  <a:gd name="T35" fmla="*/ 0 h 506"/>
                  <a:gd name="T36" fmla="*/ 0 w 612"/>
                  <a:gd name="T37" fmla="*/ 0 h 506"/>
                  <a:gd name="T38" fmla="*/ 0 w 612"/>
                  <a:gd name="T39" fmla="*/ 0 h 506"/>
                  <a:gd name="T40" fmla="*/ 0 w 612"/>
                  <a:gd name="T41" fmla="*/ 0 h 506"/>
                  <a:gd name="T42" fmla="*/ 0 w 612"/>
                  <a:gd name="T43" fmla="*/ 0 h 506"/>
                  <a:gd name="T44" fmla="*/ 0 w 612"/>
                  <a:gd name="T45" fmla="*/ 0 h 506"/>
                  <a:gd name="T46" fmla="*/ 0 w 612"/>
                  <a:gd name="T47" fmla="*/ 0 h 506"/>
                  <a:gd name="T48" fmla="*/ 0 w 612"/>
                  <a:gd name="T49" fmla="*/ 0 h 506"/>
                  <a:gd name="T50" fmla="*/ 0 w 612"/>
                  <a:gd name="T51" fmla="*/ 0 h 506"/>
                  <a:gd name="T52" fmla="*/ 0 w 612"/>
                  <a:gd name="T53" fmla="*/ 0 h 506"/>
                  <a:gd name="T54" fmla="*/ 0 w 612"/>
                  <a:gd name="T55" fmla="*/ 0 h 506"/>
                  <a:gd name="T56" fmla="*/ 0 w 612"/>
                  <a:gd name="T57" fmla="*/ 0 h 506"/>
                  <a:gd name="T58" fmla="*/ 0 w 612"/>
                  <a:gd name="T59" fmla="*/ 0 h 506"/>
                  <a:gd name="T60" fmla="*/ 0 w 612"/>
                  <a:gd name="T61" fmla="*/ 0 h 506"/>
                  <a:gd name="T62" fmla="*/ 0 w 612"/>
                  <a:gd name="T63" fmla="*/ 0 h 506"/>
                  <a:gd name="T64" fmla="*/ 0 w 612"/>
                  <a:gd name="T65" fmla="*/ 0 h 506"/>
                  <a:gd name="T66" fmla="*/ 0 w 612"/>
                  <a:gd name="T67" fmla="*/ 0 h 506"/>
                  <a:gd name="T68" fmla="*/ 0 w 612"/>
                  <a:gd name="T69" fmla="*/ 0 h 506"/>
                  <a:gd name="T70" fmla="*/ 0 w 612"/>
                  <a:gd name="T71" fmla="*/ 0 h 506"/>
                  <a:gd name="T72" fmla="*/ 0 w 612"/>
                  <a:gd name="T73" fmla="*/ 0 h 506"/>
                  <a:gd name="T74" fmla="*/ 0 w 612"/>
                  <a:gd name="T75" fmla="*/ 0 h 5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12"/>
                  <a:gd name="T115" fmla="*/ 0 h 506"/>
                  <a:gd name="T116" fmla="*/ 612 w 612"/>
                  <a:gd name="T117" fmla="*/ 506 h 5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12" h="506">
                    <a:moveTo>
                      <a:pt x="25" y="69"/>
                    </a:moveTo>
                    <a:lnTo>
                      <a:pt x="68" y="13"/>
                    </a:lnTo>
                    <a:lnTo>
                      <a:pt x="74" y="0"/>
                    </a:lnTo>
                    <a:lnTo>
                      <a:pt x="68" y="38"/>
                    </a:lnTo>
                    <a:lnTo>
                      <a:pt x="68" y="74"/>
                    </a:lnTo>
                    <a:lnTo>
                      <a:pt x="74" y="112"/>
                    </a:lnTo>
                    <a:lnTo>
                      <a:pt x="87" y="150"/>
                    </a:lnTo>
                    <a:lnTo>
                      <a:pt x="112" y="182"/>
                    </a:lnTo>
                    <a:lnTo>
                      <a:pt x="137" y="219"/>
                    </a:lnTo>
                    <a:lnTo>
                      <a:pt x="169" y="250"/>
                    </a:lnTo>
                    <a:lnTo>
                      <a:pt x="206" y="275"/>
                    </a:lnTo>
                    <a:lnTo>
                      <a:pt x="280" y="325"/>
                    </a:lnTo>
                    <a:lnTo>
                      <a:pt x="356" y="357"/>
                    </a:lnTo>
                    <a:lnTo>
                      <a:pt x="393" y="363"/>
                    </a:lnTo>
                    <a:lnTo>
                      <a:pt x="425" y="370"/>
                    </a:lnTo>
                    <a:lnTo>
                      <a:pt x="456" y="370"/>
                    </a:lnTo>
                    <a:lnTo>
                      <a:pt x="481" y="370"/>
                    </a:lnTo>
                    <a:lnTo>
                      <a:pt x="612" y="332"/>
                    </a:lnTo>
                    <a:lnTo>
                      <a:pt x="612" y="370"/>
                    </a:lnTo>
                    <a:lnTo>
                      <a:pt x="594" y="407"/>
                    </a:lnTo>
                    <a:lnTo>
                      <a:pt x="550" y="463"/>
                    </a:lnTo>
                    <a:lnTo>
                      <a:pt x="531" y="481"/>
                    </a:lnTo>
                    <a:lnTo>
                      <a:pt x="512" y="494"/>
                    </a:lnTo>
                    <a:lnTo>
                      <a:pt x="494" y="501"/>
                    </a:lnTo>
                    <a:lnTo>
                      <a:pt x="474" y="506"/>
                    </a:lnTo>
                    <a:lnTo>
                      <a:pt x="450" y="506"/>
                    </a:lnTo>
                    <a:lnTo>
                      <a:pt x="425" y="506"/>
                    </a:lnTo>
                    <a:lnTo>
                      <a:pt x="406" y="501"/>
                    </a:lnTo>
                    <a:lnTo>
                      <a:pt x="388" y="488"/>
                    </a:lnTo>
                    <a:lnTo>
                      <a:pt x="43" y="232"/>
                    </a:lnTo>
                    <a:lnTo>
                      <a:pt x="31" y="212"/>
                    </a:lnTo>
                    <a:lnTo>
                      <a:pt x="12" y="194"/>
                    </a:lnTo>
                    <a:lnTo>
                      <a:pt x="6" y="175"/>
                    </a:lnTo>
                    <a:lnTo>
                      <a:pt x="0" y="156"/>
                    </a:lnTo>
                    <a:lnTo>
                      <a:pt x="0" y="131"/>
                    </a:lnTo>
                    <a:lnTo>
                      <a:pt x="6" y="106"/>
                    </a:lnTo>
                    <a:lnTo>
                      <a:pt x="12" y="87"/>
                    </a:lnTo>
                    <a:lnTo>
                      <a:pt x="25" y="69"/>
                    </a:lnTo>
                    <a:close/>
                  </a:path>
                </a:pathLst>
              </a:custGeom>
              <a:solidFill>
                <a:srgbClr val="282C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46" name="Freeform 478"/>
              <p:cNvSpPr>
                <a:spLocks/>
              </p:cNvSpPr>
              <p:nvPr/>
            </p:nvSpPr>
            <p:spPr bwMode="auto">
              <a:xfrm>
                <a:off x="11507" y="11126"/>
                <a:ext cx="53" cy="52"/>
              </a:xfrm>
              <a:custGeom>
                <a:avLst/>
                <a:gdLst>
                  <a:gd name="T0" fmla="*/ 0 w 375"/>
                  <a:gd name="T1" fmla="*/ 0 h 364"/>
                  <a:gd name="T2" fmla="*/ 0 w 375"/>
                  <a:gd name="T3" fmla="*/ 0 h 364"/>
                  <a:gd name="T4" fmla="*/ 0 w 375"/>
                  <a:gd name="T5" fmla="*/ 0 h 364"/>
                  <a:gd name="T6" fmla="*/ 0 w 375"/>
                  <a:gd name="T7" fmla="*/ 0 h 364"/>
                  <a:gd name="T8" fmla="*/ 0 w 375"/>
                  <a:gd name="T9" fmla="*/ 0 h 364"/>
                  <a:gd name="T10" fmla="*/ 0 w 375"/>
                  <a:gd name="T11" fmla="*/ 0 h 364"/>
                  <a:gd name="T12" fmla="*/ 0 w 375"/>
                  <a:gd name="T13" fmla="*/ 0 h 364"/>
                  <a:gd name="T14" fmla="*/ 0 w 375"/>
                  <a:gd name="T15" fmla="*/ 0 h 364"/>
                  <a:gd name="T16" fmla="*/ 0 w 375"/>
                  <a:gd name="T17" fmla="*/ 0 h 364"/>
                  <a:gd name="T18" fmla="*/ 0 w 375"/>
                  <a:gd name="T19" fmla="*/ 0 h 364"/>
                  <a:gd name="T20" fmla="*/ 0 w 375"/>
                  <a:gd name="T21" fmla="*/ 0 h 364"/>
                  <a:gd name="T22" fmla="*/ 0 w 375"/>
                  <a:gd name="T23" fmla="*/ 0 h 3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5"/>
                  <a:gd name="T37" fmla="*/ 0 h 364"/>
                  <a:gd name="T38" fmla="*/ 375 w 375"/>
                  <a:gd name="T39" fmla="*/ 364 h 3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5" h="364">
                    <a:moveTo>
                      <a:pt x="244" y="0"/>
                    </a:moveTo>
                    <a:lnTo>
                      <a:pt x="375" y="95"/>
                    </a:lnTo>
                    <a:lnTo>
                      <a:pt x="314" y="158"/>
                    </a:lnTo>
                    <a:lnTo>
                      <a:pt x="251" y="220"/>
                    </a:lnTo>
                    <a:lnTo>
                      <a:pt x="201" y="289"/>
                    </a:lnTo>
                    <a:lnTo>
                      <a:pt x="156" y="364"/>
                    </a:lnTo>
                    <a:lnTo>
                      <a:pt x="0" y="245"/>
                    </a:lnTo>
                    <a:lnTo>
                      <a:pt x="57" y="170"/>
                    </a:lnTo>
                    <a:lnTo>
                      <a:pt x="120" y="95"/>
                    </a:lnTo>
                    <a:lnTo>
                      <a:pt x="181" y="38"/>
                    </a:lnTo>
                    <a:lnTo>
                      <a:pt x="213" y="13"/>
                    </a:lnTo>
                    <a:lnTo>
                      <a:pt x="244" y="0"/>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47" name="Freeform 479"/>
              <p:cNvSpPr>
                <a:spLocks/>
              </p:cNvSpPr>
              <p:nvPr/>
            </p:nvSpPr>
            <p:spPr bwMode="auto">
              <a:xfrm>
                <a:off x="11536" y="11127"/>
                <a:ext cx="23" cy="19"/>
              </a:xfrm>
              <a:custGeom>
                <a:avLst/>
                <a:gdLst>
                  <a:gd name="T0" fmla="*/ 0 w 163"/>
                  <a:gd name="T1" fmla="*/ 0 h 131"/>
                  <a:gd name="T2" fmla="*/ 0 w 163"/>
                  <a:gd name="T3" fmla="*/ 0 h 131"/>
                  <a:gd name="T4" fmla="*/ 0 w 163"/>
                  <a:gd name="T5" fmla="*/ 0 h 131"/>
                  <a:gd name="T6" fmla="*/ 0 w 163"/>
                  <a:gd name="T7" fmla="*/ 0 h 131"/>
                  <a:gd name="T8" fmla="*/ 0 w 163"/>
                  <a:gd name="T9" fmla="*/ 0 h 131"/>
                  <a:gd name="T10" fmla="*/ 0 w 163"/>
                  <a:gd name="T11" fmla="*/ 0 h 131"/>
                  <a:gd name="T12" fmla="*/ 0 w 163"/>
                  <a:gd name="T13" fmla="*/ 0 h 131"/>
                  <a:gd name="T14" fmla="*/ 0 60000 65536"/>
                  <a:gd name="T15" fmla="*/ 0 60000 65536"/>
                  <a:gd name="T16" fmla="*/ 0 60000 65536"/>
                  <a:gd name="T17" fmla="*/ 0 60000 65536"/>
                  <a:gd name="T18" fmla="*/ 0 60000 65536"/>
                  <a:gd name="T19" fmla="*/ 0 60000 65536"/>
                  <a:gd name="T20" fmla="*/ 0 60000 65536"/>
                  <a:gd name="T21" fmla="*/ 0 w 163"/>
                  <a:gd name="T22" fmla="*/ 0 h 131"/>
                  <a:gd name="T23" fmla="*/ 163 w 163"/>
                  <a:gd name="T24" fmla="*/ 131 h 1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31">
                    <a:moveTo>
                      <a:pt x="0" y="31"/>
                    </a:moveTo>
                    <a:lnTo>
                      <a:pt x="131" y="131"/>
                    </a:lnTo>
                    <a:lnTo>
                      <a:pt x="163" y="106"/>
                    </a:lnTo>
                    <a:lnTo>
                      <a:pt x="100" y="50"/>
                    </a:lnTo>
                    <a:lnTo>
                      <a:pt x="25" y="0"/>
                    </a:lnTo>
                    <a:lnTo>
                      <a:pt x="31" y="0"/>
                    </a:lnTo>
                    <a:lnTo>
                      <a:pt x="0" y="31"/>
                    </a:lnTo>
                    <a:close/>
                  </a:path>
                </a:pathLst>
              </a:custGeom>
              <a:solidFill>
                <a:srgbClr val="B0B2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48" name="Freeform 480"/>
              <p:cNvSpPr>
                <a:spLocks/>
              </p:cNvSpPr>
              <p:nvPr/>
            </p:nvSpPr>
            <p:spPr bwMode="auto">
              <a:xfrm>
                <a:off x="11515" y="11162"/>
                <a:ext cx="54" cy="53"/>
              </a:xfrm>
              <a:custGeom>
                <a:avLst/>
                <a:gdLst>
                  <a:gd name="T0" fmla="*/ 0 w 375"/>
                  <a:gd name="T1" fmla="*/ 0 h 376"/>
                  <a:gd name="T2" fmla="*/ 0 w 375"/>
                  <a:gd name="T3" fmla="*/ 0 h 376"/>
                  <a:gd name="T4" fmla="*/ 0 w 375"/>
                  <a:gd name="T5" fmla="*/ 0 h 376"/>
                  <a:gd name="T6" fmla="*/ 0 w 375"/>
                  <a:gd name="T7" fmla="*/ 0 h 376"/>
                  <a:gd name="T8" fmla="*/ 0 w 375"/>
                  <a:gd name="T9" fmla="*/ 0 h 376"/>
                  <a:gd name="T10" fmla="*/ 0 w 375"/>
                  <a:gd name="T11" fmla="*/ 0 h 376"/>
                  <a:gd name="T12" fmla="*/ 0 w 375"/>
                  <a:gd name="T13" fmla="*/ 0 h 376"/>
                  <a:gd name="T14" fmla="*/ 0 60000 65536"/>
                  <a:gd name="T15" fmla="*/ 0 60000 65536"/>
                  <a:gd name="T16" fmla="*/ 0 60000 65536"/>
                  <a:gd name="T17" fmla="*/ 0 60000 65536"/>
                  <a:gd name="T18" fmla="*/ 0 60000 65536"/>
                  <a:gd name="T19" fmla="*/ 0 60000 65536"/>
                  <a:gd name="T20" fmla="*/ 0 60000 65536"/>
                  <a:gd name="T21" fmla="*/ 0 w 375"/>
                  <a:gd name="T22" fmla="*/ 0 h 376"/>
                  <a:gd name="T23" fmla="*/ 375 w 375"/>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5" h="376">
                    <a:moveTo>
                      <a:pt x="88" y="44"/>
                    </a:moveTo>
                    <a:lnTo>
                      <a:pt x="63" y="145"/>
                    </a:lnTo>
                    <a:lnTo>
                      <a:pt x="375" y="326"/>
                    </a:lnTo>
                    <a:lnTo>
                      <a:pt x="350" y="376"/>
                    </a:lnTo>
                    <a:lnTo>
                      <a:pt x="0" y="151"/>
                    </a:lnTo>
                    <a:lnTo>
                      <a:pt x="18" y="0"/>
                    </a:lnTo>
                    <a:lnTo>
                      <a:pt x="88" y="44"/>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49" name="Freeform 481"/>
              <p:cNvSpPr>
                <a:spLocks/>
              </p:cNvSpPr>
              <p:nvPr/>
            </p:nvSpPr>
            <p:spPr bwMode="auto">
              <a:xfrm>
                <a:off x="11556" y="11208"/>
                <a:ext cx="9" cy="44"/>
              </a:xfrm>
              <a:custGeom>
                <a:avLst/>
                <a:gdLst>
                  <a:gd name="T0" fmla="*/ 0 w 63"/>
                  <a:gd name="T1" fmla="*/ 0 h 307"/>
                  <a:gd name="T2" fmla="*/ 0 w 63"/>
                  <a:gd name="T3" fmla="*/ 0 h 307"/>
                  <a:gd name="T4" fmla="*/ 0 w 63"/>
                  <a:gd name="T5" fmla="*/ 0 h 307"/>
                  <a:gd name="T6" fmla="*/ 0 w 63"/>
                  <a:gd name="T7" fmla="*/ 0 h 307"/>
                  <a:gd name="T8" fmla="*/ 0 w 63"/>
                  <a:gd name="T9" fmla="*/ 0 h 307"/>
                  <a:gd name="T10" fmla="*/ 0 w 63"/>
                  <a:gd name="T11" fmla="*/ 0 h 307"/>
                  <a:gd name="T12" fmla="*/ 0 w 63"/>
                  <a:gd name="T13" fmla="*/ 0 h 307"/>
                  <a:gd name="T14" fmla="*/ 0 w 63"/>
                  <a:gd name="T15" fmla="*/ 0 h 307"/>
                  <a:gd name="T16" fmla="*/ 0 w 63"/>
                  <a:gd name="T17" fmla="*/ 0 h 307"/>
                  <a:gd name="T18" fmla="*/ 0 w 63"/>
                  <a:gd name="T19" fmla="*/ 0 h 3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307"/>
                  <a:gd name="T32" fmla="*/ 63 w 63"/>
                  <a:gd name="T33" fmla="*/ 307 h 3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307">
                    <a:moveTo>
                      <a:pt x="0" y="0"/>
                    </a:moveTo>
                    <a:lnTo>
                      <a:pt x="0" y="287"/>
                    </a:lnTo>
                    <a:lnTo>
                      <a:pt x="7" y="294"/>
                    </a:lnTo>
                    <a:lnTo>
                      <a:pt x="20" y="307"/>
                    </a:lnTo>
                    <a:lnTo>
                      <a:pt x="26" y="307"/>
                    </a:lnTo>
                    <a:lnTo>
                      <a:pt x="38" y="307"/>
                    </a:lnTo>
                    <a:lnTo>
                      <a:pt x="51" y="301"/>
                    </a:lnTo>
                    <a:lnTo>
                      <a:pt x="63" y="287"/>
                    </a:lnTo>
                    <a:lnTo>
                      <a:pt x="63" y="0"/>
                    </a:lnTo>
                    <a:lnTo>
                      <a:pt x="0" y="0"/>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50" name="Freeform 482"/>
              <p:cNvSpPr>
                <a:spLocks/>
              </p:cNvSpPr>
              <p:nvPr/>
            </p:nvSpPr>
            <p:spPr bwMode="auto">
              <a:xfrm>
                <a:off x="11528" y="11243"/>
                <a:ext cx="71" cy="24"/>
              </a:xfrm>
              <a:custGeom>
                <a:avLst/>
                <a:gdLst>
                  <a:gd name="T0" fmla="*/ 0 w 499"/>
                  <a:gd name="T1" fmla="*/ 0 h 169"/>
                  <a:gd name="T2" fmla="*/ 0 w 499"/>
                  <a:gd name="T3" fmla="*/ 0 h 169"/>
                  <a:gd name="T4" fmla="*/ 0 w 499"/>
                  <a:gd name="T5" fmla="*/ 0 h 169"/>
                  <a:gd name="T6" fmla="*/ 0 w 499"/>
                  <a:gd name="T7" fmla="*/ 0 h 169"/>
                  <a:gd name="T8" fmla="*/ 0 w 499"/>
                  <a:gd name="T9" fmla="*/ 0 h 169"/>
                  <a:gd name="T10" fmla="*/ 0 w 499"/>
                  <a:gd name="T11" fmla="*/ 0 h 169"/>
                  <a:gd name="T12" fmla="*/ 0 w 499"/>
                  <a:gd name="T13" fmla="*/ 0 h 169"/>
                  <a:gd name="T14" fmla="*/ 0 w 499"/>
                  <a:gd name="T15" fmla="*/ 0 h 169"/>
                  <a:gd name="T16" fmla="*/ 0 w 499"/>
                  <a:gd name="T17" fmla="*/ 0 h 169"/>
                  <a:gd name="T18" fmla="*/ 0 w 499"/>
                  <a:gd name="T19" fmla="*/ 0 h 169"/>
                  <a:gd name="T20" fmla="*/ 0 w 499"/>
                  <a:gd name="T21" fmla="*/ 0 h 169"/>
                  <a:gd name="T22" fmla="*/ 0 w 499"/>
                  <a:gd name="T23" fmla="*/ 0 h 169"/>
                  <a:gd name="T24" fmla="*/ 0 w 499"/>
                  <a:gd name="T25" fmla="*/ 0 h 169"/>
                  <a:gd name="T26" fmla="*/ 0 w 499"/>
                  <a:gd name="T27" fmla="*/ 0 h 169"/>
                  <a:gd name="T28" fmla="*/ 0 w 499"/>
                  <a:gd name="T29" fmla="*/ 0 h 169"/>
                  <a:gd name="T30" fmla="*/ 0 w 499"/>
                  <a:gd name="T31" fmla="*/ 0 h 169"/>
                  <a:gd name="T32" fmla="*/ 0 w 499"/>
                  <a:gd name="T33" fmla="*/ 0 h 169"/>
                  <a:gd name="T34" fmla="*/ 0 w 499"/>
                  <a:gd name="T35" fmla="*/ 0 h 169"/>
                  <a:gd name="T36" fmla="*/ 0 w 499"/>
                  <a:gd name="T37" fmla="*/ 0 h 169"/>
                  <a:gd name="T38" fmla="*/ 0 w 499"/>
                  <a:gd name="T39" fmla="*/ 0 h 169"/>
                  <a:gd name="T40" fmla="*/ 0 w 499"/>
                  <a:gd name="T41" fmla="*/ 0 h 169"/>
                  <a:gd name="T42" fmla="*/ 0 w 499"/>
                  <a:gd name="T43" fmla="*/ 0 h 169"/>
                  <a:gd name="T44" fmla="*/ 0 w 499"/>
                  <a:gd name="T45" fmla="*/ 0 h 169"/>
                  <a:gd name="T46" fmla="*/ 0 w 499"/>
                  <a:gd name="T47" fmla="*/ 0 h 169"/>
                  <a:gd name="T48" fmla="*/ 0 w 499"/>
                  <a:gd name="T49" fmla="*/ 0 h 169"/>
                  <a:gd name="T50" fmla="*/ 0 w 499"/>
                  <a:gd name="T51" fmla="*/ 0 h 169"/>
                  <a:gd name="T52" fmla="*/ 0 w 499"/>
                  <a:gd name="T53" fmla="*/ 0 h 169"/>
                  <a:gd name="T54" fmla="*/ 0 w 499"/>
                  <a:gd name="T55" fmla="*/ 0 h 169"/>
                  <a:gd name="T56" fmla="*/ 0 w 499"/>
                  <a:gd name="T57" fmla="*/ 0 h 1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9"/>
                  <a:gd name="T88" fmla="*/ 0 h 169"/>
                  <a:gd name="T89" fmla="*/ 499 w 499"/>
                  <a:gd name="T90" fmla="*/ 169 h 1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9" h="169">
                    <a:moveTo>
                      <a:pt x="0" y="88"/>
                    </a:moveTo>
                    <a:lnTo>
                      <a:pt x="0" y="106"/>
                    </a:lnTo>
                    <a:lnTo>
                      <a:pt x="18" y="119"/>
                    </a:lnTo>
                    <a:lnTo>
                      <a:pt x="36" y="131"/>
                    </a:lnTo>
                    <a:lnTo>
                      <a:pt x="68" y="144"/>
                    </a:lnTo>
                    <a:lnTo>
                      <a:pt x="106" y="156"/>
                    </a:lnTo>
                    <a:lnTo>
                      <a:pt x="149" y="163"/>
                    </a:lnTo>
                    <a:lnTo>
                      <a:pt x="250" y="169"/>
                    </a:lnTo>
                    <a:lnTo>
                      <a:pt x="343" y="163"/>
                    </a:lnTo>
                    <a:lnTo>
                      <a:pt x="387" y="156"/>
                    </a:lnTo>
                    <a:lnTo>
                      <a:pt x="425" y="144"/>
                    </a:lnTo>
                    <a:lnTo>
                      <a:pt x="456" y="131"/>
                    </a:lnTo>
                    <a:lnTo>
                      <a:pt x="481" y="119"/>
                    </a:lnTo>
                    <a:lnTo>
                      <a:pt x="494" y="106"/>
                    </a:lnTo>
                    <a:lnTo>
                      <a:pt x="499" y="88"/>
                    </a:lnTo>
                    <a:lnTo>
                      <a:pt x="494" y="68"/>
                    </a:lnTo>
                    <a:lnTo>
                      <a:pt x="481" y="50"/>
                    </a:lnTo>
                    <a:lnTo>
                      <a:pt x="456" y="38"/>
                    </a:lnTo>
                    <a:lnTo>
                      <a:pt x="425" y="25"/>
                    </a:lnTo>
                    <a:lnTo>
                      <a:pt x="387" y="13"/>
                    </a:lnTo>
                    <a:lnTo>
                      <a:pt x="343" y="7"/>
                    </a:lnTo>
                    <a:lnTo>
                      <a:pt x="250" y="0"/>
                    </a:lnTo>
                    <a:lnTo>
                      <a:pt x="149" y="7"/>
                    </a:lnTo>
                    <a:lnTo>
                      <a:pt x="106" y="13"/>
                    </a:lnTo>
                    <a:lnTo>
                      <a:pt x="68" y="25"/>
                    </a:lnTo>
                    <a:lnTo>
                      <a:pt x="36" y="38"/>
                    </a:lnTo>
                    <a:lnTo>
                      <a:pt x="18" y="50"/>
                    </a:lnTo>
                    <a:lnTo>
                      <a:pt x="0" y="68"/>
                    </a:lnTo>
                    <a:lnTo>
                      <a:pt x="0" y="88"/>
                    </a:lnTo>
                    <a:close/>
                  </a:path>
                </a:pathLst>
              </a:custGeom>
              <a:solidFill>
                <a:srgbClr val="656B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51" name="Freeform 483"/>
              <p:cNvSpPr>
                <a:spLocks/>
              </p:cNvSpPr>
              <p:nvPr/>
            </p:nvSpPr>
            <p:spPr bwMode="auto">
              <a:xfrm>
                <a:off x="11528" y="11237"/>
                <a:ext cx="71" cy="25"/>
              </a:xfrm>
              <a:custGeom>
                <a:avLst/>
                <a:gdLst>
                  <a:gd name="T0" fmla="*/ 0 w 499"/>
                  <a:gd name="T1" fmla="*/ 0 h 174"/>
                  <a:gd name="T2" fmla="*/ 0 w 499"/>
                  <a:gd name="T3" fmla="*/ 0 h 174"/>
                  <a:gd name="T4" fmla="*/ 0 w 499"/>
                  <a:gd name="T5" fmla="*/ 0 h 174"/>
                  <a:gd name="T6" fmla="*/ 0 w 499"/>
                  <a:gd name="T7" fmla="*/ 0 h 174"/>
                  <a:gd name="T8" fmla="*/ 0 w 499"/>
                  <a:gd name="T9" fmla="*/ 0 h 174"/>
                  <a:gd name="T10" fmla="*/ 0 w 499"/>
                  <a:gd name="T11" fmla="*/ 0 h 174"/>
                  <a:gd name="T12" fmla="*/ 0 w 499"/>
                  <a:gd name="T13" fmla="*/ 0 h 174"/>
                  <a:gd name="T14" fmla="*/ 0 w 499"/>
                  <a:gd name="T15" fmla="*/ 0 h 174"/>
                  <a:gd name="T16" fmla="*/ 0 w 499"/>
                  <a:gd name="T17" fmla="*/ 0 h 174"/>
                  <a:gd name="T18" fmla="*/ 0 w 499"/>
                  <a:gd name="T19" fmla="*/ 0 h 174"/>
                  <a:gd name="T20" fmla="*/ 0 w 499"/>
                  <a:gd name="T21" fmla="*/ 0 h 174"/>
                  <a:gd name="T22" fmla="*/ 0 w 499"/>
                  <a:gd name="T23" fmla="*/ 0 h 174"/>
                  <a:gd name="T24" fmla="*/ 0 w 499"/>
                  <a:gd name="T25" fmla="*/ 0 h 174"/>
                  <a:gd name="T26" fmla="*/ 0 w 499"/>
                  <a:gd name="T27" fmla="*/ 0 h 174"/>
                  <a:gd name="T28" fmla="*/ 0 w 499"/>
                  <a:gd name="T29" fmla="*/ 0 h 174"/>
                  <a:gd name="T30" fmla="*/ 0 w 499"/>
                  <a:gd name="T31" fmla="*/ 0 h 174"/>
                  <a:gd name="T32" fmla="*/ 0 w 499"/>
                  <a:gd name="T33" fmla="*/ 0 h 174"/>
                  <a:gd name="T34" fmla="*/ 0 w 499"/>
                  <a:gd name="T35" fmla="*/ 0 h 174"/>
                  <a:gd name="T36" fmla="*/ 0 w 499"/>
                  <a:gd name="T37" fmla="*/ 0 h 174"/>
                  <a:gd name="T38" fmla="*/ 0 w 499"/>
                  <a:gd name="T39" fmla="*/ 0 h 174"/>
                  <a:gd name="T40" fmla="*/ 0 w 499"/>
                  <a:gd name="T41" fmla="*/ 0 h 174"/>
                  <a:gd name="T42" fmla="*/ 0 w 499"/>
                  <a:gd name="T43" fmla="*/ 0 h 174"/>
                  <a:gd name="T44" fmla="*/ 0 w 499"/>
                  <a:gd name="T45" fmla="*/ 0 h 174"/>
                  <a:gd name="T46" fmla="*/ 0 w 499"/>
                  <a:gd name="T47" fmla="*/ 0 h 174"/>
                  <a:gd name="T48" fmla="*/ 0 w 499"/>
                  <a:gd name="T49" fmla="*/ 0 h 174"/>
                  <a:gd name="T50" fmla="*/ 0 w 499"/>
                  <a:gd name="T51" fmla="*/ 0 h 174"/>
                  <a:gd name="T52" fmla="*/ 0 w 499"/>
                  <a:gd name="T53" fmla="*/ 0 h 174"/>
                  <a:gd name="T54" fmla="*/ 0 w 499"/>
                  <a:gd name="T55" fmla="*/ 0 h 174"/>
                  <a:gd name="T56" fmla="*/ 0 w 499"/>
                  <a:gd name="T57" fmla="*/ 0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9"/>
                  <a:gd name="T88" fmla="*/ 0 h 174"/>
                  <a:gd name="T89" fmla="*/ 499 w 499"/>
                  <a:gd name="T90" fmla="*/ 174 h 1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9" h="174">
                    <a:moveTo>
                      <a:pt x="0" y="86"/>
                    </a:moveTo>
                    <a:lnTo>
                      <a:pt x="0" y="106"/>
                    </a:lnTo>
                    <a:lnTo>
                      <a:pt x="18" y="118"/>
                    </a:lnTo>
                    <a:lnTo>
                      <a:pt x="36" y="138"/>
                    </a:lnTo>
                    <a:lnTo>
                      <a:pt x="68" y="149"/>
                    </a:lnTo>
                    <a:lnTo>
                      <a:pt x="106" y="156"/>
                    </a:lnTo>
                    <a:lnTo>
                      <a:pt x="149" y="168"/>
                    </a:lnTo>
                    <a:lnTo>
                      <a:pt x="250" y="174"/>
                    </a:lnTo>
                    <a:lnTo>
                      <a:pt x="343" y="168"/>
                    </a:lnTo>
                    <a:lnTo>
                      <a:pt x="387" y="156"/>
                    </a:lnTo>
                    <a:lnTo>
                      <a:pt x="425" y="149"/>
                    </a:lnTo>
                    <a:lnTo>
                      <a:pt x="456" y="138"/>
                    </a:lnTo>
                    <a:lnTo>
                      <a:pt x="481" y="118"/>
                    </a:lnTo>
                    <a:lnTo>
                      <a:pt x="494" y="106"/>
                    </a:lnTo>
                    <a:lnTo>
                      <a:pt x="499" y="86"/>
                    </a:lnTo>
                    <a:lnTo>
                      <a:pt x="494" y="68"/>
                    </a:lnTo>
                    <a:lnTo>
                      <a:pt x="481" y="56"/>
                    </a:lnTo>
                    <a:lnTo>
                      <a:pt x="456" y="37"/>
                    </a:lnTo>
                    <a:lnTo>
                      <a:pt x="425" y="25"/>
                    </a:lnTo>
                    <a:lnTo>
                      <a:pt x="387" y="18"/>
                    </a:lnTo>
                    <a:lnTo>
                      <a:pt x="343" y="5"/>
                    </a:lnTo>
                    <a:lnTo>
                      <a:pt x="250" y="0"/>
                    </a:lnTo>
                    <a:lnTo>
                      <a:pt x="149" y="5"/>
                    </a:lnTo>
                    <a:lnTo>
                      <a:pt x="106" y="18"/>
                    </a:lnTo>
                    <a:lnTo>
                      <a:pt x="68" y="25"/>
                    </a:lnTo>
                    <a:lnTo>
                      <a:pt x="36" y="37"/>
                    </a:lnTo>
                    <a:lnTo>
                      <a:pt x="18" y="56"/>
                    </a:lnTo>
                    <a:lnTo>
                      <a:pt x="0" y="68"/>
                    </a:lnTo>
                    <a:lnTo>
                      <a:pt x="0" y="86"/>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52" name="Freeform 484"/>
              <p:cNvSpPr>
                <a:spLocks/>
              </p:cNvSpPr>
              <p:nvPr/>
            </p:nvSpPr>
            <p:spPr bwMode="auto">
              <a:xfrm>
                <a:off x="11552" y="11237"/>
                <a:ext cx="47" cy="20"/>
              </a:xfrm>
              <a:custGeom>
                <a:avLst/>
                <a:gdLst>
                  <a:gd name="T0" fmla="*/ 0 w 330"/>
                  <a:gd name="T1" fmla="*/ 0 h 138"/>
                  <a:gd name="T2" fmla="*/ 0 w 330"/>
                  <a:gd name="T3" fmla="*/ 0 h 138"/>
                  <a:gd name="T4" fmla="*/ 0 w 330"/>
                  <a:gd name="T5" fmla="*/ 0 h 138"/>
                  <a:gd name="T6" fmla="*/ 0 w 330"/>
                  <a:gd name="T7" fmla="*/ 0 h 138"/>
                  <a:gd name="T8" fmla="*/ 0 w 330"/>
                  <a:gd name="T9" fmla="*/ 0 h 138"/>
                  <a:gd name="T10" fmla="*/ 0 w 330"/>
                  <a:gd name="T11" fmla="*/ 0 h 138"/>
                  <a:gd name="T12" fmla="*/ 0 w 330"/>
                  <a:gd name="T13" fmla="*/ 0 h 138"/>
                  <a:gd name="T14" fmla="*/ 0 w 330"/>
                  <a:gd name="T15" fmla="*/ 0 h 138"/>
                  <a:gd name="T16" fmla="*/ 0 w 330"/>
                  <a:gd name="T17" fmla="*/ 0 h 138"/>
                  <a:gd name="T18" fmla="*/ 0 w 330"/>
                  <a:gd name="T19" fmla="*/ 0 h 138"/>
                  <a:gd name="T20" fmla="*/ 0 w 330"/>
                  <a:gd name="T21" fmla="*/ 0 h 138"/>
                  <a:gd name="T22" fmla="*/ 0 w 330"/>
                  <a:gd name="T23" fmla="*/ 0 h 138"/>
                  <a:gd name="T24" fmla="*/ 0 w 330"/>
                  <a:gd name="T25" fmla="*/ 0 h 138"/>
                  <a:gd name="T26" fmla="*/ 0 w 330"/>
                  <a:gd name="T27" fmla="*/ 0 h 138"/>
                  <a:gd name="T28" fmla="*/ 0 w 330"/>
                  <a:gd name="T29" fmla="*/ 0 h 138"/>
                  <a:gd name="T30" fmla="*/ 0 w 330"/>
                  <a:gd name="T31" fmla="*/ 0 h 138"/>
                  <a:gd name="T32" fmla="*/ 0 w 330"/>
                  <a:gd name="T33" fmla="*/ 0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0"/>
                  <a:gd name="T52" fmla="*/ 0 h 138"/>
                  <a:gd name="T53" fmla="*/ 330 w 330"/>
                  <a:gd name="T54" fmla="*/ 138 h 1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0" h="138">
                    <a:moveTo>
                      <a:pt x="81" y="0"/>
                    </a:moveTo>
                    <a:lnTo>
                      <a:pt x="174" y="5"/>
                    </a:lnTo>
                    <a:lnTo>
                      <a:pt x="218" y="18"/>
                    </a:lnTo>
                    <a:lnTo>
                      <a:pt x="256" y="25"/>
                    </a:lnTo>
                    <a:lnTo>
                      <a:pt x="287" y="37"/>
                    </a:lnTo>
                    <a:lnTo>
                      <a:pt x="312" y="56"/>
                    </a:lnTo>
                    <a:lnTo>
                      <a:pt x="325" y="68"/>
                    </a:lnTo>
                    <a:lnTo>
                      <a:pt x="330" y="86"/>
                    </a:lnTo>
                    <a:lnTo>
                      <a:pt x="325" y="100"/>
                    </a:lnTo>
                    <a:lnTo>
                      <a:pt x="318" y="111"/>
                    </a:lnTo>
                    <a:lnTo>
                      <a:pt x="287" y="138"/>
                    </a:lnTo>
                    <a:lnTo>
                      <a:pt x="249" y="106"/>
                    </a:lnTo>
                    <a:lnTo>
                      <a:pt x="218" y="86"/>
                    </a:lnTo>
                    <a:lnTo>
                      <a:pt x="149" y="50"/>
                    </a:lnTo>
                    <a:lnTo>
                      <a:pt x="74" y="25"/>
                    </a:lnTo>
                    <a:lnTo>
                      <a:pt x="0" y="5"/>
                    </a:lnTo>
                    <a:lnTo>
                      <a:pt x="81" y="0"/>
                    </a:lnTo>
                    <a:close/>
                  </a:path>
                </a:pathLst>
              </a:custGeom>
              <a:solidFill>
                <a:srgbClr val="B5B7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53" name="Freeform 485"/>
              <p:cNvSpPr>
                <a:spLocks/>
              </p:cNvSpPr>
              <p:nvPr/>
            </p:nvSpPr>
            <p:spPr bwMode="auto">
              <a:xfrm>
                <a:off x="11562" y="11177"/>
                <a:ext cx="26" cy="38"/>
              </a:xfrm>
              <a:custGeom>
                <a:avLst/>
                <a:gdLst>
                  <a:gd name="T0" fmla="*/ 0 w 182"/>
                  <a:gd name="T1" fmla="*/ 0 h 269"/>
                  <a:gd name="T2" fmla="*/ 0 w 182"/>
                  <a:gd name="T3" fmla="*/ 0 h 269"/>
                  <a:gd name="T4" fmla="*/ 0 w 182"/>
                  <a:gd name="T5" fmla="*/ 0 h 269"/>
                  <a:gd name="T6" fmla="*/ 0 w 182"/>
                  <a:gd name="T7" fmla="*/ 0 h 269"/>
                  <a:gd name="T8" fmla="*/ 0 w 182"/>
                  <a:gd name="T9" fmla="*/ 0 h 269"/>
                  <a:gd name="T10" fmla="*/ 0 w 182"/>
                  <a:gd name="T11" fmla="*/ 0 h 269"/>
                  <a:gd name="T12" fmla="*/ 0 w 182"/>
                  <a:gd name="T13" fmla="*/ 0 h 269"/>
                  <a:gd name="T14" fmla="*/ 0 60000 65536"/>
                  <a:gd name="T15" fmla="*/ 0 60000 65536"/>
                  <a:gd name="T16" fmla="*/ 0 60000 65536"/>
                  <a:gd name="T17" fmla="*/ 0 60000 65536"/>
                  <a:gd name="T18" fmla="*/ 0 60000 65536"/>
                  <a:gd name="T19" fmla="*/ 0 60000 65536"/>
                  <a:gd name="T20" fmla="*/ 0 60000 65536"/>
                  <a:gd name="T21" fmla="*/ 0 w 182"/>
                  <a:gd name="T22" fmla="*/ 0 h 269"/>
                  <a:gd name="T23" fmla="*/ 182 w 182"/>
                  <a:gd name="T24" fmla="*/ 269 h 2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269">
                    <a:moveTo>
                      <a:pt x="12" y="207"/>
                    </a:moveTo>
                    <a:lnTo>
                      <a:pt x="125" y="74"/>
                    </a:lnTo>
                    <a:lnTo>
                      <a:pt x="75" y="25"/>
                    </a:lnTo>
                    <a:lnTo>
                      <a:pt x="107" y="0"/>
                    </a:lnTo>
                    <a:lnTo>
                      <a:pt x="182" y="74"/>
                    </a:lnTo>
                    <a:lnTo>
                      <a:pt x="0" y="269"/>
                    </a:lnTo>
                    <a:lnTo>
                      <a:pt x="12" y="207"/>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54" name="Freeform 486"/>
              <p:cNvSpPr>
                <a:spLocks/>
              </p:cNvSpPr>
              <p:nvPr/>
            </p:nvSpPr>
            <p:spPr bwMode="auto">
              <a:xfrm>
                <a:off x="11244" y="11274"/>
                <a:ext cx="430" cy="148"/>
              </a:xfrm>
              <a:custGeom>
                <a:avLst/>
                <a:gdLst>
                  <a:gd name="T0" fmla="*/ 0 w 3008"/>
                  <a:gd name="T1" fmla="*/ 0 h 1034"/>
                  <a:gd name="T2" fmla="*/ 0 w 3008"/>
                  <a:gd name="T3" fmla="*/ 0 h 1034"/>
                  <a:gd name="T4" fmla="*/ 0 w 3008"/>
                  <a:gd name="T5" fmla="*/ 0 h 1034"/>
                  <a:gd name="T6" fmla="*/ 0 w 3008"/>
                  <a:gd name="T7" fmla="*/ 0 h 1034"/>
                  <a:gd name="T8" fmla="*/ 0 w 3008"/>
                  <a:gd name="T9" fmla="*/ 0 h 1034"/>
                  <a:gd name="T10" fmla="*/ 0 w 3008"/>
                  <a:gd name="T11" fmla="*/ 0 h 1034"/>
                  <a:gd name="T12" fmla="*/ 0 w 3008"/>
                  <a:gd name="T13" fmla="*/ 0 h 1034"/>
                  <a:gd name="T14" fmla="*/ 0 w 3008"/>
                  <a:gd name="T15" fmla="*/ 0 h 1034"/>
                  <a:gd name="T16" fmla="*/ 0 w 3008"/>
                  <a:gd name="T17" fmla="*/ 0 h 1034"/>
                  <a:gd name="T18" fmla="*/ 0 w 3008"/>
                  <a:gd name="T19" fmla="*/ 0 h 1034"/>
                  <a:gd name="T20" fmla="*/ 0 w 3008"/>
                  <a:gd name="T21" fmla="*/ 0 h 1034"/>
                  <a:gd name="T22" fmla="*/ 0 w 3008"/>
                  <a:gd name="T23" fmla="*/ 0 h 1034"/>
                  <a:gd name="T24" fmla="*/ 0 w 3008"/>
                  <a:gd name="T25" fmla="*/ 0 h 1034"/>
                  <a:gd name="T26" fmla="*/ 0 w 3008"/>
                  <a:gd name="T27" fmla="*/ 0 h 1034"/>
                  <a:gd name="T28" fmla="*/ 0 w 3008"/>
                  <a:gd name="T29" fmla="*/ 0 h 1034"/>
                  <a:gd name="T30" fmla="*/ 0 w 3008"/>
                  <a:gd name="T31" fmla="*/ 0 h 1034"/>
                  <a:gd name="T32" fmla="*/ 0 w 3008"/>
                  <a:gd name="T33" fmla="*/ 0 h 1034"/>
                  <a:gd name="T34" fmla="*/ 0 w 3008"/>
                  <a:gd name="T35" fmla="*/ 0 h 1034"/>
                  <a:gd name="T36" fmla="*/ 0 w 3008"/>
                  <a:gd name="T37" fmla="*/ 0 h 1034"/>
                  <a:gd name="T38" fmla="*/ 0 w 3008"/>
                  <a:gd name="T39" fmla="*/ 0 h 1034"/>
                  <a:gd name="T40" fmla="*/ 0 w 3008"/>
                  <a:gd name="T41" fmla="*/ 0 h 1034"/>
                  <a:gd name="T42" fmla="*/ 0 w 3008"/>
                  <a:gd name="T43" fmla="*/ 0 h 1034"/>
                  <a:gd name="T44" fmla="*/ 0 w 3008"/>
                  <a:gd name="T45" fmla="*/ 0 h 1034"/>
                  <a:gd name="T46" fmla="*/ 0 w 3008"/>
                  <a:gd name="T47" fmla="*/ 0 h 1034"/>
                  <a:gd name="T48" fmla="*/ 0 w 3008"/>
                  <a:gd name="T49" fmla="*/ 0 h 1034"/>
                  <a:gd name="T50" fmla="*/ 0 w 3008"/>
                  <a:gd name="T51" fmla="*/ 0 h 1034"/>
                  <a:gd name="T52" fmla="*/ 0 w 3008"/>
                  <a:gd name="T53" fmla="*/ 0 h 1034"/>
                  <a:gd name="T54" fmla="*/ 0 w 3008"/>
                  <a:gd name="T55" fmla="*/ 0 h 1034"/>
                  <a:gd name="T56" fmla="*/ 0 w 3008"/>
                  <a:gd name="T57" fmla="*/ 0 h 1034"/>
                  <a:gd name="T58" fmla="*/ 0 w 3008"/>
                  <a:gd name="T59" fmla="*/ 0 h 1034"/>
                  <a:gd name="T60" fmla="*/ 0 w 3008"/>
                  <a:gd name="T61" fmla="*/ 0 h 10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08"/>
                  <a:gd name="T94" fmla="*/ 0 h 1034"/>
                  <a:gd name="T95" fmla="*/ 3008 w 3008"/>
                  <a:gd name="T96" fmla="*/ 1034 h 10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08" h="1034">
                    <a:moveTo>
                      <a:pt x="3008" y="0"/>
                    </a:moveTo>
                    <a:lnTo>
                      <a:pt x="1476" y="846"/>
                    </a:lnTo>
                    <a:lnTo>
                      <a:pt x="1445" y="858"/>
                    </a:lnTo>
                    <a:lnTo>
                      <a:pt x="1370" y="889"/>
                    </a:lnTo>
                    <a:lnTo>
                      <a:pt x="1314" y="908"/>
                    </a:lnTo>
                    <a:lnTo>
                      <a:pt x="1251" y="921"/>
                    </a:lnTo>
                    <a:lnTo>
                      <a:pt x="1176" y="927"/>
                    </a:lnTo>
                    <a:lnTo>
                      <a:pt x="1095" y="921"/>
                    </a:lnTo>
                    <a:lnTo>
                      <a:pt x="482" y="883"/>
                    </a:lnTo>
                    <a:lnTo>
                      <a:pt x="31" y="858"/>
                    </a:lnTo>
                    <a:lnTo>
                      <a:pt x="6" y="871"/>
                    </a:lnTo>
                    <a:lnTo>
                      <a:pt x="0" y="871"/>
                    </a:lnTo>
                    <a:lnTo>
                      <a:pt x="6" y="876"/>
                    </a:lnTo>
                    <a:lnTo>
                      <a:pt x="31" y="889"/>
                    </a:lnTo>
                    <a:lnTo>
                      <a:pt x="81" y="901"/>
                    </a:lnTo>
                    <a:lnTo>
                      <a:pt x="244" y="927"/>
                    </a:lnTo>
                    <a:lnTo>
                      <a:pt x="451" y="958"/>
                    </a:lnTo>
                    <a:lnTo>
                      <a:pt x="889" y="1009"/>
                    </a:lnTo>
                    <a:lnTo>
                      <a:pt x="1063" y="1027"/>
                    </a:lnTo>
                    <a:lnTo>
                      <a:pt x="1158" y="1034"/>
                    </a:lnTo>
                    <a:lnTo>
                      <a:pt x="1226" y="1034"/>
                    </a:lnTo>
                    <a:lnTo>
                      <a:pt x="1282" y="1027"/>
                    </a:lnTo>
                    <a:lnTo>
                      <a:pt x="1339" y="1021"/>
                    </a:lnTo>
                    <a:lnTo>
                      <a:pt x="1382" y="1009"/>
                    </a:lnTo>
                    <a:lnTo>
                      <a:pt x="1432" y="989"/>
                    </a:lnTo>
                    <a:lnTo>
                      <a:pt x="1482" y="964"/>
                    </a:lnTo>
                    <a:lnTo>
                      <a:pt x="1601" y="908"/>
                    </a:lnTo>
                    <a:lnTo>
                      <a:pt x="1707" y="839"/>
                    </a:lnTo>
                    <a:lnTo>
                      <a:pt x="1888" y="727"/>
                    </a:lnTo>
                    <a:lnTo>
                      <a:pt x="2364" y="419"/>
                    </a:lnTo>
                    <a:lnTo>
                      <a:pt x="3008" y="0"/>
                    </a:lnTo>
                    <a:close/>
                  </a:path>
                </a:pathLst>
              </a:custGeom>
              <a:solidFill>
                <a:srgbClr val="C4BC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55" name="Freeform 487"/>
              <p:cNvSpPr>
                <a:spLocks/>
              </p:cNvSpPr>
              <p:nvPr/>
            </p:nvSpPr>
            <p:spPr bwMode="auto">
              <a:xfrm>
                <a:off x="11209" y="10870"/>
                <a:ext cx="237" cy="280"/>
              </a:xfrm>
              <a:custGeom>
                <a:avLst/>
                <a:gdLst>
                  <a:gd name="T0" fmla="*/ 0 w 1663"/>
                  <a:gd name="T1" fmla="*/ 0 h 1960"/>
                  <a:gd name="T2" fmla="*/ 0 w 1663"/>
                  <a:gd name="T3" fmla="*/ 0 h 1960"/>
                  <a:gd name="T4" fmla="*/ 0 w 1663"/>
                  <a:gd name="T5" fmla="*/ 0 h 1960"/>
                  <a:gd name="T6" fmla="*/ 0 w 1663"/>
                  <a:gd name="T7" fmla="*/ 0 h 1960"/>
                  <a:gd name="T8" fmla="*/ 0 w 1663"/>
                  <a:gd name="T9" fmla="*/ 0 h 1960"/>
                  <a:gd name="T10" fmla="*/ 0 w 1663"/>
                  <a:gd name="T11" fmla="*/ 0 h 1960"/>
                  <a:gd name="T12" fmla="*/ 0 w 1663"/>
                  <a:gd name="T13" fmla="*/ 0 h 1960"/>
                  <a:gd name="T14" fmla="*/ 0 w 1663"/>
                  <a:gd name="T15" fmla="*/ 0 h 1960"/>
                  <a:gd name="T16" fmla="*/ 0 w 1663"/>
                  <a:gd name="T17" fmla="*/ 0 h 1960"/>
                  <a:gd name="T18" fmla="*/ 0 w 1663"/>
                  <a:gd name="T19" fmla="*/ 0 h 1960"/>
                  <a:gd name="T20" fmla="*/ 0 w 1663"/>
                  <a:gd name="T21" fmla="*/ 0 h 1960"/>
                  <a:gd name="T22" fmla="*/ 0 w 1663"/>
                  <a:gd name="T23" fmla="*/ 0 h 1960"/>
                  <a:gd name="T24" fmla="*/ 0 w 1663"/>
                  <a:gd name="T25" fmla="*/ 0 h 1960"/>
                  <a:gd name="T26" fmla="*/ 0 w 1663"/>
                  <a:gd name="T27" fmla="*/ 0 h 1960"/>
                  <a:gd name="T28" fmla="*/ 0 w 1663"/>
                  <a:gd name="T29" fmla="*/ 0 h 1960"/>
                  <a:gd name="T30" fmla="*/ 0 w 1663"/>
                  <a:gd name="T31" fmla="*/ 0 h 1960"/>
                  <a:gd name="T32" fmla="*/ 0 w 1663"/>
                  <a:gd name="T33" fmla="*/ 0 h 1960"/>
                  <a:gd name="T34" fmla="*/ 0 w 1663"/>
                  <a:gd name="T35" fmla="*/ 0 h 1960"/>
                  <a:gd name="T36" fmla="*/ 0 w 1663"/>
                  <a:gd name="T37" fmla="*/ 0 h 1960"/>
                  <a:gd name="T38" fmla="*/ 0 w 1663"/>
                  <a:gd name="T39" fmla="*/ 0 h 1960"/>
                  <a:gd name="T40" fmla="*/ 0 w 1663"/>
                  <a:gd name="T41" fmla="*/ 0 h 1960"/>
                  <a:gd name="T42" fmla="*/ 0 w 1663"/>
                  <a:gd name="T43" fmla="*/ 0 h 1960"/>
                  <a:gd name="T44" fmla="*/ 0 w 1663"/>
                  <a:gd name="T45" fmla="*/ 0 h 1960"/>
                  <a:gd name="T46" fmla="*/ 0 w 1663"/>
                  <a:gd name="T47" fmla="*/ 0 h 1960"/>
                  <a:gd name="T48" fmla="*/ 0 w 1663"/>
                  <a:gd name="T49" fmla="*/ 0 h 1960"/>
                  <a:gd name="T50" fmla="*/ 0 w 1663"/>
                  <a:gd name="T51" fmla="*/ 0 h 1960"/>
                  <a:gd name="T52" fmla="*/ 0 w 1663"/>
                  <a:gd name="T53" fmla="*/ 0 h 1960"/>
                  <a:gd name="T54" fmla="*/ 0 w 1663"/>
                  <a:gd name="T55" fmla="*/ 0 h 1960"/>
                  <a:gd name="T56" fmla="*/ 0 w 1663"/>
                  <a:gd name="T57" fmla="*/ 0 h 1960"/>
                  <a:gd name="T58" fmla="*/ 0 w 1663"/>
                  <a:gd name="T59" fmla="*/ 0 h 1960"/>
                  <a:gd name="T60" fmla="*/ 0 w 1663"/>
                  <a:gd name="T61" fmla="*/ 0 h 1960"/>
                  <a:gd name="T62" fmla="*/ 0 w 1663"/>
                  <a:gd name="T63" fmla="*/ 0 h 19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63"/>
                  <a:gd name="T97" fmla="*/ 0 h 1960"/>
                  <a:gd name="T98" fmla="*/ 1663 w 1663"/>
                  <a:gd name="T99" fmla="*/ 1960 h 19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63" h="1960">
                    <a:moveTo>
                      <a:pt x="1663" y="338"/>
                    </a:moveTo>
                    <a:lnTo>
                      <a:pt x="1645" y="419"/>
                    </a:lnTo>
                    <a:lnTo>
                      <a:pt x="1607" y="632"/>
                    </a:lnTo>
                    <a:lnTo>
                      <a:pt x="1589" y="764"/>
                    </a:lnTo>
                    <a:lnTo>
                      <a:pt x="1576" y="908"/>
                    </a:lnTo>
                    <a:lnTo>
                      <a:pt x="1564" y="1052"/>
                    </a:lnTo>
                    <a:lnTo>
                      <a:pt x="1564" y="1196"/>
                    </a:lnTo>
                    <a:lnTo>
                      <a:pt x="1564" y="1265"/>
                    </a:lnTo>
                    <a:lnTo>
                      <a:pt x="1557" y="1333"/>
                    </a:lnTo>
                    <a:lnTo>
                      <a:pt x="1544" y="1396"/>
                    </a:lnTo>
                    <a:lnTo>
                      <a:pt x="1526" y="1459"/>
                    </a:lnTo>
                    <a:lnTo>
                      <a:pt x="1501" y="1521"/>
                    </a:lnTo>
                    <a:lnTo>
                      <a:pt x="1476" y="1578"/>
                    </a:lnTo>
                    <a:lnTo>
                      <a:pt x="1444" y="1628"/>
                    </a:lnTo>
                    <a:lnTo>
                      <a:pt x="1408" y="1679"/>
                    </a:lnTo>
                    <a:lnTo>
                      <a:pt x="1363" y="1729"/>
                    </a:lnTo>
                    <a:lnTo>
                      <a:pt x="1320" y="1765"/>
                    </a:lnTo>
                    <a:lnTo>
                      <a:pt x="1270" y="1810"/>
                    </a:lnTo>
                    <a:lnTo>
                      <a:pt x="1219" y="1841"/>
                    </a:lnTo>
                    <a:lnTo>
                      <a:pt x="1164" y="1872"/>
                    </a:lnTo>
                    <a:lnTo>
                      <a:pt x="1101" y="1903"/>
                    </a:lnTo>
                    <a:lnTo>
                      <a:pt x="1038" y="1928"/>
                    </a:lnTo>
                    <a:lnTo>
                      <a:pt x="970" y="1948"/>
                    </a:lnTo>
                    <a:lnTo>
                      <a:pt x="900" y="1960"/>
                    </a:lnTo>
                    <a:lnTo>
                      <a:pt x="825" y="1960"/>
                    </a:lnTo>
                    <a:lnTo>
                      <a:pt x="757" y="1948"/>
                    </a:lnTo>
                    <a:lnTo>
                      <a:pt x="681" y="1928"/>
                    </a:lnTo>
                    <a:lnTo>
                      <a:pt x="613" y="1903"/>
                    </a:lnTo>
                    <a:lnTo>
                      <a:pt x="545" y="1872"/>
                    </a:lnTo>
                    <a:lnTo>
                      <a:pt x="475" y="1841"/>
                    </a:lnTo>
                    <a:lnTo>
                      <a:pt x="412" y="1803"/>
                    </a:lnTo>
                    <a:lnTo>
                      <a:pt x="301" y="1722"/>
                    </a:lnTo>
                    <a:lnTo>
                      <a:pt x="206" y="1654"/>
                    </a:lnTo>
                    <a:lnTo>
                      <a:pt x="132" y="1584"/>
                    </a:lnTo>
                    <a:lnTo>
                      <a:pt x="113" y="1521"/>
                    </a:lnTo>
                    <a:lnTo>
                      <a:pt x="75" y="1365"/>
                    </a:lnTo>
                    <a:lnTo>
                      <a:pt x="37" y="1134"/>
                    </a:lnTo>
                    <a:lnTo>
                      <a:pt x="19" y="1002"/>
                    </a:lnTo>
                    <a:lnTo>
                      <a:pt x="7" y="871"/>
                    </a:lnTo>
                    <a:lnTo>
                      <a:pt x="0" y="727"/>
                    </a:lnTo>
                    <a:lnTo>
                      <a:pt x="0" y="595"/>
                    </a:lnTo>
                    <a:lnTo>
                      <a:pt x="12" y="464"/>
                    </a:lnTo>
                    <a:lnTo>
                      <a:pt x="25" y="401"/>
                    </a:lnTo>
                    <a:lnTo>
                      <a:pt x="37" y="345"/>
                    </a:lnTo>
                    <a:lnTo>
                      <a:pt x="57" y="288"/>
                    </a:lnTo>
                    <a:lnTo>
                      <a:pt x="75" y="232"/>
                    </a:lnTo>
                    <a:lnTo>
                      <a:pt x="100" y="188"/>
                    </a:lnTo>
                    <a:lnTo>
                      <a:pt x="132" y="144"/>
                    </a:lnTo>
                    <a:lnTo>
                      <a:pt x="163" y="107"/>
                    </a:lnTo>
                    <a:lnTo>
                      <a:pt x="200" y="75"/>
                    </a:lnTo>
                    <a:lnTo>
                      <a:pt x="244" y="50"/>
                    </a:lnTo>
                    <a:lnTo>
                      <a:pt x="294" y="32"/>
                    </a:lnTo>
                    <a:lnTo>
                      <a:pt x="344" y="19"/>
                    </a:lnTo>
                    <a:lnTo>
                      <a:pt x="400" y="7"/>
                    </a:lnTo>
                    <a:lnTo>
                      <a:pt x="513" y="0"/>
                    </a:lnTo>
                    <a:lnTo>
                      <a:pt x="626" y="0"/>
                    </a:lnTo>
                    <a:lnTo>
                      <a:pt x="738" y="12"/>
                    </a:lnTo>
                    <a:lnTo>
                      <a:pt x="857" y="32"/>
                    </a:lnTo>
                    <a:lnTo>
                      <a:pt x="970" y="57"/>
                    </a:lnTo>
                    <a:lnTo>
                      <a:pt x="1082" y="88"/>
                    </a:lnTo>
                    <a:lnTo>
                      <a:pt x="1189" y="125"/>
                    </a:lnTo>
                    <a:lnTo>
                      <a:pt x="1376" y="195"/>
                    </a:lnTo>
                    <a:lnTo>
                      <a:pt x="1526" y="263"/>
                    </a:lnTo>
                    <a:lnTo>
                      <a:pt x="1663" y="338"/>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56" name="Freeform 488"/>
              <p:cNvSpPr>
                <a:spLocks/>
              </p:cNvSpPr>
              <p:nvPr/>
            </p:nvSpPr>
            <p:spPr bwMode="auto">
              <a:xfrm>
                <a:off x="11209" y="10869"/>
                <a:ext cx="121" cy="265"/>
              </a:xfrm>
              <a:custGeom>
                <a:avLst/>
                <a:gdLst>
                  <a:gd name="T0" fmla="*/ 0 w 850"/>
                  <a:gd name="T1" fmla="*/ 0 h 1853"/>
                  <a:gd name="T2" fmla="*/ 0 w 850"/>
                  <a:gd name="T3" fmla="*/ 0 h 1853"/>
                  <a:gd name="T4" fmla="*/ 0 w 850"/>
                  <a:gd name="T5" fmla="*/ 0 h 1853"/>
                  <a:gd name="T6" fmla="*/ 0 w 850"/>
                  <a:gd name="T7" fmla="*/ 0 h 1853"/>
                  <a:gd name="T8" fmla="*/ 0 w 850"/>
                  <a:gd name="T9" fmla="*/ 0 h 1853"/>
                  <a:gd name="T10" fmla="*/ 0 w 850"/>
                  <a:gd name="T11" fmla="*/ 0 h 1853"/>
                  <a:gd name="T12" fmla="*/ 0 w 850"/>
                  <a:gd name="T13" fmla="*/ 0 h 1853"/>
                  <a:gd name="T14" fmla="*/ 0 w 850"/>
                  <a:gd name="T15" fmla="*/ 0 h 1853"/>
                  <a:gd name="T16" fmla="*/ 0 w 850"/>
                  <a:gd name="T17" fmla="*/ 0 h 1853"/>
                  <a:gd name="T18" fmla="*/ 0 w 850"/>
                  <a:gd name="T19" fmla="*/ 0 h 1853"/>
                  <a:gd name="T20" fmla="*/ 0 w 850"/>
                  <a:gd name="T21" fmla="*/ 0 h 1853"/>
                  <a:gd name="T22" fmla="*/ 0 w 850"/>
                  <a:gd name="T23" fmla="*/ 0 h 1853"/>
                  <a:gd name="T24" fmla="*/ 0 w 850"/>
                  <a:gd name="T25" fmla="*/ 0 h 1853"/>
                  <a:gd name="T26" fmla="*/ 0 w 850"/>
                  <a:gd name="T27" fmla="*/ 0 h 1853"/>
                  <a:gd name="T28" fmla="*/ 0 w 850"/>
                  <a:gd name="T29" fmla="*/ 0 h 1853"/>
                  <a:gd name="T30" fmla="*/ 0 w 850"/>
                  <a:gd name="T31" fmla="*/ 0 h 1853"/>
                  <a:gd name="T32" fmla="*/ 0 w 850"/>
                  <a:gd name="T33" fmla="*/ 0 h 1853"/>
                  <a:gd name="T34" fmla="*/ 0 w 850"/>
                  <a:gd name="T35" fmla="*/ 0 h 1853"/>
                  <a:gd name="T36" fmla="*/ 0 w 850"/>
                  <a:gd name="T37" fmla="*/ 0 h 1853"/>
                  <a:gd name="T38" fmla="*/ 0 w 850"/>
                  <a:gd name="T39" fmla="*/ 0 h 1853"/>
                  <a:gd name="T40" fmla="*/ 0 w 850"/>
                  <a:gd name="T41" fmla="*/ 0 h 1853"/>
                  <a:gd name="T42" fmla="*/ 0 w 850"/>
                  <a:gd name="T43" fmla="*/ 0 h 1853"/>
                  <a:gd name="T44" fmla="*/ 0 w 850"/>
                  <a:gd name="T45" fmla="*/ 0 h 1853"/>
                  <a:gd name="T46" fmla="*/ 0 w 850"/>
                  <a:gd name="T47" fmla="*/ 0 h 1853"/>
                  <a:gd name="T48" fmla="*/ 0 w 850"/>
                  <a:gd name="T49" fmla="*/ 0 h 1853"/>
                  <a:gd name="T50" fmla="*/ 0 w 850"/>
                  <a:gd name="T51" fmla="*/ 0 h 1853"/>
                  <a:gd name="T52" fmla="*/ 0 w 850"/>
                  <a:gd name="T53" fmla="*/ 0 h 1853"/>
                  <a:gd name="T54" fmla="*/ 0 w 850"/>
                  <a:gd name="T55" fmla="*/ 0 h 1853"/>
                  <a:gd name="T56" fmla="*/ 0 w 850"/>
                  <a:gd name="T57" fmla="*/ 0 h 1853"/>
                  <a:gd name="T58" fmla="*/ 0 w 850"/>
                  <a:gd name="T59" fmla="*/ 0 h 1853"/>
                  <a:gd name="T60" fmla="*/ 0 w 850"/>
                  <a:gd name="T61" fmla="*/ 0 h 1853"/>
                  <a:gd name="T62" fmla="*/ 0 w 850"/>
                  <a:gd name="T63" fmla="*/ 0 h 1853"/>
                  <a:gd name="T64" fmla="*/ 0 w 850"/>
                  <a:gd name="T65" fmla="*/ 0 h 1853"/>
                  <a:gd name="T66" fmla="*/ 0 w 850"/>
                  <a:gd name="T67" fmla="*/ 0 h 1853"/>
                  <a:gd name="T68" fmla="*/ 0 w 850"/>
                  <a:gd name="T69" fmla="*/ 0 h 1853"/>
                  <a:gd name="T70" fmla="*/ 0 w 850"/>
                  <a:gd name="T71" fmla="*/ 0 h 1853"/>
                  <a:gd name="T72" fmla="*/ 0 w 850"/>
                  <a:gd name="T73" fmla="*/ 0 h 1853"/>
                  <a:gd name="T74" fmla="*/ 0 w 850"/>
                  <a:gd name="T75" fmla="*/ 0 h 1853"/>
                  <a:gd name="T76" fmla="*/ 0 w 850"/>
                  <a:gd name="T77" fmla="*/ 0 h 1853"/>
                  <a:gd name="T78" fmla="*/ 0 w 850"/>
                  <a:gd name="T79" fmla="*/ 0 h 1853"/>
                  <a:gd name="T80" fmla="*/ 0 w 850"/>
                  <a:gd name="T81" fmla="*/ 0 h 1853"/>
                  <a:gd name="T82" fmla="*/ 0 w 850"/>
                  <a:gd name="T83" fmla="*/ 0 h 1853"/>
                  <a:gd name="T84" fmla="*/ 0 w 850"/>
                  <a:gd name="T85" fmla="*/ 0 h 1853"/>
                  <a:gd name="T86" fmla="*/ 0 w 850"/>
                  <a:gd name="T87" fmla="*/ 0 h 1853"/>
                  <a:gd name="T88" fmla="*/ 0 w 850"/>
                  <a:gd name="T89" fmla="*/ 0 h 1853"/>
                  <a:gd name="T90" fmla="*/ 0 w 850"/>
                  <a:gd name="T91" fmla="*/ 0 h 1853"/>
                  <a:gd name="T92" fmla="*/ 0 w 850"/>
                  <a:gd name="T93" fmla="*/ 0 h 1853"/>
                  <a:gd name="T94" fmla="*/ 0 w 850"/>
                  <a:gd name="T95" fmla="*/ 0 h 1853"/>
                  <a:gd name="T96" fmla="*/ 0 w 850"/>
                  <a:gd name="T97" fmla="*/ 0 h 1853"/>
                  <a:gd name="T98" fmla="*/ 0 w 850"/>
                  <a:gd name="T99" fmla="*/ 0 h 1853"/>
                  <a:gd name="T100" fmla="*/ 0 w 850"/>
                  <a:gd name="T101" fmla="*/ 0 h 18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0"/>
                  <a:gd name="T154" fmla="*/ 0 h 1853"/>
                  <a:gd name="T155" fmla="*/ 850 w 850"/>
                  <a:gd name="T156" fmla="*/ 1853 h 18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0" h="1853">
                    <a:moveTo>
                      <a:pt x="850" y="38"/>
                    </a:moveTo>
                    <a:lnTo>
                      <a:pt x="707" y="13"/>
                    </a:lnTo>
                    <a:lnTo>
                      <a:pt x="638" y="6"/>
                    </a:lnTo>
                    <a:lnTo>
                      <a:pt x="569" y="0"/>
                    </a:lnTo>
                    <a:lnTo>
                      <a:pt x="494" y="6"/>
                    </a:lnTo>
                    <a:lnTo>
                      <a:pt x="425" y="13"/>
                    </a:lnTo>
                    <a:lnTo>
                      <a:pt x="357" y="18"/>
                    </a:lnTo>
                    <a:lnTo>
                      <a:pt x="294" y="38"/>
                    </a:lnTo>
                    <a:lnTo>
                      <a:pt x="244" y="56"/>
                    </a:lnTo>
                    <a:lnTo>
                      <a:pt x="200" y="81"/>
                    </a:lnTo>
                    <a:lnTo>
                      <a:pt x="163" y="113"/>
                    </a:lnTo>
                    <a:lnTo>
                      <a:pt x="132" y="150"/>
                    </a:lnTo>
                    <a:lnTo>
                      <a:pt x="100" y="194"/>
                    </a:lnTo>
                    <a:lnTo>
                      <a:pt x="75" y="238"/>
                    </a:lnTo>
                    <a:lnTo>
                      <a:pt x="57" y="294"/>
                    </a:lnTo>
                    <a:lnTo>
                      <a:pt x="37" y="351"/>
                    </a:lnTo>
                    <a:lnTo>
                      <a:pt x="25" y="407"/>
                    </a:lnTo>
                    <a:lnTo>
                      <a:pt x="12" y="470"/>
                    </a:lnTo>
                    <a:lnTo>
                      <a:pt x="0" y="601"/>
                    </a:lnTo>
                    <a:lnTo>
                      <a:pt x="0" y="733"/>
                    </a:lnTo>
                    <a:lnTo>
                      <a:pt x="7" y="877"/>
                    </a:lnTo>
                    <a:lnTo>
                      <a:pt x="19" y="1008"/>
                    </a:lnTo>
                    <a:lnTo>
                      <a:pt x="37" y="1140"/>
                    </a:lnTo>
                    <a:lnTo>
                      <a:pt x="75" y="1371"/>
                    </a:lnTo>
                    <a:lnTo>
                      <a:pt x="113" y="1527"/>
                    </a:lnTo>
                    <a:lnTo>
                      <a:pt x="132" y="1590"/>
                    </a:lnTo>
                    <a:lnTo>
                      <a:pt x="156" y="1615"/>
                    </a:lnTo>
                    <a:lnTo>
                      <a:pt x="231" y="1678"/>
                    </a:lnTo>
                    <a:lnTo>
                      <a:pt x="351" y="1766"/>
                    </a:lnTo>
                    <a:lnTo>
                      <a:pt x="419" y="1809"/>
                    </a:lnTo>
                    <a:lnTo>
                      <a:pt x="494" y="1853"/>
                    </a:lnTo>
                    <a:lnTo>
                      <a:pt x="450" y="1809"/>
                    </a:lnTo>
                    <a:lnTo>
                      <a:pt x="412" y="1760"/>
                    </a:lnTo>
                    <a:lnTo>
                      <a:pt x="382" y="1703"/>
                    </a:lnTo>
                    <a:lnTo>
                      <a:pt x="351" y="1640"/>
                    </a:lnTo>
                    <a:lnTo>
                      <a:pt x="306" y="1534"/>
                    </a:lnTo>
                    <a:lnTo>
                      <a:pt x="276" y="1427"/>
                    </a:lnTo>
                    <a:lnTo>
                      <a:pt x="256" y="1314"/>
                    </a:lnTo>
                    <a:lnTo>
                      <a:pt x="250" y="1208"/>
                    </a:lnTo>
                    <a:lnTo>
                      <a:pt x="256" y="1095"/>
                    </a:lnTo>
                    <a:lnTo>
                      <a:pt x="269" y="983"/>
                    </a:lnTo>
                    <a:lnTo>
                      <a:pt x="294" y="877"/>
                    </a:lnTo>
                    <a:lnTo>
                      <a:pt x="331" y="770"/>
                    </a:lnTo>
                    <a:lnTo>
                      <a:pt x="369" y="663"/>
                    </a:lnTo>
                    <a:lnTo>
                      <a:pt x="419" y="557"/>
                    </a:lnTo>
                    <a:lnTo>
                      <a:pt x="482" y="457"/>
                    </a:lnTo>
                    <a:lnTo>
                      <a:pt x="545" y="364"/>
                    </a:lnTo>
                    <a:lnTo>
                      <a:pt x="613" y="276"/>
                    </a:lnTo>
                    <a:lnTo>
                      <a:pt x="688" y="188"/>
                    </a:lnTo>
                    <a:lnTo>
                      <a:pt x="769" y="106"/>
                    </a:lnTo>
                    <a:lnTo>
                      <a:pt x="850" y="38"/>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57" name="Freeform 489"/>
              <p:cNvSpPr>
                <a:spLocks/>
              </p:cNvSpPr>
              <p:nvPr/>
            </p:nvSpPr>
            <p:spPr bwMode="auto">
              <a:xfrm>
                <a:off x="11317" y="11029"/>
                <a:ext cx="12" cy="10"/>
              </a:xfrm>
              <a:custGeom>
                <a:avLst/>
                <a:gdLst>
                  <a:gd name="T0" fmla="*/ 0 w 82"/>
                  <a:gd name="T1" fmla="*/ 0 h 75"/>
                  <a:gd name="T2" fmla="*/ 0 w 82"/>
                  <a:gd name="T3" fmla="*/ 0 h 75"/>
                  <a:gd name="T4" fmla="*/ 0 w 82"/>
                  <a:gd name="T5" fmla="*/ 0 h 75"/>
                  <a:gd name="T6" fmla="*/ 0 w 82"/>
                  <a:gd name="T7" fmla="*/ 0 h 75"/>
                  <a:gd name="T8" fmla="*/ 0 w 82"/>
                  <a:gd name="T9" fmla="*/ 0 h 75"/>
                  <a:gd name="T10" fmla="*/ 0 w 82"/>
                  <a:gd name="T11" fmla="*/ 0 h 75"/>
                  <a:gd name="T12" fmla="*/ 0 w 82"/>
                  <a:gd name="T13" fmla="*/ 0 h 75"/>
                  <a:gd name="T14" fmla="*/ 0 w 82"/>
                  <a:gd name="T15" fmla="*/ 0 h 75"/>
                  <a:gd name="T16" fmla="*/ 0 w 82"/>
                  <a:gd name="T17" fmla="*/ 0 h 75"/>
                  <a:gd name="T18" fmla="*/ 0 w 82"/>
                  <a:gd name="T19" fmla="*/ 0 h 75"/>
                  <a:gd name="T20" fmla="*/ 0 w 82"/>
                  <a:gd name="T21" fmla="*/ 0 h 75"/>
                  <a:gd name="T22" fmla="*/ 0 w 82"/>
                  <a:gd name="T23" fmla="*/ 0 h 75"/>
                  <a:gd name="T24" fmla="*/ 0 w 82"/>
                  <a:gd name="T25" fmla="*/ 0 h 75"/>
                  <a:gd name="T26" fmla="*/ 0 w 82"/>
                  <a:gd name="T27" fmla="*/ 0 h 75"/>
                  <a:gd name="T28" fmla="*/ 0 w 82"/>
                  <a:gd name="T29" fmla="*/ 0 h 75"/>
                  <a:gd name="T30" fmla="*/ 0 w 82"/>
                  <a:gd name="T31" fmla="*/ 0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75"/>
                  <a:gd name="T50" fmla="*/ 82 w 82"/>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75">
                    <a:moveTo>
                      <a:pt x="13" y="68"/>
                    </a:moveTo>
                    <a:lnTo>
                      <a:pt x="25" y="68"/>
                    </a:lnTo>
                    <a:lnTo>
                      <a:pt x="38" y="75"/>
                    </a:lnTo>
                    <a:lnTo>
                      <a:pt x="57" y="68"/>
                    </a:lnTo>
                    <a:lnTo>
                      <a:pt x="70" y="62"/>
                    </a:lnTo>
                    <a:lnTo>
                      <a:pt x="76" y="50"/>
                    </a:lnTo>
                    <a:lnTo>
                      <a:pt x="82" y="31"/>
                    </a:lnTo>
                    <a:lnTo>
                      <a:pt x="76" y="18"/>
                    </a:lnTo>
                    <a:lnTo>
                      <a:pt x="63" y="5"/>
                    </a:lnTo>
                    <a:lnTo>
                      <a:pt x="51" y="0"/>
                    </a:lnTo>
                    <a:lnTo>
                      <a:pt x="32" y="0"/>
                    </a:lnTo>
                    <a:lnTo>
                      <a:pt x="20" y="0"/>
                    </a:lnTo>
                    <a:lnTo>
                      <a:pt x="7" y="5"/>
                    </a:lnTo>
                    <a:lnTo>
                      <a:pt x="0" y="25"/>
                    </a:lnTo>
                    <a:lnTo>
                      <a:pt x="0" y="50"/>
                    </a:lnTo>
                    <a:lnTo>
                      <a:pt x="13" y="68"/>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58" name="Freeform 490"/>
              <p:cNvSpPr>
                <a:spLocks/>
              </p:cNvSpPr>
              <p:nvPr/>
            </p:nvSpPr>
            <p:spPr bwMode="auto">
              <a:xfrm>
                <a:off x="11414" y="11015"/>
                <a:ext cx="11" cy="11"/>
              </a:xfrm>
              <a:custGeom>
                <a:avLst/>
                <a:gdLst>
                  <a:gd name="T0" fmla="*/ 0 w 76"/>
                  <a:gd name="T1" fmla="*/ 0 h 75"/>
                  <a:gd name="T2" fmla="*/ 0 w 76"/>
                  <a:gd name="T3" fmla="*/ 0 h 75"/>
                  <a:gd name="T4" fmla="*/ 0 w 76"/>
                  <a:gd name="T5" fmla="*/ 0 h 75"/>
                  <a:gd name="T6" fmla="*/ 0 w 76"/>
                  <a:gd name="T7" fmla="*/ 0 h 75"/>
                  <a:gd name="T8" fmla="*/ 0 w 76"/>
                  <a:gd name="T9" fmla="*/ 0 h 75"/>
                  <a:gd name="T10" fmla="*/ 0 w 76"/>
                  <a:gd name="T11" fmla="*/ 0 h 75"/>
                  <a:gd name="T12" fmla="*/ 0 w 76"/>
                  <a:gd name="T13" fmla="*/ 0 h 75"/>
                  <a:gd name="T14" fmla="*/ 0 w 76"/>
                  <a:gd name="T15" fmla="*/ 0 h 75"/>
                  <a:gd name="T16" fmla="*/ 0 w 76"/>
                  <a:gd name="T17" fmla="*/ 0 h 75"/>
                  <a:gd name="T18" fmla="*/ 0 w 76"/>
                  <a:gd name="T19" fmla="*/ 0 h 75"/>
                  <a:gd name="T20" fmla="*/ 0 w 76"/>
                  <a:gd name="T21" fmla="*/ 0 h 75"/>
                  <a:gd name="T22" fmla="*/ 0 w 76"/>
                  <a:gd name="T23" fmla="*/ 0 h 75"/>
                  <a:gd name="T24" fmla="*/ 0 w 76"/>
                  <a:gd name="T25" fmla="*/ 0 h 75"/>
                  <a:gd name="T26" fmla="*/ 0 w 76"/>
                  <a:gd name="T27" fmla="*/ 0 h 75"/>
                  <a:gd name="T28" fmla="*/ 0 w 76"/>
                  <a:gd name="T29" fmla="*/ 0 h 75"/>
                  <a:gd name="T30" fmla="*/ 0 w 76"/>
                  <a:gd name="T31" fmla="*/ 0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
                  <a:gd name="T49" fmla="*/ 0 h 75"/>
                  <a:gd name="T50" fmla="*/ 76 w 76"/>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 h="75">
                    <a:moveTo>
                      <a:pt x="13" y="63"/>
                    </a:moveTo>
                    <a:lnTo>
                      <a:pt x="25" y="70"/>
                    </a:lnTo>
                    <a:lnTo>
                      <a:pt x="38" y="75"/>
                    </a:lnTo>
                    <a:lnTo>
                      <a:pt x="56" y="70"/>
                    </a:lnTo>
                    <a:lnTo>
                      <a:pt x="69" y="63"/>
                    </a:lnTo>
                    <a:lnTo>
                      <a:pt x="76" y="50"/>
                    </a:lnTo>
                    <a:lnTo>
                      <a:pt x="76" y="32"/>
                    </a:lnTo>
                    <a:lnTo>
                      <a:pt x="76" y="19"/>
                    </a:lnTo>
                    <a:lnTo>
                      <a:pt x="63" y="7"/>
                    </a:lnTo>
                    <a:lnTo>
                      <a:pt x="50" y="0"/>
                    </a:lnTo>
                    <a:lnTo>
                      <a:pt x="31" y="0"/>
                    </a:lnTo>
                    <a:lnTo>
                      <a:pt x="19" y="0"/>
                    </a:lnTo>
                    <a:lnTo>
                      <a:pt x="6" y="7"/>
                    </a:lnTo>
                    <a:lnTo>
                      <a:pt x="0" y="25"/>
                    </a:lnTo>
                    <a:lnTo>
                      <a:pt x="0" y="50"/>
                    </a:lnTo>
                    <a:lnTo>
                      <a:pt x="13" y="63"/>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59" name="Freeform 491"/>
              <p:cNvSpPr>
                <a:spLocks/>
              </p:cNvSpPr>
              <p:nvPr/>
            </p:nvSpPr>
            <p:spPr bwMode="auto">
              <a:xfrm>
                <a:off x="11367" y="11004"/>
                <a:ext cx="29" cy="81"/>
              </a:xfrm>
              <a:custGeom>
                <a:avLst/>
                <a:gdLst>
                  <a:gd name="T0" fmla="*/ 0 w 206"/>
                  <a:gd name="T1" fmla="*/ 0 h 564"/>
                  <a:gd name="T2" fmla="*/ 0 w 206"/>
                  <a:gd name="T3" fmla="*/ 0 h 564"/>
                  <a:gd name="T4" fmla="*/ 0 w 206"/>
                  <a:gd name="T5" fmla="*/ 0 h 564"/>
                  <a:gd name="T6" fmla="*/ 0 w 206"/>
                  <a:gd name="T7" fmla="*/ 0 h 564"/>
                  <a:gd name="T8" fmla="*/ 0 w 206"/>
                  <a:gd name="T9" fmla="*/ 0 h 564"/>
                  <a:gd name="T10" fmla="*/ 0 w 206"/>
                  <a:gd name="T11" fmla="*/ 0 h 564"/>
                  <a:gd name="T12" fmla="*/ 0 w 206"/>
                  <a:gd name="T13" fmla="*/ 0 h 564"/>
                  <a:gd name="T14" fmla="*/ 0 w 206"/>
                  <a:gd name="T15" fmla="*/ 0 h 564"/>
                  <a:gd name="T16" fmla="*/ 0 w 206"/>
                  <a:gd name="T17" fmla="*/ 0 h 564"/>
                  <a:gd name="T18" fmla="*/ 0 w 206"/>
                  <a:gd name="T19" fmla="*/ 0 h 564"/>
                  <a:gd name="T20" fmla="*/ 0 w 206"/>
                  <a:gd name="T21" fmla="*/ 0 h 564"/>
                  <a:gd name="T22" fmla="*/ 0 w 206"/>
                  <a:gd name="T23" fmla="*/ 0 h 564"/>
                  <a:gd name="T24" fmla="*/ 0 w 206"/>
                  <a:gd name="T25" fmla="*/ 0 h 564"/>
                  <a:gd name="T26" fmla="*/ 0 w 206"/>
                  <a:gd name="T27" fmla="*/ 0 h 564"/>
                  <a:gd name="T28" fmla="*/ 0 w 206"/>
                  <a:gd name="T29" fmla="*/ 0 h 564"/>
                  <a:gd name="T30" fmla="*/ 0 w 206"/>
                  <a:gd name="T31" fmla="*/ 0 h 564"/>
                  <a:gd name="T32" fmla="*/ 0 w 206"/>
                  <a:gd name="T33" fmla="*/ 0 h 564"/>
                  <a:gd name="T34" fmla="*/ 0 w 206"/>
                  <a:gd name="T35" fmla="*/ 0 h 564"/>
                  <a:gd name="T36" fmla="*/ 0 w 206"/>
                  <a:gd name="T37" fmla="*/ 0 h 564"/>
                  <a:gd name="T38" fmla="*/ 0 w 206"/>
                  <a:gd name="T39" fmla="*/ 0 h 564"/>
                  <a:gd name="T40" fmla="*/ 0 w 206"/>
                  <a:gd name="T41" fmla="*/ 0 h 564"/>
                  <a:gd name="T42" fmla="*/ 0 w 206"/>
                  <a:gd name="T43" fmla="*/ 0 h 564"/>
                  <a:gd name="T44" fmla="*/ 0 w 206"/>
                  <a:gd name="T45" fmla="*/ 0 h 564"/>
                  <a:gd name="T46" fmla="*/ 0 w 206"/>
                  <a:gd name="T47" fmla="*/ 0 h 564"/>
                  <a:gd name="T48" fmla="*/ 0 w 206"/>
                  <a:gd name="T49" fmla="*/ 0 h 564"/>
                  <a:gd name="T50" fmla="*/ 0 w 206"/>
                  <a:gd name="T51" fmla="*/ 0 h 5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6"/>
                  <a:gd name="T79" fmla="*/ 0 h 564"/>
                  <a:gd name="T80" fmla="*/ 206 w 206"/>
                  <a:gd name="T81" fmla="*/ 564 h 5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6" h="564">
                    <a:moveTo>
                      <a:pt x="175" y="0"/>
                    </a:moveTo>
                    <a:lnTo>
                      <a:pt x="156" y="88"/>
                    </a:lnTo>
                    <a:lnTo>
                      <a:pt x="150" y="170"/>
                    </a:lnTo>
                    <a:lnTo>
                      <a:pt x="150" y="257"/>
                    </a:lnTo>
                    <a:lnTo>
                      <a:pt x="168" y="495"/>
                    </a:lnTo>
                    <a:lnTo>
                      <a:pt x="150" y="501"/>
                    </a:lnTo>
                    <a:lnTo>
                      <a:pt x="112" y="514"/>
                    </a:lnTo>
                    <a:lnTo>
                      <a:pt x="62" y="526"/>
                    </a:lnTo>
                    <a:lnTo>
                      <a:pt x="32" y="520"/>
                    </a:lnTo>
                    <a:lnTo>
                      <a:pt x="0" y="514"/>
                    </a:lnTo>
                    <a:lnTo>
                      <a:pt x="6" y="526"/>
                    </a:lnTo>
                    <a:lnTo>
                      <a:pt x="25" y="545"/>
                    </a:lnTo>
                    <a:lnTo>
                      <a:pt x="62" y="557"/>
                    </a:lnTo>
                    <a:lnTo>
                      <a:pt x="82" y="564"/>
                    </a:lnTo>
                    <a:lnTo>
                      <a:pt x="100" y="564"/>
                    </a:lnTo>
                    <a:lnTo>
                      <a:pt x="125" y="557"/>
                    </a:lnTo>
                    <a:lnTo>
                      <a:pt x="143" y="552"/>
                    </a:lnTo>
                    <a:lnTo>
                      <a:pt x="175" y="526"/>
                    </a:lnTo>
                    <a:lnTo>
                      <a:pt x="200" y="501"/>
                    </a:lnTo>
                    <a:lnTo>
                      <a:pt x="206" y="489"/>
                    </a:lnTo>
                    <a:lnTo>
                      <a:pt x="193" y="451"/>
                    </a:lnTo>
                    <a:lnTo>
                      <a:pt x="181" y="351"/>
                    </a:lnTo>
                    <a:lnTo>
                      <a:pt x="175" y="276"/>
                    </a:lnTo>
                    <a:lnTo>
                      <a:pt x="168" y="195"/>
                    </a:lnTo>
                    <a:lnTo>
                      <a:pt x="168" y="100"/>
                    </a:lnTo>
                    <a:lnTo>
                      <a:pt x="175"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60" name="Freeform 492"/>
              <p:cNvSpPr>
                <a:spLocks/>
              </p:cNvSpPr>
              <p:nvPr/>
            </p:nvSpPr>
            <p:spPr bwMode="auto">
              <a:xfrm>
                <a:off x="11302" y="10996"/>
                <a:ext cx="46" cy="12"/>
              </a:xfrm>
              <a:custGeom>
                <a:avLst/>
                <a:gdLst>
                  <a:gd name="T0" fmla="*/ 0 w 320"/>
                  <a:gd name="T1" fmla="*/ 0 h 81"/>
                  <a:gd name="T2" fmla="*/ 0 w 320"/>
                  <a:gd name="T3" fmla="*/ 0 h 81"/>
                  <a:gd name="T4" fmla="*/ 0 w 320"/>
                  <a:gd name="T5" fmla="*/ 0 h 81"/>
                  <a:gd name="T6" fmla="*/ 0 w 320"/>
                  <a:gd name="T7" fmla="*/ 0 h 81"/>
                  <a:gd name="T8" fmla="*/ 0 w 320"/>
                  <a:gd name="T9" fmla="*/ 0 h 81"/>
                  <a:gd name="T10" fmla="*/ 0 w 320"/>
                  <a:gd name="T11" fmla="*/ 0 h 81"/>
                  <a:gd name="T12" fmla="*/ 0 w 320"/>
                  <a:gd name="T13" fmla="*/ 0 h 81"/>
                  <a:gd name="T14" fmla="*/ 0 w 320"/>
                  <a:gd name="T15" fmla="*/ 0 h 81"/>
                  <a:gd name="T16" fmla="*/ 0 w 320"/>
                  <a:gd name="T17" fmla="*/ 0 h 81"/>
                  <a:gd name="T18" fmla="*/ 0 w 320"/>
                  <a:gd name="T19" fmla="*/ 0 h 81"/>
                  <a:gd name="T20" fmla="*/ 0 w 320"/>
                  <a:gd name="T21" fmla="*/ 0 h 81"/>
                  <a:gd name="T22" fmla="*/ 0 w 320"/>
                  <a:gd name="T23" fmla="*/ 0 h 81"/>
                  <a:gd name="T24" fmla="*/ 0 w 320"/>
                  <a:gd name="T25" fmla="*/ 0 h 81"/>
                  <a:gd name="T26" fmla="*/ 0 w 320"/>
                  <a:gd name="T27" fmla="*/ 0 h 81"/>
                  <a:gd name="T28" fmla="*/ 0 w 320"/>
                  <a:gd name="T29" fmla="*/ 0 h 81"/>
                  <a:gd name="T30" fmla="*/ 0 w 320"/>
                  <a:gd name="T31" fmla="*/ 0 h 81"/>
                  <a:gd name="T32" fmla="*/ 0 w 320"/>
                  <a:gd name="T33" fmla="*/ 0 h 81"/>
                  <a:gd name="T34" fmla="*/ 0 w 320"/>
                  <a:gd name="T35" fmla="*/ 0 h 81"/>
                  <a:gd name="T36" fmla="*/ 0 w 320"/>
                  <a:gd name="T37" fmla="*/ 0 h 81"/>
                  <a:gd name="T38" fmla="*/ 0 w 320"/>
                  <a:gd name="T39" fmla="*/ 0 h 81"/>
                  <a:gd name="T40" fmla="*/ 0 w 320"/>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0"/>
                  <a:gd name="T64" fmla="*/ 0 h 81"/>
                  <a:gd name="T65" fmla="*/ 320 w 320"/>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0" h="81">
                    <a:moveTo>
                      <a:pt x="25" y="50"/>
                    </a:moveTo>
                    <a:lnTo>
                      <a:pt x="126" y="63"/>
                    </a:lnTo>
                    <a:lnTo>
                      <a:pt x="269" y="81"/>
                    </a:lnTo>
                    <a:lnTo>
                      <a:pt x="289" y="81"/>
                    </a:lnTo>
                    <a:lnTo>
                      <a:pt x="307" y="75"/>
                    </a:lnTo>
                    <a:lnTo>
                      <a:pt x="314" y="69"/>
                    </a:lnTo>
                    <a:lnTo>
                      <a:pt x="320" y="63"/>
                    </a:lnTo>
                    <a:lnTo>
                      <a:pt x="320" y="50"/>
                    </a:lnTo>
                    <a:lnTo>
                      <a:pt x="307" y="43"/>
                    </a:lnTo>
                    <a:lnTo>
                      <a:pt x="294" y="38"/>
                    </a:lnTo>
                    <a:lnTo>
                      <a:pt x="269" y="31"/>
                    </a:lnTo>
                    <a:lnTo>
                      <a:pt x="213" y="25"/>
                    </a:lnTo>
                    <a:lnTo>
                      <a:pt x="144" y="13"/>
                    </a:lnTo>
                    <a:lnTo>
                      <a:pt x="88" y="6"/>
                    </a:lnTo>
                    <a:lnTo>
                      <a:pt x="51" y="0"/>
                    </a:lnTo>
                    <a:lnTo>
                      <a:pt x="25" y="6"/>
                    </a:lnTo>
                    <a:lnTo>
                      <a:pt x="7" y="25"/>
                    </a:lnTo>
                    <a:lnTo>
                      <a:pt x="0" y="31"/>
                    </a:lnTo>
                    <a:lnTo>
                      <a:pt x="0" y="38"/>
                    </a:lnTo>
                    <a:lnTo>
                      <a:pt x="7" y="50"/>
                    </a:lnTo>
                    <a:lnTo>
                      <a:pt x="25" y="50"/>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61" name="Freeform 493"/>
              <p:cNvSpPr>
                <a:spLocks/>
              </p:cNvSpPr>
              <p:nvPr/>
            </p:nvSpPr>
            <p:spPr bwMode="auto">
              <a:xfrm>
                <a:off x="11405" y="10981"/>
                <a:ext cx="32" cy="15"/>
              </a:xfrm>
              <a:custGeom>
                <a:avLst/>
                <a:gdLst>
                  <a:gd name="T0" fmla="*/ 0 w 224"/>
                  <a:gd name="T1" fmla="*/ 0 h 106"/>
                  <a:gd name="T2" fmla="*/ 0 w 224"/>
                  <a:gd name="T3" fmla="*/ 0 h 106"/>
                  <a:gd name="T4" fmla="*/ 0 w 224"/>
                  <a:gd name="T5" fmla="*/ 0 h 106"/>
                  <a:gd name="T6" fmla="*/ 0 w 224"/>
                  <a:gd name="T7" fmla="*/ 0 h 106"/>
                  <a:gd name="T8" fmla="*/ 0 w 224"/>
                  <a:gd name="T9" fmla="*/ 0 h 106"/>
                  <a:gd name="T10" fmla="*/ 0 w 224"/>
                  <a:gd name="T11" fmla="*/ 0 h 106"/>
                  <a:gd name="T12" fmla="*/ 0 w 224"/>
                  <a:gd name="T13" fmla="*/ 0 h 106"/>
                  <a:gd name="T14" fmla="*/ 0 w 224"/>
                  <a:gd name="T15" fmla="*/ 0 h 106"/>
                  <a:gd name="T16" fmla="*/ 0 w 224"/>
                  <a:gd name="T17" fmla="*/ 0 h 106"/>
                  <a:gd name="T18" fmla="*/ 0 w 224"/>
                  <a:gd name="T19" fmla="*/ 0 h 106"/>
                  <a:gd name="T20" fmla="*/ 0 w 224"/>
                  <a:gd name="T21" fmla="*/ 0 h 106"/>
                  <a:gd name="T22" fmla="*/ 0 w 224"/>
                  <a:gd name="T23" fmla="*/ 0 h 106"/>
                  <a:gd name="T24" fmla="*/ 0 w 224"/>
                  <a:gd name="T25" fmla="*/ 0 h 106"/>
                  <a:gd name="T26" fmla="*/ 0 w 224"/>
                  <a:gd name="T27" fmla="*/ 0 h 106"/>
                  <a:gd name="T28" fmla="*/ 0 w 224"/>
                  <a:gd name="T29" fmla="*/ 0 h 106"/>
                  <a:gd name="T30" fmla="*/ 0 w 224"/>
                  <a:gd name="T31" fmla="*/ 0 h 106"/>
                  <a:gd name="T32" fmla="*/ 0 w 224"/>
                  <a:gd name="T33" fmla="*/ 0 h 106"/>
                  <a:gd name="T34" fmla="*/ 0 w 224"/>
                  <a:gd name="T35" fmla="*/ 0 h 106"/>
                  <a:gd name="T36" fmla="*/ 0 w 224"/>
                  <a:gd name="T37" fmla="*/ 0 h 106"/>
                  <a:gd name="T38" fmla="*/ 0 w 224"/>
                  <a:gd name="T39" fmla="*/ 0 h 106"/>
                  <a:gd name="T40" fmla="*/ 0 w 224"/>
                  <a:gd name="T41" fmla="*/ 0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4"/>
                  <a:gd name="T64" fmla="*/ 0 h 106"/>
                  <a:gd name="T65" fmla="*/ 224 w 224"/>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4" h="106">
                    <a:moveTo>
                      <a:pt x="213" y="50"/>
                    </a:moveTo>
                    <a:lnTo>
                      <a:pt x="143" y="68"/>
                    </a:lnTo>
                    <a:lnTo>
                      <a:pt x="37" y="106"/>
                    </a:lnTo>
                    <a:lnTo>
                      <a:pt x="25" y="106"/>
                    </a:lnTo>
                    <a:lnTo>
                      <a:pt x="12" y="106"/>
                    </a:lnTo>
                    <a:lnTo>
                      <a:pt x="6" y="99"/>
                    </a:lnTo>
                    <a:lnTo>
                      <a:pt x="0" y="94"/>
                    </a:lnTo>
                    <a:lnTo>
                      <a:pt x="0" y="81"/>
                    </a:lnTo>
                    <a:lnTo>
                      <a:pt x="6" y="75"/>
                    </a:lnTo>
                    <a:lnTo>
                      <a:pt x="19" y="68"/>
                    </a:lnTo>
                    <a:lnTo>
                      <a:pt x="32" y="63"/>
                    </a:lnTo>
                    <a:lnTo>
                      <a:pt x="75" y="43"/>
                    </a:lnTo>
                    <a:lnTo>
                      <a:pt x="118" y="25"/>
                    </a:lnTo>
                    <a:lnTo>
                      <a:pt x="156" y="6"/>
                    </a:lnTo>
                    <a:lnTo>
                      <a:pt x="188" y="0"/>
                    </a:lnTo>
                    <a:lnTo>
                      <a:pt x="206" y="6"/>
                    </a:lnTo>
                    <a:lnTo>
                      <a:pt x="219" y="18"/>
                    </a:lnTo>
                    <a:lnTo>
                      <a:pt x="224" y="25"/>
                    </a:lnTo>
                    <a:lnTo>
                      <a:pt x="224" y="38"/>
                    </a:lnTo>
                    <a:lnTo>
                      <a:pt x="224" y="43"/>
                    </a:lnTo>
                    <a:lnTo>
                      <a:pt x="213" y="50"/>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62" name="Freeform 494"/>
              <p:cNvSpPr>
                <a:spLocks/>
              </p:cNvSpPr>
              <p:nvPr/>
            </p:nvSpPr>
            <p:spPr bwMode="auto">
              <a:xfrm>
                <a:off x="11180" y="10978"/>
                <a:ext cx="47" cy="118"/>
              </a:xfrm>
              <a:custGeom>
                <a:avLst/>
                <a:gdLst>
                  <a:gd name="T0" fmla="*/ 0 w 332"/>
                  <a:gd name="T1" fmla="*/ 0 h 826"/>
                  <a:gd name="T2" fmla="*/ 0 w 332"/>
                  <a:gd name="T3" fmla="*/ 0 h 826"/>
                  <a:gd name="T4" fmla="*/ 0 w 332"/>
                  <a:gd name="T5" fmla="*/ 0 h 826"/>
                  <a:gd name="T6" fmla="*/ 0 w 332"/>
                  <a:gd name="T7" fmla="*/ 0 h 826"/>
                  <a:gd name="T8" fmla="*/ 0 w 332"/>
                  <a:gd name="T9" fmla="*/ 0 h 826"/>
                  <a:gd name="T10" fmla="*/ 0 w 332"/>
                  <a:gd name="T11" fmla="*/ 0 h 826"/>
                  <a:gd name="T12" fmla="*/ 0 w 332"/>
                  <a:gd name="T13" fmla="*/ 0 h 826"/>
                  <a:gd name="T14" fmla="*/ 0 w 332"/>
                  <a:gd name="T15" fmla="*/ 0 h 826"/>
                  <a:gd name="T16" fmla="*/ 0 w 332"/>
                  <a:gd name="T17" fmla="*/ 0 h 826"/>
                  <a:gd name="T18" fmla="*/ 0 w 332"/>
                  <a:gd name="T19" fmla="*/ 0 h 826"/>
                  <a:gd name="T20" fmla="*/ 0 w 332"/>
                  <a:gd name="T21" fmla="*/ 0 h 826"/>
                  <a:gd name="T22" fmla="*/ 0 w 332"/>
                  <a:gd name="T23" fmla="*/ 0 h 826"/>
                  <a:gd name="T24" fmla="*/ 0 w 332"/>
                  <a:gd name="T25" fmla="*/ 0 h 826"/>
                  <a:gd name="T26" fmla="*/ 0 w 332"/>
                  <a:gd name="T27" fmla="*/ 0 h 826"/>
                  <a:gd name="T28" fmla="*/ 0 w 332"/>
                  <a:gd name="T29" fmla="*/ 0 h 826"/>
                  <a:gd name="T30" fmla="*/ 0 w 332"/>
                  <a:gd name="T31" fmla="*/ 0 h 826"/>
                  <a:gd name="T32" fmla="*/ 0 w 332"/>
                  <a:gd name="T33" fmla="*/ 0 h 826"/>
                  <a:gd name="T34" fmla="*/ 0 w 332"/>
                  <a:gd name="T35" fmla="*/ 0 h 826"/>
                  <a:gd name="T36" fmla="*/ 0 w 332"/>
                  <a:gd name="T37" fmla="*/ 0 h 826"/>
                  <a:gd name="T38" fmla="*/ 0 w 332"/>
                  <a:gd name="T39" fmla="*/ 0 h 826"/>
                  <a:gd name="T40" fmla="*/ 0 w 332"/>
                  <a:gd name="T41" fmla="*/ 0 h 8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2"/>
                  <a:gd name="T64" fmla="*/ 0 h 826"/>
                  <a:gd name="T65" fmla="*/ 332 w 332"/>
                  <a:gd name="T66" fmla="*/ 826 h 8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2" h="826">
                    <a:moveTo>
                      <a:pt x="332" y="826"/>
                    </a:moveTo>
                    <a:lnTo>
                      <a:pt x="325" y="788"/>
                    </a:lnTo>
                    <a:lnTo>
                      <a:pt x="313" y="695"/>
                    </a:lnTo>
                    <a:lnTo>
                      <a:pt x="307" y="575"/>
                    </a:lnTo>
                    <a:lnTo>
                      <a:pt x="313" y="514"/>
                    </a:lnTo>
                    <a:lnTo>
                      <a:pt x="319" y="457"/>
                    </a:lnTo>
                    <a:lnTo>
                      <a:pt x="269" y="407"/>
                    </a:lnTo>
                    <a:lnTo>
                      <a:pt x="225" y="356"/>
                    </a:lnTo>
                    <a:lnTo>
                      <a:pt x="137" y="244"/>
                    </a:lnTo>
                    <a:lnTo>
                      <a:pt x="63" y="125"/>
                    </a:lnTo>
                    <a:lnTo>
                      <a:pt x="0" y="0"/>
                    </a:lnTo>
                    <a:lnTo>
                      <a:pt x="6" y="87"/>
                    </a:lnTo>
                    <a:lnTo>
                      <a:pt x="18" y="181"/>
                    </a:lnTo>
                    <a:lnTo>
                      <a:pt x="38" y="281"/>
                    </a:lnTo>
                    <a:lnTo>
                      <a:pt x="69" y="388"/>
                    </a:lnTo>
                    <a:lnTo>
                      <a:pt x="106" y="494"/>
                    </a:lnTo>
                    <a:lnTo>
                      <a:pt x="162" y="600"/>
                    </a:lnTo>
                    <a:lnTo>
                      <a:pt x="200" y="657"/>
                    </a:lnTo>
                    <a:lnTo>
                      <a:pt x="237" y="713"/>
                    </a:lnTo>
                    <a:lnTo>
                      <a:pt x="282" y="770"/>
                    </a:lnTo>
                    <a:lnTo>
                      <a:pt x="332" y="826"/>
                    </a:lnTo>
                    <a:close/>
                  </a:path>
                </a:pathLst>
              </a:custGeom>
              <a:solidFill>
                <a:srgbClr val="7D6B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63" name="Freeform 495"/>
              <p:cNvSpPr>
                <a:spLocks/>
              </p:cNvSpPr>
              <p:nvPr/>
            </p:nvSpPr>
            <p:spPr bwMode="auto">
              <a:xfrm>
                <a:off x="11179" y="10847"/>
                <a:ext cx="283" cy="203"/>
              </a:xfrm>
              <a:custGeom>
                <a:avLst/>
                <a:gdLst>
                  <a:gd name="T0" fmla="*/ 0 w 1983"/>
                  <a:gd name="T1" fmla="*/ 0 h 1421"/>
                  <a:gd name="T2" fmla="*/ 0 w 1983"/>
                  <a:gd name="T3" fmla="*/ 0 h 1421"/>
                  <a:gd name="T4" fmla="*/ 0 w 1983"/>
                  <a:gd name="T5" fmla="*/ 0 h 1421"/>
                  <a:gd name="T6" fmla="*/ 0 w 1983"/>
                  <a:gd name="T7" fmla="*/ 0 h 1421"/>
                  <a:gd name="T8" fmla="*/ 0 w 1983"/>
                  <a:gd name="T9" fmla="*/ 0 h 1421"/>
                  <a:gd name="T10" fmla="*/ 0 w 1983"/>
                  <a:gd name="T11" fmla="*/ 0 h 1421"/>
                  <a:gd name="T12" fmla="*/ 0 w 1983"/>
                  <a:gd name="T13" fmla="*/ 0 h 1421"/>
                  <a:gd name="T14" fmla="*/ 0 w 1983"/>
                  <a:gd name="T15" fmla="*/ 0 h 1421"/>
                  <a:gd name="T16" fmla="*/ 0 w 1983"/>
                  <a:gd name="T17" fmla="*/ 0 h 1421"/>
                  <a:gd name="T18" fmla="*/ 0 w 1983"/>
                  <a:gd name="T19" fmla="*/ 0 h 1421"/>
                  <a:gd name="T20" fmla="*/ 0 w 1983"/>
                  <a:gd name="T21" fmla="*/ 0 h 1421"/>
                  <a:gd name="T22" fmla="*/ 0 w 1983"/>
                  <a:gd name="T23" fmla="*/ 0 h 1421"/>
                  <a:gd name="T24" fmla="*/ 0 w 1983"/>
                  <a:gd name="T25" fmla="*/ 0 h 1421"/>
                  <a:gd name="T26" fmla="*/ 0 w 1983"/>
                  <a:gd name="T27" fmla="*/ 0 h 1421"/>
                  <a:gd name="T28" fmla="*/ 0 w 1983"/>
                  <a:gd name="T29" fmla="*/ 0 h 1421"/>
                  <a:gd name="T30" fmla="*/ 0 w 1983"/>
                  <a:gd name="T31" fmla="*/ 0 h 1421"/>
                  <a:gd name="T32" fmla="*/ 0 w 1983"/>
                  <a:gd name="T33" fmla="*/ 0 h 1421"/>
                  <a:gd name="T34" fmla="*/ 0 w 1983"/>
                  <a:gd name="T35" fmla="*/ 0 h 1421"/>
                  <a:gd name="T36" fmla="*/ 0 w 1983"/>
                  <a:gd name="T37" fmla="*/ 0 h 1421"/>
                  <a:gd name="T38" fmla="*/ 0 w 1983"/>
                  <a:gd name="T39" fmla="*/ 0 h 1421"/>
                  <a:gd name="T40" fmla="*/ 0 w 1983"/>
                  <a:gd name="T41" fmla="*/ 0 h 1421"/>
                  <a:gd name="T42" fmla="*/ 0 w 1983"/>
                  <a:gd name="T43" fmla="*/ 0 h 1421"/>
                  <a:gd name="T44" fmla="*/ 0 w 1983"/>
                  <a:gd name="T45" fmla="*/ 0 h 1421"/>
                  <a:gd name="T46" fmla="*/ 0 w 1983"/>
                  <a:gd name="T47" fmla="*/ 0 h 1421"/>
                  <a:gd name="T48" fmla="*/ 0 w 1983"/>
                  <a:gd name="T49" fmla="*/ 0 h 1421"/>
                  <a:gd name="T50" fmla="*/ 0 w 1983"/>
                  <a:gd name="T51" fmla="*/ 0 h 1421"/>
                  <a:gd name="T52" fmla="*/ 0 w 1983"/>
                  <a:gd name="T53" fmla="*/ 0 h 1421"/>
                  <a:gd name="T54" fmla="*/ 0 w 1983"/>
                  <a:gd name="T55" fmla="*/ 0 h 1421"/>
                  <a:gd name="T56" fmla="*/ 0 w 1983"/>
                  <a:gd name="T57" fmla="*/ 0 h 1421"/>
                  <a:gd name="T58" fmla="*/ 0 w 1983"/>
                  <a:gd name="T59" fmla="*/ 0 h 1421"/>
                  <a:gd name="T60" fmla="*/ 0 w 1983"/>
                  <a:gd name="T61" fmla="*/ 0 h 1421"/>
                  <a:gd name="T62" fmla="*/ 0 w 1983"/>
                  <a:gd name="T63" fmla="*/ 0 h 1421"/>
                  <a:gd name="T64" fmla="*/ 0 w 1983"/>
                  <a:gd name="T65" fmla="*/ 0 h 1421"/>
                  <a:gd name="T66" fmla="*/ 0 w 1983"/>
                  <a:gd name="T67" fmla="*/ 0 h 1421"/>
                  <a:gd name="T68" fmla="*/ 0 w 1983"/>
                  <a:gd name="T69" fmla="*/ 0 h 1421"/>
                  <a:gd name="T70" fmla="*/ 0 w 1983"/>
                  <a:gd name="T71" fmla="*/ 0 h 1421"/>
                  <a:gd name="T72" fmla="*/ 0 w 1983"/>
                  <a:gd name="T73" fmla="*/ 0 h 1421"/>
                  <a:gd name="T74" fmla="*/ 0 w 1983"/>
                  <a:gd name="T75" fmla="*/ 0 h 1421"/>
                  <a:gd name="T76" fmla="*/ 0 w 1983"/>
                  <a:gd name="T77" fmla="*/ 0 h 1421"/>
                  <a:gd name="T78" fmla="*/ 0 w 1983"/>
                  <a:gd name="T79" fmla="*/ 0 h 1421"/>
                  <a:gd name="T80" fmla="*/ 0 w 1983"/>
                  <a:gd name="T81" fmla="*/ 0 h 1421"/>
                  <a:gd name="T82" fmla="*/ 0 w 1983"/>
                  <a:gd name="T83" fmla="*/ 0 h 1421"/>
                  <a:gd name="T84" fmla="*/ 0 w 1983"/>
                  <a:gd name="T85" fmla="*/ 0 h 1421"/>
                  <a:gd name="T86" fmla="*/ 0 w 1983"/>
                  <a:gd name="T87" fmla="*/ 0 h 1421"/>
                  <a:gd name="T88" fmla="*/ 0 w 1983"/>
                  <a:gd name="T89" fmla="*/ 0 h 1421"/>
                  <a:gd name="T90" fmla="*/ 0 w 1983"/>
                  <a:gd name="T91" fmla="*/ 0 h 142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3"/>
                  <a:gd name="T139" fmla="*/ 0 h 1421"/>
                  <a:gd name="T140" fmla="*/ 1983 w 1983"/>
                  <a:gd name="T141" fmla="*/ 1421 h 142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3" h="1421">
                    <a:moveTo>
                      <a:pt x="1689" y="250"/>
                    </a:moveTo>
                    <a:lnTo>
                      <a:pt x="1714" y="244"/>
                    </a:lnTo>
                    <a:lnTo>
                      <a:pt x="1771" y="212"/>
                    </a:lnTo>
                    <a:lnTo>
                      <a:pt x="1802" y="187"/>
                    </a:lnTo>
                    <a:lnTo>
                      <a:pt x="1832" y="162"/>
                    </a:lnTo>
                    <a:lnTo>
                      <a:pt x="1857" y="124"/>
                    </a:lnTo>
                    <a:lnTo>
                      <a:pt x="1870" y="88"/>
                    </a:lnTo>
                    <a:lnTo>
                      <a:pt x="1839" y="100"/>
                    </a:lnTo>
                    <a:lnTo>
                      <a:pt x="1802" y="118"/>
                    </a:lnTo>
                    <a:lnTo>
                      <a:pt x="1751" y="131"/>
                    </a:lnTo>
                    <a:lnTo>
                      <a:pt x="1695" y="143"/>
                    </a:lnTo>
                    <a:lnTo>
                      <a:pt x="1626" y="149"/>
                    </a:lnTo>
                    <a:lnTo>
                      <a:pt x="1564" y="143"/>
                    </a:lnTo>
                    <a:lnTo>
                      <a:pt x="1533" y="138"/>
                    </a:lnTo>
                    <a:lnTo>
                      <a:pt x="1502" y="131"/>
                    </a:lnTo>
                    <a:lnTo>
                      <a:pt x="1364" y="75"/>
                    </a:lnTo>
                    <a:lnTo>
                      <a:pt x="1295" y="50"/>
                    </a:lnTo>
                    <a:lnTo>
                      <a:pt x="1208" y="25"/>
                    </a:lnTo>
                    <a:lnTo>
                      <a:pt x="1114" y="12"/>
                    </a:lnTo>
                    <a:lnTo>
                      <a:pt x="1001" y="0"/>
                    </a:lnTo>
                    <a:lnTo>
                      <a:pt x="870" y="0"/>
                    </a:lnTo>
                    <a:lnTo>
                      <a:pt x="720" y="12"/>
                    </a:lnTo>
                    <a:lnTo>
                      <a:pt x="632" y="25"/>
                    </a:lnTo>
                    <a:lnTo>
                      <a:pt x="558" y="50"/>
                    </a:lnTo>
                    <a:lnTo>
                      <a:pt x="501" y="75"/>
                    </a:lnTo>
                    <a:lnTo>
                      <a:pt x="457" y="106"/>
                    </a:lnTo>
                    <a:lnTo>
                      <a:pt x="420" y="138"/>
                    </a:lnTo>
                    <a:lnTo>
                      <a:pt x="401" y="156"/>
                    </a:lnTo>
                    <a:lnTo>
                      <a:pt x="382" y="181"/>
                    </a:lnTo>
                    <a:lnTo>
                      <a:pt x="345" y="181"/>
                    </a:lnTo>
                    <a:lnTo>
                      <a:pt x="307" y="194"/>
                    </a:lnTo>
                    <a:lnTo>
                      <a:pt x="257" y="219"/>
                    </a:lnTo>
                    <a:lnTo>
                      <a:pt x="232" y="237"/>
                    </a:lnTo>
                    <a:lnTo>
                      <a:pt x="201" y="262"/>
                    </a:lnTo>
                    <a:lnTo>
                      <a:pt x="176" y="294"/>
                    </a:lnTo>
                    <a:lnTo>
                      <a:pt x="144" y="325"/>
                    </a:lnTo>
                    <a:lnTo>
                      <a:pt x="120" y="369"/>
                    </a:lnTo>
                    <a:lnTo>
                      <a:pt x="95" y="425"/>
                    </a:lnTo>
                    <a:lnTo>
                      <a:pt x="70" y="482"/>
                    </a:lnTo>
                    <a:lnTo>
                      <a:pt x="45" y="550"/>
                    </a:lnTo>
                    <a:lnTo>
                      <a:pt x="25" y="638"/>
                    </a:lnTo>
                    <a:lnTo>
                      <a:pt x="7" y="726"/>
                    </a:lnTo>
                    <a:lnTo>
                      <a:pt x="0" y="819"/>
                    </a:lnTo>
                    <a:lnTo>
                      <a:pt x="7" y="920"/>
                    </a:lnTo>
                    <a:lnTo>
                      <a:pt x="70" y="1045"/>
                    </a:lnTo>
                    <a:lnTo>
                      <a:pt x="144" y="1164"/>
                    </a:lnTo>
                    <a:lnTo>
                      <a:pt x="232" y="1276"/>
                    </a:lnTo>
                    <a:lnTo>
                      <a:pt x="276" y="1327"/>
                    </a:lnTo>
                    <a:lnTo>
                      <a:pt x="326" y="1377"/>
                    </a:lnTo>
                    <a:lnTo>
                      <a:pt x="339" y="1327"/>
                    </a:lnTo>
                    <a:lnTo>
                      <a:pt x="363" y="1283"/>
                    </a:lnTo>
                    <a:lnTo>
                      <a:pt x="332" y="1302"/>
                    </a:lnTo>
                    <a:lnTo>
                      <a:pt x="301" y="1314"/>
                    </a:lnTo>
                    <a:lnTo>
                      <a:pt x="269" y="1327"/>
                    </a:lnTo>
                    <a:lnTo>
                      <a:pt x="251" y="1321"/>
                    </a:lnTo>
                    <a:lnTo>
                      <a:pt x="239" y="1321"/>
                    </a:lnTo>
                    <a:lnTo>
                      <a:pt x="232" y="1308"/>
                    </a:lnTo>
                    <a:lnTo>
                      <a:pt x="219" y="1296"/>
                    </a:lnTo>
                    <a:lnTo>
                      <a:pt x="219" y="1276"/>
                    </a:lnTo>
                    <a:lnTo>
                      <a:pt x="219" y="1246"/>
                    </a:lnTo>
                    <a:lnTo>
                      <a:pt x="232" y="1214"/>
                    </a:lnTo>
                    <a:lnTo>
                      <a:pt x="244" y="1170"/>
                    </a:lnTo>
                    <a:lnTo>
                      <a:pt x="264" y="1126"/>
                    </a:lnTo>
                    <a:lnTo>
                      <a:pt x="282" y="1101"/>
                    </a:lnTo>
                    <a:lnTo>
                      <a:pt x="301" y="1095"/>
                    </a:lnTo>
                    <a:lnTo>
                      <a:pt x="326" y="1095"/>
                    </a:lnTo>
                    <a:lnTo>
                      <a:pt x="345" y="1108"/>
                    </a:lnTo>
                    <a:lnTo>
                      <a:pt x="370" y="1133"/>
                    </a:lnTo>
                    <a:lnTo>
                      <a:pt x="413" y="1195"/>
                    </a:lnTo>
                    <a:lnTo>
                      <a:pt x="451" y="1271"/>
                    </a:lnTo>
                    <a:lnTo>
                      <a:pt x="483" y="1346"/>
                    </a:lnTo>
                    <a:lnTo>
                      <a:pt x="508" y="1421"/>
                    </a:lnTo>
                    <a:lnTo>
                      <a:pt x="508" y="1321"/>
                    </a:lnTo>
                    <a:lnTo>
                      <a:pt x="508" y="1214"/>
                    </a:lnTo>
                    <a:lnTo>
                      <a:pt x="520" y="1095"/>
                    </a:lnTo>
                    <a:lnTo>
                      <a:pt x="533" y="957"/>
                    </a:lnTo>
                    <a:lnTo>
                      <a:pt x="544" y="895"/>
                    </a:lnTo>
                    <a:lnTo>
                      <a:pt x="564" y="832"/>
                    </a:lnTo>
                    <a:lnTo>
                      <a:pt x="582" y="769"/>
                    </a:lnTo>
                    <a:lnTo>
                      <a:pt x="607" y="713"/>
                    </a:lnTo>
                    <a:lnTo>
                      <a:pt x="632" y="669"/>
                    </a:lnTo>
                    <a:lnTo>
                      <a:pt x="664" y="631"/>
                    </a:lnTo>
                    <a:lnTo>
                      <a:pt x="639" y="606"/>
                    </a:lnTo>
                    <a:lnTo>
                      <a:pt x="614" y="575"/>
                    </a:lnTo>
                    <a:lnTo>
                      <a:pt x="589" y="532"/>
                    </a:lnTo>
                    <a:lnTo>
                      <a:pt x="558" y="475"/>
                    </a:lnTo>
                    <a:lnTo>
                      <a:pt x="526" y="412"/>
                    </a:lnTo>
                    <a:lnTo>
                      <a:pt x="501" y="337"/>
                    </a:lnTo>
                    <a:lnTo>
                      <a:pt x="483" y="250"/>
                    </a:lnTo>
                    <a:lnTo>
                      <a:pt x="495" y="275"/>
                    </a:lnTo>
                    <a:lnTo>
                      <a:pt x="520" y="331"/>
                    </a:lnTo>
                    <a:lnTo>
                      <a:pt x="576" y="419"/>
                    </a:lnTo>
                    <a:lnTo>
                      <a:pt x="614" y="463"/>
                    </a:lnTo>
                    <a:lnTo>
                      <a:pt x="657" y="513"/>
                    </a:lnTo>
                    <a:lnTo>
                      <a:pt x="707" y="563"/>
                    </a:lnTo>
                    <a:lnTo>
                      <a:pt x="770" y="613"/>
                    </a:lnTo>
                    <a:lnTo>
                      <a:pt x="838" y="656"/>
                    </a:lnTo>
                    <a:lnTo>
                      <a:pt x="914" y="701"/>
                    </a:lnTo>
                    <a:lnTo>
                      <a:pt x="1001" y="738"/>
                    </a:lnTo>
                    <a:lnTo>
                      <a:pt x="1102" y="763"/>
                    </a:lnTo>
                    <a:lnTo>
                      <a:pt x="1213" y="782"/>
                    </a:lnTo>
                    <a:lnTo>
                      <a:pt x="1333" y="794"/>
                    </a:lnTo>
                    <a:lnTo>
                      <a:pt x="1264" y="776"/>
                    </a:lnTo>
                    <a:lnTo>
                      <a:pt x="1195" y="757"/>
                    </a:lnTo>
                    <a:lnTo>
                      <a:pt x="1114" y="732"/>
                    </a:lnTo>
                    <a:lnTo>
                      <a:pt x="1026" y="694"/>
                    </a:lnTo>
                    <a:lnTo>
                      <a:pt x="939" y="644"/>
                    </a:lnTo>
                    <a:lnTo>
                      <a:pt x="901" y="619"/>
                    </a:lnTo>
                    <a:lnTo>
                      <a:pt x="863" y="588"/>
                    </a:lnTo>
                    <a:lnTo>
                      <a:pt x="833" y="557"/>
                    </a:lnTo>
                    <a:lnTo>
                      <a:pt x="807" y="525"/>
                    </a:lnTo>
                    <a:lnTo>
                      <a:pt x="851" y="557"/>
                    </a:lnTo>
                    <a:lnTo>
                      <a:pt x="901" y="588"/>
                    </a:lnTo>
                    <a:lnTo>
                      <a:pt x="969" y="626"/>
                    </a:lnTo>
                    <a:lnTo>
                      <a:pt x="1051" y="663"/>
                    </a:lnTo>
                    <a:lnTo>
                      <a:pt x="1152" y="701"/>
                    </a:lnTo>
                    <a:lnTo>
                      <a:pt x="1264" y="719"/>
                    </a:lnTo>
                    <a:lnTo>
                      <a:pt x="1320" y="732"/>
                    </a:lnTo>
                    <a:lnTo>
                      <a:pt x="1383" y="732"/>
                    </a:lnTo>
                    <a:lnTo>
                      <a:pt x="1445" y="732"/>
                    </a:lnTo>
                    <a:lnTo>
                      <a:pt x="1507" y="726"/>
                    </a:lnTo>
                    <a:lnTo>
                      <a:pt x="1570" y="713"/>
                    </a:lnTo>
                    <a:lnTo>
                      <a:pt x="1626" y="701"/>
                    </a:lnTo>
                    <a:lnTo>
                      <a:pt x="1676" y="676"/>
                    </a:lnTo>
                    <a:lnTo>
                      <a:pt x="1726" y="656"/>
                    </a:lnTo>
                    <a:lnTo>
                      <a:pt x="1776" y="626"/>
                    </a:lnTo>
                    <a:lnTo>
                      <a:pt x="1821" y="595"/>
                    </a:lnTo>
                    <a:lnTo>
                      <a:pt x="1857" y="557"/>
                    </a:lnTo>
                    <a:lnTo>
                      <a:pt x="1895" y="520"/>
                    </a:lnTo>
                    <a:lnTo>
                      <a:pt x="1920" y="475"/>
                    </a:lnTo>
                    <a:lnTo>
                      <a:pt x="1945" y="432"/>
                    </a:lnTo>
                    <a:lnTo>
                      <a:pt x="1964" y="382"/>
                    </a:lnTo>
                    <a:lnTo>
                      <a:pt x="1977" y="331"/>
                    </a:lnTo>
                    <a:lnTo>
                      <a:pt x="1983" y="281"/>
                    </a:lnTo>
                    <a:lnTo>
                      <a:pt x="1983" y="219"/>
                    </a:lnTo>
                    <a:lnTo>
                      <a:pt x="1970" y="224"/>
                    </a:lnTo>
                    <a:lnTo>
                      <a:pt x="1920" y="237"/>
                    </a:lnTo>
                    <a:lnTo>
                      <a:pt x="1827" y="250"/>
                    </a:lnTo>
                    <a:lnTo>
                      <a:pt x="1689" y="250"/>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64" name="Freeform 496"/>
              <p:cNvSpPr>
                <a:spLocks/>
              </p:cNvSpPr>
              <p:nvPr/>
            </p:nvSpPr>
            <p:spPr bwMode="auto">
              <a:xfrm>
                <a:off x="11349" y="11112"/>
                <a:ext cx="36" cy="10"/>
              </a:xfrm>
              <a:custGeom>
                <a:avLst/>
                <a:gdLst>
                  <a:gd name="T0" fmla="*/ 0 w 257"/>
                  <a:gd name="T1" fmla="*/ 0 h 69"/>
                  <a:gd name="T2" fmla="*/ 0 w 257"/>
                  <a:gd name="T3" fmla="*/ 0 h 69"/>
                  <a:gd name="T4" fmla="*/ 0 w 257"/>
                  <a:gd name="T5" fmla="*/ 0 h 69"/>
                  <a:gd name="T6" fmla="*/ 0 w 257"/>
                  <a:gd name="T7" fmla="*/ 0 h 69"/>
                  <a:gd name="T8" fmla="*/ 0 w 257"/>
                  <a:gd name="T9" fmla="*/ 0 h 69"/>
                  <a:gd name="T10" fmla="*/ 0 w 257"/>
                  <a:gd name="T11" fmla="*/ 0 h 69"/>
                  <a:gd name="T12" fmla="*/ 0 w 257"/>
                  <a:gd name="T13" fmla="*/ 0 h 69"/>
                  <a:gd name="T14" fmla="*/ 0 w 257"/>
                  <a:gd name="T15" fmla="*/ 0 h 69"/>
                  <a:gd name="T16" fmla="*/ 0 w 257"/>
                  <a:gd name="T17" fmla="*/ 0 h 69"/>
                  <a:gd name="T18" fmla="*/ 0 w 257"/>
                  <a:gd name="T19" fmla="*/ 0 h 69"/>
                  <a:gd name="T20" fmla="*/ 0 w 257"/>
                  <a:gd name="T21" fmla="*/ 0 h 69"/>
                  <a:gd name="T22" fmla="*/ 0 w 257"/>
                  <a:gd name="T23" fmla="*/ 0 h 69"/>
                  <a:gd name="T24" fmla="*/ 0 w 257"/>
                  <a:gd name="T25" fmla="*/ 0 h 69"/>
                  <a:gd name="T26" fmla="*/ 0 w 257"/>
                  <a:gd name="T27" fmla="*/ 0 h 69"/>
                  <a:gd name="T28" fmla="*/ 0 w 257"/>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7"/>
                  <a:gd name="T46" fmla="*/ 0 h 69"/>
                  <a:gd name="T47" fmla="*/ 257 w 257"/>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7" h="69">
                    <a:moveTo>
                      <a:pt x="226" y="50"/>
                    </a:moveTo>
                    <a:lnTo>
                      <a:pt x="82" y="69"/>
                    </a:lnTo>
                    <a:lnTo>
                      <a:pt x="25" y="63"/>
                    </a:lnTo>
                    <a:lnTo>
                      <a:pt x="7" y="56"/>
                    </a:lnTo>
                    <a:lnTo>
                      <a:pt x="0" y="43"/>
                    </a:lnTo>
                    <a:lnTo>
                      <a:pt x="7" y="38"/>
                    </a:lnTo>
                    <a:lnTo>
                      <a:pt x="13" y="31"/>
                    </a:lnTo>
                    <a:lnTo>
                      <a:pt x="38" y="25"/>
                    </a:lnTo>
                    <a:lnTo>
                      <a:pt x="113" y="13"/>
                    </a:lnTo>
                    <a:lnTo>
                      <a:pt x="195" y="6"/>
                    </a:lnTo>
                    <a:lnTo>
                      <a:pt x="257" y="0"/>
                    </a:lnTo>
                    <a:lnTo>
                      <a:pt x="251" y="18"/>
                    </a:lnTo>
                    <a:lnTo>
                      <a:pt x="244" y="38"/>
                    </a:lnTo>
                    <a:lnTo>
                      <a:pt x="238" y="43"/>
                    </a:lnTo>
                    <a:lnTo>
                      <a:pt x="226" y="50"/>
                    </a:lnTo>
                    <a:close/>
                  </a:path>
                </a:pathLst>
              </a:custGeom>
              <a:solidFill>
                <a:srgbClr val="EA9E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65" name="Freeform 497"/>
              <p:cNvSpPr>
                <a:spLocks/>
              </p:cNvSpPr>
              <p:nvPr/>
            </p:nvSpPr>
            <p:spPr bwMode="auto">
              <a:xfrm>
                <a:off x="11201" y="11009"/>
                <a:ext cx="38" cy="61"/>
              </a:xfrm>
              <a:custGeom>
                <a:avLst/>
                <a:gdLst>
                  <a:gd name="T0" fmla="*/ 0 w 269"/>
                  <a:gd name="T1" fmla="*/ 0 h 425"/>
                  <a:gd name="T2" fmla="*/ 0 w 269"/>
                  <a:gd name="T3" fmla="*/ 0 h 425"/>
                  <a:gd name="T4" fmla="*/ 0 w 269"/>
                  <a:gd name="T5" fmla="*/ 0 h 425"/>
                  <a:gd name="T6" fmla="*/ 0 w 269"/>
                  <a:gd name="T7" fmla="*/ 0 h 425"/>
                  <a:gd name="T8" fmla="*/ 0 w 269"/>
                  <a:gd name="T9" fmla="*/ 0 h 425"/>
                  <a:gd name="T10" fmla="*/ 0 w 269"/>
                  <a:gd name="T11" fmla="*/ 0 h 425"/>
                  <a:gd name="T12" fmla="*/ 0 w 269"/>
                  <a:gd name="T13" fmla="*/ 0 h 425"/>
                  <a:gd name="T14" fmla="*/ 0 w 269"/>
                  <a:gd name="T15" fmla="*/ 0 h 425"/>
                  <a:gd name="T16" fmla="*/ 0 w 269"/>
                  <a:gd name="T17" fmla="*/ 0 h 425"/>
                  <a:gd name="T18" fmla="*/ 0 w 269"/>
                  <a:gd name="T19" fmla="*/ 0 h 425"/>
                  <a:gd name="T20" fmla="*/ 0 w 269"/>
                  <a:gd name="T21" fmla="*/ 0 h 425"/>
                  <a:gd name="T22" fmla="*/ 0 w 269"/>
                  <a:gd name="T23" fmla="*/ 0 h 425"/>
                  <a:gd name="T24" fmla="*/ 0 w 269"/>
                  <a:gd name="T25" fmla="*/ 0 h 425"/>
                  <a:gd name="T26" fmla="*/ 0 w 269"/>
                  <a:gd name="T27" fmla="*/ 0 h 425"/>
                  <a:gd name="T28" fmla="*/ 0 w 269"/>
                  <a:gd name="T29" fmla="*/ 0 h 425"/>
                  <a:gd name="T30" fmla="*/ 0 w 269"/>
                  <a:gd name="T31" fmla="*/ 0 h 425"/>
                  <a:gd name="T32" fmla="*/ 0 w 269"/>
                  <a:gd name="T33" fmla="*/ 0 h 425"/>
                  <a:gd name="T34" fmla="*/ 0 w 269"/>
                  <a:gd name="T35" fmla="*/ 0 h 425"/>
                  <a:gd name="T36" fmla="*/ 0 w 269"/>
                  <a:gd name="T37" fmla="*/ 0 h 425"/>
                  <a:gd name="T38" fmla="*/ 0 w 269"/>
                  <a:gd name="T39" fmla="*/ 0 h 425"/>
                  <a:gd name="T40" fmla="*/ 0 w 269"/>
                  <a:gd name="T41" fmla="*/ 0 h 425"/>
                  <a:gd name="T42" fmla="*/ 0 w 269"/>
                  <a:gd name="T43" fmla="*/ 0 h 425"/>
                  <a:gd name="T44" fmla="*/ 0 w 269"/>
                  <a:gd name="T45" fmla="*/ 0 h 425"/>
                  <a:gd name="T46" fmla="*/ 0 w 269"/>
                  <a:gd name="T47" fmla="*/ 0 h 425"/>
                  <a:gd name="T48" fmla="*/ 0 w 269"/>
                  <a:gd name="T49" fmla="*/ 0 h 425"/>
                  <a:gd name="T50" fmla="*/ 0 w 269"/>
                  <a:gd name="T51" fmla="*/ 0 h 425"/>
                  <a:gd name="T52" fmla="*/ 0 w 269"/>
                  <a:gd name="T53" fmla="*/ 0 h 425"/>
                  <a:gd name="T54" fmla="*/ 0 w 269"/>
                  <a:gd name="T55" fmla="*/ 0 h 425"/>
                  <a:gd name="T56" fmla="*/ 0 w 269"/>
                  <a:gd name="T57" fmla="*/ 0 h 425"/>
                  <a:gd name="T58" fmla="*/ 0 w 269"/>
                  <a:gd name="T59" fmla="*/ 0 h 4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9"/>
                  <a:gd name="T91" fmla="*/ 0 h 425"/>
                  <a:gd name="T92" fmla="*/ 269 w 269"/>
                  <a:gd name="T93" fmla="*/ 425 h 42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9" h="425">
                    <a:moveTo>
                      <a:pt x="25" y="50"/>
                    </a:moveTo>
                    <a:lnTo>
                      <a:pt x="6" y="93"/>
                    </a:lnTo>
                    <a:lnTo>
                      <a:pt x="0" y="143"/>
                    </a:lnTo>
                    <a:lnTo>
                      <a:pt x="0" y="194"/>
                    </a:lnTo>
                    <a:lnTo>
                      <a:pt x="12" y="251"/>
                    </a:lnTo>
                    <a:lnTo>
                      <a:pt x="31" y="294"/>
                    </a:lnTo>
                    <a:lnTo>
                      <a:pt x="56" y="337"/>
                    </a:lnTo>
                    <a:lnTo>
                      <a:pt x="88" y="375"/>
                    </a:lnTo>
                    <a:lnTo>
                      <a:pt x="118" y="400"/>
                    </a:lnTo>
                    <a:lnTo>
                      <a:pt x="144" y="419"/>
                    </a:lnTo>
                    <a:lnTo>
                      <a:pt x="169" y="425"/>
                    </a:lnTo>
                    <a:lnTo>
                      <a:pt x="188" y="425"/>
                    </a:lnTo>
                    <a:lnTo>
                      <a:pt x="206" y="419"/>
                    </a:lnTo>
                    <a:lnTo>
                      <a:pt x="224" y="407"/>
                    </a:lnTo>
                    <a:lnTo>
                      <a:pt x="237" y="394"/>
                    </a:lnTo>
                    <a:lnTo>
                      <a:pt x="256" y="357"/>
                    </a:lnTo>
                    <a:lnTo>
                      <a:pt x="269" y="306"/>
                    </a:lnTo>
                    <a:lnTo>
                      <a:pt x="269" y="251"/>
                    </a:lnTo>
                    <a:lnTo>
                      <a:pt x="262" y="188"/>
                    </a:lnTo>
                    <a:lnTo>
                      <a:pt x="244" y="138"/>
                    </a:lnTo>
                    <a:lnTo>
                      <a:pt x="231" y="106"/>
                    </a:lnTo>
                    <a:lnTo>
                      <a:pt x="206" y="68"/>
                    </a:lnTo>
                    <a:lnTo>
                      <a:pt x="181" y="37"/>
                    </a:lnTo>
                    <a:lnTo>
                      <a:pt x="150" y="18"/>
                    </a:lnTo>
                    <a:lnTo>
                      <a:pt x="118" y="0"/>
                    </a:lnTo>
                    <a:lnTo>
                      <a:pt x="88" y="0"/>
                    </a:lnTo>
                    <a:lnTo>
                      <a:pt x="68" y="6"/>
                    </a:lnTo>
                    <a:lnTo>
                      <a:pt x="56" y="18"/>
                    </a:lnTo>
                    <a:lnTo>
                      <a:pt x="37" y="31"/>
                    </a:lnTo>
                    <a:lnTo>
                      <a:pt x="25" y="50"/>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66" name="Freeform 498"/>
              <p:cNvSpPr>
                <a:spLocks/>
              </p:cNvSpPr>
              <p:nvPr/>
            </p:nvSpPr>
            <p:spPr bwMode="auto">
              <a:xfrm>
                <a:off x="11201" y="11026"/>
                <a:ext cx="32" cy="44"/>
              </a:xfrm>
              <a:custGeom>
                <a:avLst/>
                <a:gdLst>
                  <a:gd name="T0" fmla="*/ 0 w 224"/>
                  <a:gd name="T1" fmla="*/ 0 h 307"/>
                  <a:gd name="T2" fmla="*/ 0 w 224"/>
                  <a:gd name="T3" fmla="*/ 0 h 307"/>
                  <a:gd name="T4" fmla="*/ 0 w 224"/>
                  <a:gd name="T5" fmla="*/ 0 h 307"/>
                  <a:gd name="T6" fmla="*/ 0 w 224"/>
                  <a:gd name="T7" fmla="*/ 0 h 307"/>
                  <a:gd name="T8" fmla="*/ 0 w 224"/>
                  <a:gd name="T9" fmla="*/ 0 h 307"/>
                  <a:gd name="T10" fmla="*/ 0 w 224"/>
                  <a:gd name="T11" fmla="*/ 0 h 307"/>
                  <a:gd name="T12" fmla="*/ 0 w 224"/>
                  <a:gd name="T13" fmla="*/ 0 h 307"/>
                  <a:gd name="T14" fmla="*/ 0 w 224"/>
                  <a:gd name="T15" fmla="*/ 0 h 307"/>
                  <a:gd name="T16" fmla="*/ 0 w 224"/>
                  <a:gd name="T17" fmla="*/ 0 h 307"/>
                  <a:gd name="T18" fmla="*/ 0 w 224"/>
                  <a:gd name="T19" fmla="*/ 0 h 307"/>
                  <a:gd name="T20" fmla="*/ 0 w 224"/>
                  <a:gd name="T21" fmla="*/ 0 h 307"/>
                  <a:gd name="T22" fmla="*/ 0 w 224"/>
                  <a:gd name="T23" fmla="*/ 0 h 307"/>
                  <a:gd name="T24" fmla="*/ 0 w 224"/>
                  <a:gd name="T25" fmla="*/ 0 h 307"/>
                  <a:gd name="T26" fmla="*/ 0 w 224"/>
                  <a:gd name="T27" fmla="*/ 0 h 307"/>
                  <a:gd name="T28" fmla="*/ 0 w 224"/>
                  <a:gd name="T29" fmla="*/ 0 h 307"/>
                  <a:gd name="T30" fmla="*/ 0 w 224"/>
                  <a:gd name="T31" fmla="*/ 0 h 307"/>
                  <a:gd name="T32" fmla="*/ 0 w 224"/>
                  <a:gd name="T33" fmla="*/ 0 h 307"/>
                  <a:gd name="T34" fmla="*/ 0 w 224"/>
                  <a:gd name="T35" fmla="*/ 0 h 307"/>
                  <a:gd name="T36" fmla="*/ 0 w 224"/>
                  <a:gd name="T37" fmla="*/ 0 h 307"/>
                  <a:gd name="T38" fmla="*/ 0 w 224"/>
                  <a:gd name="T39" fmla="*/ 0 h 307"/>
                  <a:gd name="T40" fmla="*/ 0 w 224"/>
                  <a:gd name="T41" fmla="*/ 0 h 307"/>
                  <a:gd name="T42" fmla="*/ 0 w 224"/>
                  <a:gd name="T43" fmla="*/ 0 h 307"/>
                  <a:gd name="T44" fmla="*/ 0 w 224"/>
                  <a:gd name="T45" fmla="*/ 0 h 3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4"/>
                  <a:gd name="T70" fmla="*/ 0 h 307"/>
                  <a:gd name="T71" fmla="*/ 224 w 224"/>
                  <a:gd name="T72" fmla="*/ 307 h 3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4" h="307">
                    <a:moveTo>
                      <a:pt x="144" y="264"/>
                    </a:moveTo>
                    <a:lnTo>
                      <a:pt x="100" y="214"/>
                    </a:lnTo>
                    <a:lnTo>
                      <a:pt x="56" y="151"/>
                    </a:lnTo>
                    <a:lnTo>
                      <a:pt x="31" y="113"/>
                    </a:lnTo>
                    <a:lnTo>
                      <a:pt x="18" y="82"/>
                    </a:lnTo>
                    <a:lnTo>
                      <a:pt x="6" y="45"/>
                    </a:lnTo>
                    <a:lnTo>
                      <a:pt x="0" y="0"/>
                    </a:lnTo>
                    <a:lnTo>
                      <a:pt x="0" y="45"/>
                    </a:lnTo>
                    <a:lnTo>
                      <a:pt x="0" y="82"/>
                    </a:lnTo>
                    <a:lnTo>
                      <a:pt x="12" y="126"/>
                    </a:lnTo>
                    <a:lnTo>
                      <a:pt x="25" y="163"/>
                    </a:lnTo>
                    <a:lnTo>
                      <a:pt x="43" y="201"/>
                    </a:lnTo>
                    <a:lnTo>
                      <a:pt x="68" y="233"/>
                    </a:lnTo>
                    <a:lnTo>
                      <a:pt x="93" y="264"/>
                    </a:lnTo>
                    <a:lnTo>
                      <a:pt x="118" y="282"/>
                    </a:lnTo>
                    <a:lnTo>
                      <a:pt x="150" y="301"/>
                    </a:lnTo>
                    <a:lnTo>
                      <a:pt x="181" y="307"/>
                    </a:lnTo>
                    <a:lnTo>
                      <a:pt x="206" y="301"/>
                    </a:lnTo>
                    <a:lnTo>
                      <a:pt x="224" y="282"/>
                    </a:lnTo>
                    <a:lnTo>
                      <a:pt x="212" y="289"/>
                    </a:lnTo>
                    <a:lnTo>
                      <a:pt x="188" y="282"/>
                    </a:lnTo>
                    <a:lnTo>
                      <a:pt x="169" y="276"/>
                    </a:lnTo>
                    <a:lnTo>
                      <a:pt x="144" y="264"/>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67" name="Freeform 499"/>
              <p:cNvSpPr>
                <a:spLocks/>
              </p:cNvSpPr>
              <p:nvPr/>
            </p:nvSpPr>
            <p:spPr bwMode="auto">
              <a:xfrm>
                <a:off x="11210" y="11022"/>
                <a:ext cx="28" cy="31"/>
              </a:xfrm>
              <a:custGeom>
                <a:avLst/>
                <a:gdLst>
                  <a:gd name="T0" fmla="*/ 0 w 199"/>
                  <a:gd name="T1" fmla="*/ 0 h 213"/>
                  <a:gd name="T2" fmla="*/ 0 w 199"/>
                  <a:gd name="T3" fmla="*/ 0 h 213"/>
                  <a:gd name="T4" fmla="*/ 0 w 199"/>
                  <a:gd name="T5" fmla="*/ 0 h 213"/>
                  <a:gd name="T6" fmla="*/ 0 w 199"/>
                  <a:gd name="T7" fmla="*/ 0 h 213"/>
                  <a:gd name="T8" fmla="*/ 0 w 199"/>
                  <a:gd name="T9" fmla="*/ 0 h 213"/>
                  <a:gd name="T10" fmla="*/ 0 w 199"/>
                  <a:gd name="T11" fmla="*/ 0 h 213"/>
                  <a:gd name="T12" fmla="*/ 0 w 199"/>
                  <a:gd name="T13" fmla="*/ 0 h 213"/>
                  <a:gd name="T14" fmla="*/ 0 w 199"/>
                  <a:gd name="T15" fmla="*/ 0 h 213"/>
                  <a:gd name="T16" fmla="*/ 0 w 199"/>
                  <a:gd name="T17" fmla="*/ 0 h 213"/>
                  <a:gd name="T18" fmla="*/ 0 w 199"/>
                  <a:gd name="T19" fmla="*/ 0 h 213"/>
                  <a:gd name="T20" fmla="*/ 0 w 199"/>
                  <a:gd name="T21" fmla="*/ 0 h 213"/>
                  <a:gd name="T22" fmla="*/ 0 w 199"/>
                  <a:gd name="T23" fmla="*/ 0 h 213"/>
                  <a:gd name="T24" fmla="*/ 0 w 199"/>
                  <a:gd name="T25" fmla="*/ 0 h 213"/>
                  <a:gd name="T26" fmla="*/ 0 w 199"/>
                  <a:gd name="T27" fmla="*/ 0 h 213"/>
                  <a:gd name="T28" fmla="*/ 0 w 199"/>
                  <a:gd name="T29" fmla="*/ 0 h 213"/>
                  <a:gd name="T30" fmla="*/ 0 w 199"/>
                  <a:gd name="T31" fmla="*/ 0 h 213"/>
                  <a:gd name="T32" fmla="*/ 0 w 199"/>
                  <a:gd name="T33" fmla="*/ 0 h 213"/>
                  <a:gd name="T34" fmla="*/ 0 w 199"/>
                  <a:gd name="T35" fmla="*/ 0 h 213"/>
                  <a:gd name="T36" fmla="*/ 0 w 199"/>
                  <a:gd name="T37" fmla="*/ 0 h 2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213"/>
                  <a:gd name="T59" fmla="*/ 199 w 199"/>
                  <a:gd name="T60" fmla="*/ 213 h 2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213">
                    <a:moveTo>
                      <a:pt x="0" y="32"/>
                    </a:moveTo>
                    <a:lnTo>
                      <a:pt x="12" y="25"/>
                    </a:lnTo>
                    <a:lnTo>
                      <a:pt x="30" y="20"/>
                    </a:lnTo>
                    <a:lnTo>
                      <a:pt x="55" y="25"/>
                    </a:lnTo>
                    <a:lnTo>
                      <a:pt x="81" y="45"/>
                    </a:lnTo>
                    <a:lnTo>
                      <a:pt x="112" y="70"/>
                    </a:lnTo>
                    <a:lnTo>
                      <a:pt x="136" y="101"/>
                    </a:lnTo>
                    <a:lnTo>
                      <a:pt x="161" y="138"/>
                    </a:lnTo>
                    <a:lnTo>
                      <a:pt x="181" y="176"/>
                    </a:lnTo>
                    <a:lnTo>
                      <a:pt x="199" y="213"/>
                    </a:lnTo>
                    <a:lnTo>
                      <a:pt x="193" y="151"/>
                    </a:lnTo>
                    <a:lnTo>
                      <a:pt x="174" y="95"/>
                    </a:lnTo>
                    <a:lnTo>
                      <a:pt x="161" y="70"/>
                    </a:lnTo>
                    <a:lnTo>
                      <a:pt x="125" y="38"/>
                    </a:lnTo>
                    <a:lnTo>
                      <a:pt x="87" y="7"/>
                    </a:lnTo>
                    <a:lnTo>
                      <a:pt x="62" y="0"/>
                    </a:lnTo>
                    <a:lnTo>
                      <a:pt x="43" y="0"/>
                    </a:lnTo>
                    <a:lnTo>
                      <a:pt x="25" y="7"/>
                    </a:lnTo>
                    <a:lnTo>
                      <a:pt x="0" y="32"/>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68" name="Freeform 500"/>
              <p:cNvSpPr>
                <a:spLocks/>
              </p:cNvSpPr>
              <p:nvPr/>
            </p:nvSpPr>
            <p:spPr bwMode="auto">
              <a:xfrm>
                <a:off x="11222" y="11040"/>
                <a:ext cx="13" cy="16"/>
              </a:xfrm>
              <a:custGeom>
                <a:avLst/>
                <a:gdLst>
                  <a:gd name="T0" fmla="*/ 0 w 94"/>
                  <a:gd name="T1" fmla="*/ 0 h 113"/>
                  <a:gd name="T2" fmla="*/ 0 w 94"/>
                  <a:gd name="T3" fmla="*/ 0 h 113"/>
                  <a:gd name="T4" fmla="*/ 0 w 94"/>
                  <a:gd name="T5" fmla="*/ 0 h 113"/>
                  <a:gd name="T6" fmla="*/ 0 w 94"/>
                  <a:gd name="T7" fmla="*/ 0 h 113"/>
                  <a:gd name="T8" fmla="*/ 0 w 94"/>
                  <a:gd name="T9" fmla="*/ 0 h 113"/>
                  <a:gd name="T10" fmla="*/ 0 w 94"/>
                  <a:gd name="T11" fmla="*/ 0 h 113"/>
                  <a:gd name="T12" fmla="*/ 0 w 94"/>
                  <a:gd name="T13" fmla="*/ 0 h 113"/>
                  <a:gd name="T14" fmla="*/ 0 w 94"/>
                  <a:gd name="T15" fmla="*/ 0 h 113"/>
                  <a:gd name="T16" fmla="*/ 0 w 94"/>
                  <a:gd name="T17" fmla="*/ 0 h 113"/>
                  <a:gd name="T18" fmla="*/ 0 w 94"/>
                  <a:gd name="T19" fmla="*/ 0 h 113"/>
                  <a:gd name="T20" fmla="*/ 0 w 94"/>
                  <a:gd name="T21" fmla="*/ 0 h 113"/>
                  <a:gd name="T22" fmla="*/ 0 w 94"/>
                  <a:gd name="T23" fmla="*/ 0 h 113"/>
                  <a:gd name="T24" fmla="*/ 0 w 94"/>
                  <a:gd name="T25" fmla="*/ 0 h 113"/>
                  <a:gd name="T26" fmla="*/ 0 w 94"/>
                  <a:gd name="T27" fmla="*/ 0 h 113"/>
                  <a:gd name="T28" fmla="*/ 0 w 94"/>
                  <a:gd name="T29" fmla="*/ 0 h 113"/>
                  <a:gd name="T30" fmla="*/ 0 w 94"/>
                  <a:gd name="T31" fmla="*/ 0 h 1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4"/>
                  <a:gd name="T49" fmla="*/ 0 h 113"/>
                  <a:gd name="T50" fmla="*/ 94 w 94"/>
                  <a:gd name="T51" fmla="*/ 113 h 1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4" h="113">
                    <a:moveTo>
                      <a:pt x="0" y="19"/>
                    </a:moveTo>
                    <a:lnTo>
                      <a:pt x="0" y="50"/>
                    </a:lnTo>
                    <a:lnTo>
                      <a:pt x="0" y="69"/>
                    </a:lnTo>
                    <a:lnTo>
                      <a:pt x="13" y="87"/>
                    </a:lnTo>
                    <a:lnTo>
                      <a:pt x="25" y="107"/>
                    </a:lnTo>
                    <a:lnTo>
                      <a:pt x="44" y="113"/>
                    </a:lnTo>
                    <a:lnTo>
                      <a:pt x="62" y="113"/>
                    </a:lnTo>
                    <a:lnTo>
                      <a:pt x="81" y="107"/>
                    </a:lnTo>
                    <a:lnTo>
                      <a:pt x="94" y="87"/>
                    </a:lnTo>
                    <a:lnTo>
                      <a:pt x="94" y="62"/>
                    </a:lnTo>
                    <a:lnTo>
                      <a:pt x="87" y="37"/>
                    </a:lnTo>
                    <a:lnTo>
                      <a:pt x="74" y="19"/>
                    </a:lnTo>
                    <a:lnTo>
                      <a:pt x="56" y="0"/>
                    </a:lnTo>
                    <a:lnTo>
                      <a:pt x="31" y="0"/>
                    </a:lnTo>
                    <a:lnTo>
                      <a:pt x="19" y="0"/>
                    </a:lnTo>
                    <a:lnTo>
                      <a:pt x="0" y="19"/>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69" name="Freeform 501"/>
              <p:cNvSpPr>
                <a:spLocks/>
              </p:cNvSpPr>
              <p:nvPr/>
            </p:nvSpPr>
            <p:spPr bwMode="auto">
              <a:xfrm>
                <a:off x="11604" y="11219"/>
                <a:ext cx="1408" cy="483"/>
              </a:xfrm>
              <a:custGeom>
                <a:avLst/>
                <a:gdLst>
                  <a:gd name="T0" fmla="*/ 0 w 9855"/>
                  <a:gd name="T1" fmla="*/ 0 h 3381"/>
                  <a:gd name="T2" fmla="*/ 0 w 9855"/>
                  <a:gd name="T3" fmla="*/ 0 h 3381"/>
                  <a:gd name="T4" fmla="*/ 0 w 9855"/>
                  <a:gd name="T5" fmla="*/ 0 h 3381"/>
                  <a:gd name="T6" fmla="*/ 0 w 9855"/>
                  <a:gd name="T7" fmla="*/ 0 h 3381"/>
                  <a:gd name="T8" fmla="*/ 0 w 9855"/>
                  <a:gd name="T9" fmla="*/ 0 h 3381"/>
                  <a:gd name="T10" fmla="*/ 0 60000 65536"/>
                  <a:gd name="T11" fmla="*/ 0 60000 65536"/>
                  <a:gd name="T12" fmla="*/ 0 60000 65536"/>
                  <a:gd name="T13" fmla="*/ 0 60000 65536"/>
                  <a:gd name="T14" fmla="*/ 0 60000 65536"/>
                  <a:gd name="T15" fmla="*/ 0 w 9855"/>
                  <a:gd name="T16" fmla="*/ 0 h 3381"/>
                  <a:gd name="T17" fmla="*/ 9855 w 9855"/>
                  <a:gd name="T18" fmla="*/ 3381 h 3381"/>
                </a:gdLst>
                <a:ahLst/>
                <a:cxnLst>
                  <a:cxn ang="T10">
                    <a:pos x="T0" y="T1"/>
                  </a:cxn>
                  <a:cxn ang="T11">
                    <a:pos x="T2" y="T3"/>
                  </a:cxn>
                  <a:cxn ang="T12">
                    <a:pos x="T4" y="T5"/>
                  </a:cxn>
                  <a:cxn ang="T13">
                    <a:pos x="T6" y="T7"/>
                  </a:cxn>
                  <a:cxn ang="T14">
                    <a:pos x="T8" y="T9"/>
                  </a:cxn>
                </a:cxnLst>
                <a:rect l="T15" t="T16" r="T17" b="T18"/>
                <a:pathLst>
                  <a:path w="9855" h="3381">
                    <a:moveTo>
                      <a:pt x="3283" y="0"/>
                    </a:moveTo>
                    <a:lnTo>
                      <a:pt x="6003" y="0"/>
                    </a:lnTo>
                    <a:lnTo>
                      <a:pt x="9855" y="3381"/>
                    </a:lnTo>
                    <a:lnTo>
                      <a:pt x="0" y="3381"/>
                    </a:lnTo>
                    <a:lnTo>
                      <a:pt x="3283" y="0"/>
                    </a:lnTo>
                    <a:close/>
                  </a:path>
                </a:pathLst>
              </a:custGeom>
              <a:solidFill>
                <a:srgbClr val="AABC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70" name="Freeform 502"/>
              <p:cNvSpPr>
                <a:spLocks/>
              </p:cNvSpPr>
              <p:nvPr/>
            </p:nvSpPr>
            <p:spPr bwMode="auto">
              <a:xfrm>
                <a:off x="11718" y="11219"/>
                <a:ext cx="1180" cy="483"/>
              </a:xfrm>
              <a:custGeom>
                <a:avLst/>
                <a:gdLst>
                  <a:gd name="T0" fmla="*/ 0 w 8261"/>
                  <a:gd name="T1" fmla="*/ 0 h 3381"/>
                  <a:gd name="T2" fmla="*/ 0 w 8261"/>
                  <a:gd name="T3" fmla="*/ 0 h 3381"/>
                  <a:gd name="T4" fmla="*/ 0 w 8261"/>
                  <a:gd name="T5" fmla="*/ 0 h 3381"/>
                  <a:gd name="T6" fmla="*/ 0 w 8261"/>
                  <a:gd name="T7" fmla="*/ 0 h 3381"/>
                  <a:gd name="T8" fmla="*/ 0 w 8261"/>
                  <a:gd name="T9" fmla="*/ 0 h 3381"/>
                  <a:gd name="T10" fmla="*/ 0 60000 65536"/>
                  <a:gd name="T11" fmla="*/ 0 60000 65536"/>
                  <a:gd name="T12" fmla="*/ 0 60000 65536"/>
                  <a:gd name="T13" fmla="*/ 0 60000 65536"/>
                  <a:gd name="T14" fmla="*/ 0 60000 65536"/>
                  <a:gd name="T15" fmla="*/ 0 w 8261"/>
                  <a:gd name="T16" fmla="*/ 0 h 3381"/>
                  <a:gd name="T17" fmla="*/ 8261 w 8261"/>
                  <a:gd name="T18" fmla="*/ 3381 h 3381"/>
                </a:gdLst>
                <a:ahLst/>
                <a:cxnLst>
                  <a:cxn ang="T10">
                    <a:pos x="T0" y="T1"/>
                  </a:cxn>
                  <a:cxn ang="T11">
                    <a:pos x="T2" y="T3"/>
                  </a:cxn>
                  <a:cxn ang="T12">
                    <a:pos x="T4" y="T5"/>
                  </a:cxn>
                  <a:cxn ang="T13">
                    <a:pos x="T6" y="T7"/>
                  </a:cxn>
                  <a:cxn ang="T14">
                    <a:pos x="T8" y="T9"/>
                  </a:cxn>
                </a:cxnLst>
                <a:rect l="T15" t="T16" r="T17" b="T18"/>
                <a:pathLst>
                  <a:path w="8261" h="3381">
                    <a:moveTo>
                      <a:pt x="2677" y="0"/>
                    </a:moveTo>
                    <a:lnTo>
                      <a:pt x="5040" y="0"/>
                    </a:lnTo>
                    <a:lnTo>
                      <a:pt x="8261" y="3381"/>
                    </a:lnTo>
                    <a:lnTo>
                      <a:pt x="0" y="3381"/>
                    </a:lnTo>
                    <a:lnTo>
                      <a:pt x="2677" y="0"/>
                    </a:lnTo>
                    <a:close/>
                  </a:path>
                </a:pathLst>
              </a:custGeom>
              <a:solidFill>
                <a:srgbClr val="D0D9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71" name="Freeform 503"/>
              <p:cNvSpPr>
                <a:spLocks/>
              </p:cNvSpPr>
              <p:nvPr/>
            </p:nvSpPr>
            <p:spPr bwMode="auto">
              <a:xfrm>
                <a:off x="11782" y="11219"/>
                <a:ext cx="1052" cy="483"/>
              </a:xfrm>
              <a:custGeom>
                <a:avLst/>
                <a:gdLst>
                  <a:gd name="T0" fmla="*/ 0 w 7365"/>
                  <a:gd name="T1" fmla="*/ 0 h 3381"/>
                  <a:gd name="T2" fmla="*/ 0 w 7365"/>
                  <a:gd name="T3" fmla="*/ 0 h 3381"/>
                  <a:gd name="T4" fmla="*/ 0 w 7365"/>
                  <a:gd name="T5" fmla="*/ 0 h 3381"/>
                  <a:gd name="T6" fmla="*/ 0 w 7365"/>
                  <a:gd name="T7" fmla="*/ 0 h 3381"/>
                  <a:gd name="T8" fmla="*/ 0 w 7365"/>
                  <a:gd name="T9" fmla="*/ 0 h 3381"/>
                  <a:gd name="T10" fmla="*/ 0 60000 65536"/>
                  <a:gd name="T11" fmla="*/ 0 60000 65536"/>
                  <a:gd name="T12" fmla="*/ 0 60000 65536"/>
                  <a:gd name="T13" fmla="*/ 0 60000 65536"/>
                  <a:gd name="T14" fmla="*/ 0 60000 65536"/>
                  <a:gd name="T15" fmla="*/ 0 w 7365"/>
                  <a:gd name="T16" fmla="*/ 0 h 3381"/>
                  <a:gd name="T17" fmla="*/ 7365 w 7365"/>
                  <a:gd name="T18" fmla="*/ 3381 h 3381"/>
                </a:gdLst>
                <a:ahLst/>
                <a:cxnLst>
                  <a:cxn ang="T10">
                    <a:pos x="T0" y="T1"/>
                  </a:cxn>
                  <a:cxn ang="T11">
                    <a:pos x="T2" y="T3"/>
                  </a:cxn>
                  <a:cxn ang="T12">
                    <a:pos x="T4" y="T5"/>
                  </a:cxn>
                  <a:cxn ang="T13">
                    <a:pos x="T6" y="T7"/>
                  </a:cxn>
                  <a:cxn ang="T14">
                    <a:pos x="T8" y="T9"/>
                  </a:cxn>
                </a:cxnLst>
                <a:rect l="T15" t="T16" r="T17" b="T18"/>
                <a:pathLst>
                  <a:path w="7365" h="3381">
                    <a:moveTo>
                      <a:pt x="2382" y="0"/>
                    </a:moveTo>
                    <a:lnTo>
                      <a:pt x="4489" y="0"/>
                    </a:lnTo>
                    <a:lnTo>
                      <a:pt x="7365" y="3381"/>
                    </a:lnTo>
                    <a:lnTo>
                      <a:pt x="0" y="3381"/>
                    </a:lnTo>
                    <a:lnTo>
                      <a:pt x="2382" y="0"/>
                    </a:lnTo>
                    <a:close/>
                  </a:path>
                </a:pathLst>
              </a:custGeom>
              <a:solidFill>
                <a:srgbClr val="92A8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72" name="Freeform 504"/>
              <p:cNvSpPr>
                <a:spLocks/>
              </p:cNvSpPr>
              <p:nvPr/>
            </p:nvSpPr>
            <p:spPr bwMode="auto">
              <a:xfrm>
                <a:off x="11782" y="11700"/>
                <a:ext cx="1" cy="2"/>
              </a:xfrm>
              <a:custGeom>
                <a:avLst/>
                <a:gdLst>
                  <a:gd name="T0" fmla="*/ 0 w 5"/>
                  <a:gd name="T1" fmla="*/ 0 h 13"/>
                  <a:gd name="T2" fmla="*/ 0 w 5"/>
                  <a:gd name="T3" fmla="*/ 0 h 13"/>
                  <a:gd name="T4" fmla="*/ 0 w 5"/>
                  <a:gd name="T5" fmla="*/ 0 h 13"/>
                  <a:gd name="T6" fmla="*/ 0 60000 65536"/>
                  <a:gd name="T7" fmla="*/ 0 60000 65536"/>
                  <a:gd name="T8" fmla="*/ 0 60000 65536"/>
                  <a:gd name="T9" fmla="*/ 0 w 5"/>
                  <a:gd name="T10" fmla="*/ 0 h 13"/>
                  <a:gd name="T11" fmla="*/ 5 w 5"/>
                  <a:gd name="T12" fmla="*/ 13 h 13"/>
                </a:gdLst>
                <a:ahLst/>
                <a:cxnLst>
                  <a:cxn ang="T6">
                    <a:pos x="T0" y="T1"/>
                  </a:cxn>
                  <a:cxn ang="T7">
                    <a:pos x="T2" y="T3"/>
                  </a:cxn>
                  <a:cxn ang="T8">
                    <a:pos x="T4" y="T5"/>
                  </a:cxn>
                </a:cxnLst>
                <a:rect l="T9" t="T10" r="T11" b="T12"/>
                <a:pathLst>
                  <a:path w="5" h="13">
                    <a:moveTo>
                      <a:pt x="0" y="13"/>
                    </a:moveTo>
                    <a:lnTo>
                      <a:pt x="5" y="0"/>
                    </a:lnTo>
                    <a:lnTo>
                      <a:pt x="0" y="13"/>
                    </a:lnTo>
                    <a:close/>
                  </a:path>
                </a:pathLst>
              </a:custGeom>
              <a:solidFill>
                <a:srgbClr val="92A8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73" name="Freeform 505"/>
              <p:cNvSpPr>
                <a:spLocks/>
              </p:cNvSpPr>
              <p:nvPr/>
            </p:nvSpPr>
            <p:spPr bwMode="auto">
              <a:xfrm>
                <a:off x="11782" y="11384"/>
                <a:ext cx="1052" cy="318"/>
              </a:xfrm>
              <a:custGeom>
                <a:avLst/>
                <a:gdLst>
                  <a:gd name="T0" fmla="*/ 0 w 7365"/>
                  <a:gd name="T1" fmla="*/ 0 h 2223"/>
                  <a:gd name="T2" fmla="*/ 0 w 7365"/>
                  <a:gd name="T3" fmla="*/ 0 h 2223"/>
                  <a:gd name="T4" fmla="*/ 0 w 7365"/>
                  <a:gd name="T5" fmla="*/ 0 h 2223"/>
                  <a:gd name="T6" fmla="*/ 0 w 7365"/>
                  <a:gd name="T7" fmla="*/ 0 h 2223"/>
                  <a:gd name="T8" fmla="*/ 0 w 7365"/>
                  <a:gd name="T9" fmla="*/ 0 h 2223"/>
                  <a:gd name="T10" fmla="*/ 0 w 7365"/>
                  <a:gd name="T11" fmla="*/ 0 h 2223"/>
                  <a:gd name="T12" fmla="*/ 0 w 7365"/>
                  <a:gd name="T13" fmla="*/ 0 h 2223"/>
                  <a:gd name="T14" fmla="*/ 0 w 7365"/>
                  <a:gd name="T15" fmla="*/ 0 h 2223"/>
                  <a:gd name="T16" fmla="*/ 0 w 7365"/>
                  <a:gd name="T17" fmla="*/ 0 h 2223"/>
                  <a:gd name="T18" fmla="*/ 0 w 7365"/>
                  <a:gd name="T19" fmla="*/ 0 h 2223"/>
                  <a:gd name="T20" fmla="*/ 0 w 7365"/>
                  <a:gd name="T21" fmla="*/ 0 h 2223"/>
                  <a:gd name="T22" fmla="*/ 0 w 7365"/>
                  <a:gd name="T23" fmla="*/ 0 h 2223"/>
                  <a:gd name="T24" fmla="*/ 0 w 7365"/>
                  <a:gd name="T25" fmla="*/ 0 h 2223"/>
                  <a:gd name="T26" fmla="*/ 0 w 7365"/>
                  <a:gd name="T27" fmla="*/ 0 h 2223"/>
                  <a:gd name="T28" fmla="*/ 0 w 7365"/>
                  <a:gd name="T29" fmla="*/ 0 h 2223"/>
                  <a:gd name="T30" fmla="*/ 0 w 7365"/>
                  <a:gd name="T31" fmla="*/ 0 h 2223"/>
                  <a:gd name="T32" fmla="*/ 0 w 7365"/>
                  <a:gd name="T33" fmla="*/ 0 h 2223"/>
                  <a:gd name="T34" fmla="*/ 0 w 7365"/>
                  <a:gd name="T35" fmla="*/ 0 h 2223"/>
                  <a:gd name="T36" fmla="*/ 0 w 7365"/>
                  <a:gd name="T37" fmla="*/ 0 h 2223"/>
                  <a:gd name="T38" fmla="*/ 0 w 7365"/>
                  <a:gd name="T39" fmla="*/ 0 h 2223"/>
                  <a:gd name="T40" fmla="*/ 0 w 7365"/>
                  <a:gd name="T41" fmla="*/ 0 h 2223"/>
                  <a:gd name="T42" fmla="*/ 0 w 7365"/>
                  <a:gd name="T43" fmla="*/ 0 h 2223"/>
                  <a:gd name="T44" fmla="*/ 0 w 7365"/>
                  <a:gd name="T45" fmla="*/ 0 h 2223"/>
                  <a:gd name="T46" fmla="*/ 0 w 7365"/>
                  <a:gd name="T47" fmla="*/ 0 h 2223"/>
                  <a:gd name="T48" fmla="*/ 0 w 7365"/>
                  <a:gd name="T49" fmla="*/ 0 h 2223"/>
                  <a:gd name="T50" fmla="*/ 0 w 7365"/>
                  <a:gd name="T51" fmla="*/ 0 h 2223"/>
                  <a:gd name="T52" fmla="*/ 0 w 7365"/>
                  <a:gd name="T53" fmla="*/ 0 h 2223"/>
                  <a:gd name="T54" fmla="*/ 0 w 7365"/>
                  <a:gd name="T55" fmla="*/ 0 h 2223"/>
                  <a:gd name="T56" fmla="*/ 0 w 7365"/>
                  <a:gd name="T57" fmla="*/ 0 h 2223"/>
                  <a:gd name="T58" fmla="*/ 0 w 7365"/>
                  <a:gd name="T59" fmla="*/ 0 h 2223"/>
                  <a:gd name="T60" fmla="*/ 0 w 7365"/>
                  <a:gd name="T61" fmla="*/ 0 h 2223"/>
                  <a:gd name="T62" fmla="*/ 0 w 7365"/>
                  <a:gd name="T63" fmla="*/ 0 h 2223"/>
                  <a:gd name="T64" fmla="*/ 0 w 7365"/>
                  <a:gd name="T65" fmla="*/ 0 h 2223"/>
                  <a:gd name="T66" fmla="*/ 0 w 7365"/>
                  <a:gd name="T67" fmla="*/ 0 h 2223"/>
                  <a:gd name="T68" fmla="*/ 0 w 7365"/>
                  <a:gd name="T69" fmla="*/ 0 h 2223"/>
                  <a:gd name="T70" fmla="*/ 0 w 7365"/>
                  <a:gd name="T71" fmla="*/ 0 h 2223"/>
                  <a:gd name="T72" fmla="*/ 0 w 7365"/>
                  <a:gd name="T73" fmla="*/ 0 h 2223"/>
                  <a:gd name="T74" fmla="*/ 0 w 7365"/>
                  <a:gd name="T75" fmla="*/ 0 h 2223"/>
                  <a:gd name="T76" fmla="*/ 0 w 7365"/>
                  <a:gd name="T77" fmla="*/ 0 h 2223"/>
                  <a:gd name="T78" fmla="*/ 0 w 7365"/>
                  <a:gd name="T79" fmla="*/ 0 h 2223"/>
                  <a:gd name="T80" fmla="*/ 0 w 7365"/>
                  <a:gd name="T81" fmla="*/ 0 h 2223"/>
                  <a:gd name="T82" fmla="*/ 0 w 7365"/>
                  <a:gd name="T83" fmla="*/ 0 h 2223"/>
                  <a:gd name="T84" fmla="*/ 0 w 7365"/>
                  <a:gd name="T85" fmla="*/ 0 h 2223"/>
                  <a:gd name="T86" fmla="*/ 0 w 7365"/>
                  <a:gd name="T87" fmla="*/ 0 h 2223"/>
                  <a:gd name="T88" fmla="*/ 0 w 7365"/>
                  <a:gd name="T89" fmla="*/ 0 h 22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365"/>
                  <a:gd name="T136" fmla="*/ 0 h 2223"/>
                  <a:gd name="T137" fmla="*/ 7365 w 7365"/>
                  <a:gd name="T138" fmla="*/ 2223 h 22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365" h="2223">
                    <a:moveTo>
                      <a:pt x="6040" y="664"/>
                    </a:moveTo>
                    <a:lnTo>
                      <a:pt x="5865" y="563"/>
                    </a:lnTo>
                    <a:lnTo>
                      <a:pt x="5684" y="476"/>
                    </a:lnTo>
                    <a:lnTo>
                      <a:pt x="5502" y="395"/>
                    </a:lnTo>
                    <a:lnTo>
                      <a:pt x="5314" y="320"/>
                    </a:lnTo>
                    <a:lnTo>
                      <a:pt x="5121" y="251"/>
                    </a:lnTo>
                    <a:lnTo>
                      <a:pt x="4921" y="188"/>
                    </a:lnTo>
                    <a:lnTo>
                      <a:pt x="4720" y="138"/>
                    </a:lnTo>
                    <a:lnTo>
                      <a:pt x="4514" y="94"/>
                    </a:lnTo>
                    <a:lnTo>
                      <a:pt x="4383" y="69"/>
                    </a:lnTo>
                    <a:lnTo>
                      <a:pt x="4245" y="44"/>
                    </a:lnTo>
                    <a:lnTo>
                      <a:pt x="4108" y="25"/>
                    </a:lnTo>
                    <a:lnTo>
                      <a:pt x="3970" y="13"/>
                    </a:lnTo>
                    <a:lnTo>
                      <a:pt x="3839" y="6"/>
                    </a:lnTo>
                    <a:lnTo>
                      <a:pt x="3701" y="0"/>
                    </a:lnTo>
                    <a:lnTo>
                      <a:pt x="3570" y="0"/>
                    </a:lnTo>
                    <a:lnTo>
                      <a:pt x="3432" y="0"/>
                    </a:lnTo>
                    <a:lnTo>
                      <a:pt x="3301" y="13"/>
                    </a:lnTo>
                    <a:lnTo>
                      <a:pt x="3170" y="25"/>
                    </a:lnTo>
                    <a:lnTo>
                      <a:pt x="3039" y="44"/>
                    </a:lnTo>
                    <a:lnTo>
                      <a:pt x="2907" y="63"/>
                    </a:lnTo>
                    <a:lnTo>
                      <a:pt x="2782" y="88"/>
                    </a:lnTo>
                    <a:lnTo>
                      <a:pt x="2651" y="119"/>
                    </a:lnTo>
                    <a:lnTo>
                      <a:pt x="2526" y="151"/>
                    </a:lnTo>
                    <a:lnTo>
                      <a:pt x="2401" y="188"/>
                    </a:lnTo>
                    <a:lnTo>
                      <a:pt x="2275" y="232"/>
                    </a:lnTo>
                    <a:lnTo>
                      <a:pt x="2151" y="276"/>
                    </a:lnTo>
                    <a:lnTo>
                      <a:pt x="2031" y="326"/>
                    </a:lnTo>
                    <a:lnTo>
                      <a:pt x="1913" y="382"/>
                    </a:lnTo>
                    <a:lnTo>
                      <a:pt x="1794" y="438"/>
                    </a:lnTo>
                    <a:lnTo>
                      <a:pt x="1681" y="495"/>
                    </a:lnTo>
                    <a:lnTo>
                      <a:pt x="1563" y="563"/>
                    </a:lnTo>
                    <a:lnTo>
                      <a:pt x="1457" y="633"/>
                    </a:lnTo>
                    <a:lnTo>
                      <a:pt x="1344" y="701"/>
                    </a:lnTo>
                    <a:lnTo>
                      <a:pt x="1238" y="777"/>
                    </a:lnTo>
                    <a:lnTo>
                      <a:pt x="1132" y="859"/>
                    </a:lnTo>
                    <a:lnTo>
                      <a:pt x="1031" y="940"/>
                    </a:lnTo>
                    <a:lnTo>
                      <a:pt x="931" y="1027"/>
                    </a:lnTo>
                    <a:lnTo>
                      <a:pt x="831" y="1115"/>
                    </a:lnTo>
                    <a:lnTo>
                      <a:pt x="737" y="1209"/>
                    </a:lnTo>
                    <a:lnTo>
                      <a:pt x="644" y="1303"/>
                    </a:lnTo>
                    <a:lnTo>
                      <a:pt x="5" y="2210"/>
                    </a:lnTo>
                    <a:lnTo>
                      <a:pt x="0" y="2223"/>
                    </a:lnTo>
                    <a:lnTo>
                      <a:pt x="7365" y="2223"/>
                    </a:lnTo>
                    <a:lnTo>
                      <a:pt x="6040" y="664"/>
                    </a:lnTo>
                    <a:close/>
                  </a:path>
                </a:pathLst>
              </a:custGeom>
              <a:solidFill>
                <a:srgbClr val="AABC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74" name="Freeform 506"/>
              <p:cNvSpPr>
                <a:spLocks/>
              </p:cNvSpPr>
              <p:nvPr/>
            </p:nvSpPr>
            <p:spPr bwMode="auto">
              <a:xfrm>
                <a:off x="11807" y="11504"/>
                <a:ext cx="1027" cy="198"/>
              </a:xfrm>
              <a:custGeom>
                <a:avLst/>
                <a:gdLst>
                  <a:gd name="T0" fmla="*/ 0 w 7191"/>
                  <a:gd name="T1" fmla="*/ 0 h 1389"/>
                  <a:gd name="T2" fmla="*/ 0 w 7191"/>
                  <a:gd name="T3" fmla="*/ 0 h 1389"/>
                  <a:gd name="T4" fmla="*/ 0 w 7191"/>
                  <a:gd name="T5" fmla="*/ 0 h 1389"/>
                  <a:gd name="T6" fmla="*/ 0 w 7191"/>
                  <a:gd name="T7" fmla="*/ 0 h 1389"/>
                  <a:gd name="T8" fmla="*/ 0 w 7191"/>
                  <a:gd name="T9" fmla="*/ 0 h 1389"/>
                  <a:gd name="T10" fmla="*/ 0 w 7191"/>
                  <a:gd name="T11" fmla="*/ 0 h 1389"/>
                  <a:gd name="T12" fmla="*/ 0 w 7191"/>
                  <a:gd name="T13" fmla="*/ 0 h 1389"/>
                  <a:gd name="T14" fmla="*/ 0 w 7191"/>
                  <a:gd name="T15" fmla="*/ 0 h 1389"/>
                  <a:gd name="T16" fmla="*/ 0 w 7191"/>
                  <a:gd name="T17" fmla="*/ 0 h 1389"/>
                  <a:gd name="T18" fmla="*/ 0 w 7191"/>
                  <a:gd name="T19" fmla="*/ 0 h 1389"/>
                  <a:gd name="T20" fmla="*/ 0 w 7191"/>
                  <a:gd name="T21" fmla="*/ 0 h 1389"/>
                  <a:gd name="T22" fmla="*/ 0 w 7191"/>
                  <a:gd name="T23" fmla="*/ 0 h 1389"/>
                  <a:gd name="T24" fmla="*/ 0 w 7191"/>
                  <a:gd name="T25" fmla="*/ 0 h 1389"/>
                  <a:gd name="T26" fmla="*/ 0 w 7191"/>
                  <a:gd name="T27" fmla="*/ 0 h 1389"/>
                  <a:gd name="T28" fmla="*/ 0 w 7191"/>
                  <a:gd name="T29" fmla="*/ 0 h 1389"/>
                  <a:gd name="T30" fmla="*/ 0 w 7191"/>
                  <a:gd name="T31" fmla="*/ 0 h 1389"/>
                  <a:gd name="T32" fmla="*/ 0 w 7191"/>
                  <a:gd name="T33" fmla="*/ 0 h 1389"/>
                  <a:gd name="T34" fmla="*/ 0 w 7191"/>
                  <a:gd name="T35" fmla="*/ 0 h 1389"/>
                  <a:gd name="T36" fmla="*/ 0 w 7191"/>
                  <a:gd name="T37" fmla="*/ 0 h 1389"/>
                  <a:gd name="T38" fmla="*/ 0 w 7191"/>
                  <a:gd name="T39" fmla="*/ 0 h 1389"/>
                  <a:gd name="T40" fmla="*/ 0 w 7191"/>
                  <a:gd name="T41" fmla="*/ 0 h 1389"/>
                  <a:gd name="T42" fmla="*/ 0 w 7191"/>
                  <a:gd name="T43" fmla="*/ 0 h 1389"/>
                  <a:gd name="T44" fmla="*/ 0 w 7191"/>
                  <a:gd name="T45" fmla="*/ 0 h 1389"/>
                  <a:gd name="T46" fmla="*/ 0 w 7191"/>
                  <a:gd name="T47" fmla="*/ 0 h 1389"/>
                  <a:gd name="T48" fmla="*/ 0 w 7191"/>
                  <a:gd name="T49" fmla="*/ 0 h 1389"/>
                  <a:gd name="T50" fmla="*/ 0 w 7191"/>
                  <a:gd name="T51" fmla="*/ 0 h 1389"/>
                  <a:gd name="T52" fmla="*/ 0 w 7191"/>
                  <a:gd name="T53" fmla="*/ 0 h 1389"/>
                  <a:gd name="T54" fmla="*/ 0 w 7191"/>
                  <a:gd name="T55" fmla="*/ 0 h 1389"/>
                  <a:gd name="T56" fmla="*/ 0 w 7191"/>
                  <a:gd name="T57" fmla="*/ 0 h 1389"/>
                  <a:gd name="T58" fmla="*/ 0 w 7191"/>
                  <a:gd name="T59" fmla="*/ 0 h 1389"/>
                  <a:gd name="T60" fmla="*/ 0 w 7191"/>
                  <a:gd name="T61" fmla="*/ 0 h 1389"/>
                  <a:gd name="T62" fmla="*/ 0 w 7191"/>
                  <a:gd name="T63" fmla="*/ 0 h 1389"/>
                  <a:gd name="T64" fmla="*/ 0 w 7191"/>
                  <a:gd name="T65" fmla="*/ 0 h 1389"/>
                  <a:gd name="T66" fmla="*/ 0 w 7191"/>
                  <a:gd name="T67" fmla="*/ 0 h 1389"/>
                  <a:gd name="T68" fmla="*/ 0 w 7191"/>
                  <a:gd name="T69" fmla="*/ 0 h 13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91"/>
                  <a:gd name="T106" fmla="*/ 0 h 1389"/>
                  <a:gd name="T107" fmla="*/ 7191 w 7191"/>
                  <a:gd name="T108" fmla="*/ 1389 h 13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91" h="1389">
                    <a:moveTo>
                      <a:pt x="0" y="1389"/>
                    </a:moveTo>
                    <a:lnTo>
                      <a:pt x="7191" y="1389"/>
                    </a:lnTo>
                    <a:lnTo>
                      <a:pt x="6804" y="939"/>
                    </a:lnTo>
                    <a:lnTo>
                      <a:pt x="6604" y="826"/>
                    </a:lnTo>
                    <a:lnTo>
                      <a:pt x="6403" y="719"/>
                    </a:lnTo>
                    <a:lnTo>
                      <a:pt x="6191" y="619"/>
                    </a:lnTo>
                    <a:lnTo>
                      <a:pt x="5978" y="525"/>
                    </a:lnTo>
                    <a:lnTo>
                      <a:pt x="5759" y="444"/>
                    </a:lnTo>
                    <a:lnTo>
                      <a:pt x="5535" y="362"/>
                    </a:lnTo>
                    <a:lnTo>
                      <a:pt x="5309" y="294"/>
                    </a:lnTo>
                    <a:lnTo>
                      <a:pt x="5084" y="224"/>
                    </a:lnTo>
                    <a:lnTo>
                      <a:pt x="4853" y="168"/>
                    </a:lnTo>
                    <a:lnTo>
                      <a:pt x="4622" y="124"/>
                    </a:lnTo>
                    <a:lnTo>
                      <a:pt x="4390" y="80"/>
                    </a:lnTo>
                    <a:lnTo>
                      <a:pt x="4159" y="50"/>
                    </a:lnTo>
                    <a:lnTo>
                      <a:pt x="3922" y="25"/>
                    </a:lnTo>
                    <a:lnTo>
                      <a:pt x="3690" y="12"/>
                    </a:lnTo>
                    <a:lnTo>
                      <a:pt x="3452" y="0"/>
                    </a:lnTo>
                    <a:lnTo>
                      <a:pt x="3221" y="5"/>
                    </a:lnTo>
                    <a:lnTo>
                      <a:pt x="2989" y="12"/>
                    </a:lnTo>
                    <a:lnTo>
                      <a:pt x="2758" y="36"/>
                    </a:lnTo>
                    <a:lnTo>
                      <a:pt x="2533" y="61"/>
                    </a:lnTo>
                    <a:lnTo>
                      <a:pt x="2308" y="106"/>
                    </a:lnTo>
                    <a:lnTo>
                      <a:pt x="2089" y="156"/>
                    </a:lnTo>
                    <a:lnTo>
                      <a:pt x="1871" y="212"/>
                    </a:lnTo>
                    <a:lnTo>
                      <a:pt x="1658" y="281"/>
                    </a:lnTo>
                    <a:lnTo>
                      <a:pt x="1451" y="362"/>
                    </a:lnTo>
                    <a:lnTo>
                      <a:pt x="1245" y="450"/>
                    </a:lnTo>
                    <a:lnTo>
                      <a:pt x="1051" y="550"/>
                    </a:lnTo>
                    <a:lnTo>
                      <a:pt x="857" y="663"/>
                    </a:lnTo>
                    <a:lnTo>
                      <a:pt x="669" y="782"/>
                    </a:lnTo>
                    <a:lnTo>
                      <a:pt x="495" y="919"/>
                    </a:lnTo>
                    <a:lnTo>
                      <a:pt x="319" y="1063"/>
                    </a:lnTo>
                    <a:lnTo>
                      <a:pt x="157" y="1220"/>
                    </a:lnTo>
                    <a:lnTo>
                      <a:pt x="0" y="1389"/>
                    </a:lnTo>
                    <a:close/>
                  </a:path>
                </a:pathLst>
              </a:custGeom>
              <a:solidFill>
                <a:srgbClr val="C9D3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75" name="Freeform 507"/>
              <p:cNvSpPr>
                <a:spLocks/>
              </p:cNvSpPr>
              <p:nvPr/>
            </p:nvSpPr>
            <p:spPr bwMode="auto">
              <a:xfrm>
                <a:off x="11874" y="11566"/>
                <a:ext cx="4" cy="5"/>
              </a:xfrm>
              <a:custGeom>
                <a:avLst/>
                <a:gdLst>
                  <a:gd name="T0" fmla="*/ 0 w 25"/>
                  <a:gd name="T1" fmla="*/ 0 h 32"/>
                  <a:gd name="T2" fmla="*/ 0 w 25"/>
                  <a:gd name="T3" fmla="*/ 0 h 32"/>
                  <a:gd name="T4" fmla="*/ 0 w 25"/>
                  <a:gd name="T5" fmla="*/ 0 h 32"/>
                  <a:gd name="T6" fmla="*/ 0 w 25"/>
                  <a:gd name="T7" fmla="*/ 0 h 32"/>
                  <a:gd name="T8" fmla="*/ 0 60000 65536"/>
                  <a:gd name="T9" fmla="*/ 0 60000 65536"/>
                  <a:gd name="T10" fmla="*/ 0 60000 65536"/>
                  <a:gd name="T11" fmla="*/ 0 60000 65536"/>
                  <a:gd name="T12" fmla="*/ 0 w 25"/>
                  <a:gd name="T13" fmla="*/ 0 h 32"/>
                  <a:gd name="T14" fmla="*/ 25 w 25"/>
                  <a:gd name="T15" fmla="*/ 32 h 32"/>
                </a:gdLst>
                <a:ahLst/>
                <a:cxnLst>
                  <a:cxn ang="T8">
                    <a:pos x="T0" y="T1"/>
                  </a:cxn>
                  <a:cxn ang="T9">
                    <a:pos x="T2" y="T3"/>
                  </a:cxn>
                  <a:cxn ang="T10">
                    <a:pos x="T4" y="T5"/>
                  </a:cxn>
                  <a:cxn ang="T11">
                    <a:pos x="T6" y="T7"/>
                  </a:cxn>
                </a:cxnLst>
                <a:rect l="T12" t="T13" r="T14" b="T15"/>
                <a:pathLst>
                  <a:path w="25" h="32">
                    <a:moveTo>
                      <a:pt x="0" y="32"/>
                    </a:moveTo>
                    <a:lnTo>
                      <a:pt x="18" y="20"/>
                    </a:lnTo>
                    <a:lnTo>
                      <a:pt x="25" y="0"/>
                    </a:lnTo>
                    <a:lnTo>
                      <a:pt x="0" y="32"/>
                    </a:lnTo>
                    <a:close/>
                  </a:path>
                </a:pathLst>
              </a:custGeom>
              <a:solidFill>
                <a:srgbClr val="92A8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76" name="Freeform 508"/>
              <p:cNvSpPr>
                <a:spLocks/>
              </p:cNvSpPr>
              <p:nvPr/>
            </p:nvSpPr>
            <p:spPr bwMode="auto">
              <a:xfrm>
                <a:off x="11877" y="11286"/>
                <a:ext cx="768" cy="283"/>
              </a:xfrm>
              <a:custGeom>
                <a:avLst/>
                <a:gdLst>
                  <a:gd name="T0" fmla="*/ 0 w 5378"/>
                  <a:gd name="T1" fmla="*/ 0 h 1979"/>
                  <a:gd name="T2" fmla="*/ 0 w 5378"/>
                  <a:gd name="T3" fmla="*/ 0 h 1979"/>
                  <a:gd name="T4" fmla="*/ 0 w 5378"/>
                  <a:gd name="T5" fmla="*/ 0 h 1979"/>
                  <a:gd name="T6" fmla="*/ 0 w 5378"/>
                  <a:gd name="T7" fmla="*/ 0 h 1979"/>
                  <a:gd name="T8" fmla="*/ 0 w 5378"/>
                  <a:gd name="T9" fmla="*/ 0 h 1979"/>
                  <a:gd name="T10" fmla="*/ 0 w 5378"/>
                  <a:gd name="T11" fmla="*/ 0 h 1979"/>
                  <a:gd name="T12" fmla="*/ 0 w 5378"/>
                  <a:gd name="T13" fmla="*/ 0 h 1979"/>
                  <a:gd name="T14" fmla="*/ 0 w 5378"/>
                  <a:gd name="T15" fmla="*/ 0 h 1979"/>
                  <a:gd name="T16" fmla="*/ 0 w 5378"/>
                  <a:gd name="T17" fmla="*/ 0 h 1979"/>
                  <a:gd name="T18" fmla="*/ 0 w 5378"/>
                  <a:gd name="T19" fmla="*/ 0 h 1979"/>
                  <a:gd name="T20" fmla="*/ 0 w 5378"/>
                  <a:gd name="T21" fmla="*/ 0 h 1979"/>
                  <a:gd name="T22" fmla="*/ 0 w 5378"/>
                  <a:gd name="T23" fmla="*/ 0 h 1979"/>
                  <a:gd name="T24" fmla="*/ 0 w 5378"/>
                  <a:gd name="T25" fmla="*/ 0 h 1979"/>
                  <a:gd name="T26" fmla="*/ 0 w 5378"/>
                  <a:gd name="T27" fmla="*/ 0 h 1979"/>
                  <a:gd name="T28" fmla="*/ 0 w 5378"/>
                  <a:gd name="T29" fmla="*/ 0 h 1979"/>
                  <a:gd name="T30" fmla="*/ 0 w 5378"/>
                  <a:gd name="T31" fmla="*/ 0 h 1979"/>
                  <a:gd name="T32" fmla="*/ 0 w 5378"/>
                  <a:gd name="T33" fmla="*/ 0 h 1979"/>
                  <a:gd name="T34" fmla="*/ 0 w 5378"/>
                  <a:gd name="T35" fmla="*/ 0 h 1979"/>
                  <a:gd name="T36" fmla="*/ 0 w 5378"/>
                  <a:gd name="T37" fmla="*/ 0 h 1979"/>
                  <a:gd name="T38" fmla="*/ 0 w 5378"/>
                  <a:gd name="T39" fmla="*/ 0 h 1979"/>
                  <a:gd name="T40" fmla="*/ 0 w 5378"/>
                  <a:gd name="T41" fmla="*/ 0 h 1979"/>
                  <a:gd name="T42" fmla="*/ 0 w 5378"/>
                  <a:gd name="T43" fmla="*/ 0 h 1979"/>
                  <a:gd name="T44" fmla="*/ 0 w 5378"/>
                  <a:gd name="T45" fmla="*/ 0 h 1979"/>
                  <a:gd name="T46" fmla="*/ 0 w 5378"/>
                  <a:gd name="T47" fmla="*/ 0 h 1979"/>
                  <a:gd name="T48" fmla="*/ 0 w 5378"/>
                  <a:gd name="T49" fmla="*/ 0 h 1979"/>
                  <a:gd name="T50" fmla="*/ 0 w 5378"/>
                  <a:gd name="T51" fmla="*/ 0 h 1979"/>
                  <a:gd name="T52" fmla="*/ 0 w 5378"/>
                  <a:gd name="T53" fmla="*/ 0 h 1979"/>
                  <a:gd name="T54" fmla="*/ 0 w 5378"/>
                  <a:gd name="T55" fmla="*/ 0 h 1979"/>
                  <a:gd name="T56" fmla="*/ 0 w 5378"/>
                  <a:gd name="T57" fmla="*/ 0 h 1979"/>
                  <a:gd name="T58" fmla="*/ 0 w 5378"/>
                  <a:gd name="T59" fmla="*/ 0 h 1979"/>
                  <a:gd name="T60" fmla="*/ 0 w 5378"/>
                  <a:gd name="T61" fmla="*/ 0 h 1979"/>
                  <a:gd name="T62" fmla="*/ 0 w 5378"/>
                  <a:gd name="T63" fmla="*/ 0 h 1979"/>
                  <a:gd name="T64" fmla="*/ 0 w 5378"/>
                  <a:gd name="T65" fmla="*/ 0 h 1979"/>
                  <a:gd name="T66" fmla="*/ 0 w 5378"/>
                  <a:gd name="T67" fmla="*/ 0 h 19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378"/>
                  <a:gd name="T103" fmla="*/ 0 h 1979"/>
                  <a:gd name="T104" fmla="*/ 5378 w 5378"/>
                  <a:gd name="T105" fmla="*/ 1979 h 19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378" h="1979">
                    <a:moveTo>
                      <a:pt x="619" y="1095"/>
                    </a:moveTo>
                    <a:lnTo>
                      <a:pt x="7" y="1959"/>
                    </a:lnTo>
                    <a:lnTo>
                      <a:pt x="0" y="1979"/>
                    </a:lnTo>
                    <a:lnTo>
                      <a:pt x="95" y="1878"/>
                    </a:lnTo>
                    <a:lnTo>
                      <a:pt x="188" y="1791"/>
                    </a:lnTo>
                    <a:lnTo>
                      <a:pt x="282" y="1703"/>
                    </a:lnTo>
                    <a:lnTo>
                      <a:pt x="382" y="1615"/>
                    </a:lnTo>
                    <a:lnTo>
                      <a:pt x="488" y="1534"/>
                    </a:lnTo>
                    <a:lnTo>
                      <a:pt x="588" y="1452"/>
                    </a:lnTo>
                    <a:lnTo>
                      <a:pt x="701" y="1384"/>
                    </a:lnTo>
                    <a:lnTo>
                      <a:pt x="807" y="1308"/>
                    </a:lnTo>
                    <a:lnTo>
                      <a:pt x="920" y="1239"/>
                    </a:lnTo>
                    <a:lnTo>
                      <a:pt x="1032" y="1176"/>
                    </a:lnTo>
                    <a:lnTo>
                      <a:pt x="1145" y="1120"/>
                    </a:lnTo>
                    <a:lnTo>
                      <a:pt x="1263" y="1064"/>
                    </a:lnTo>
                    <a:lnTo>
                      <a:pt x="1383" y="1008"/>
                    </a:lnTo>
                    <a:lnTo>
                      <a:pt x="1501" y="957"/>
                    </a:lnTo>
                    <a:lnTo>
                      <a:pt x="1626" y="914"/>
                    </a:lnTo>
                    <a:lnTo>
                      <a:pt x="1751" y="876"/>
                    </a:lnTo>
                    <a:lnTo>
                      <a:pt x="1876" y="839"/>
                    </a:lnTo>
                    <a:lnTo>
                      <a:pt x="2002" y="801"/>
                    </a:lnTo>
                    <a:lnTo>
                      <a:pt x="2126" y="776"/>
                    </a:lnTo>
                    <a:lnTo>
                      <a:pt x="2257" y="751"/>
                    </a:lnTo>
                    <a:lnTo>
                      <a:pt x="2383" y="726"/>
                    </a:lnTo>
                    <a:lnTo>
                      <a:pt x="2514" y="713"/>
                    </a:lnTo>
                    <a:lnTo>
                      <a:pt x="2646" y="701"/>
                    </a:lnTo>
                    <a:lnTo>
                      <a:pt x="2777" y="688"/>
                    </a:lnTo>
                    <a:lnTo>
                      <a:pt x="2914" y="688"/>
                    </a:lnTo>
                    <a:lnTo>
                      <a:pt x="3046" y="688"/>
                    </a:lnTo>
                    <a:lnTo>
                      <a:pt x="3177" y="694"/>
                    </a:lnTo>
                    <a:lnTo>
                      <a:pt x="3314" y="701"/>
                    </a:lnTo>
                    <a:lnTo>
                      <a:pt x="3446" y="713"/>
                    </a:lnTo>
                    <a:lnTo>
                      <a:pt x="3583" y="732"/>
                    </a:lnTo>
                    <a:lnTo>
                      <a:pt x="3721" y="757"/>
                    </a:lnTo>
                    <a:lnTo>
                      <a:pt x="3852" y="782"/>
                    </a:lnTo>
                    <a:lnTo>
                      <a:pt x="4058" y="826"/>
                    </a:lnTo>
                    <a:lnTo>
                      <a:pt x="4259" y="876"/>
                    </a:lnTo>
                    <a:lnTo>
                      <a:pt x="4459" y="939"/>
                    </a:lnTo>
                    <a:lnTo>
                      <a:pt x="4652" y="1008"/>
                    </a:lnTo>
                    <a:lnTo>
                      <a:pt x="4840" y="1083"/>
                    </a:lnTo>
                    <a:lnTo>
                      <a:pt x="5022" y="1164"/>
                    </a:lnTo>
                    <a:lnTo>
                      <a:pt x="5203" y="1251"/>
                    </a:lnTo>
                    <a:lnTo>
                      <a:pt x="5378" y="1352"/>
                    </a:lnTo>
                    <a:lnTo>
                      <a:pt x="4446" y="262"/>
                    </a:lnTo>
                    <a:lnTo>
                      <a:pt x="4327" y="206"/>
                    </a:lnTo>
                    <a:lnTo>
                      <a:pt x="4202" y="163"/>
                    </a:lnTo>
                    <a:lnTo>
                      <a:pt x="4078" y="118"/>
                    </a:lnTo>
                    <a:lnTo>
                      <a:pt x="3946" y="81"/>
                    </a:lnTo>
                    <a:lnTo>
                      <a:pt x="3840" y="56"/>
                    </a:lnTo>
                    <a:lnTo>
                      <a:pt x="3727" y="37"/>
                    </a:lnTo>
                    <a:lnTo>
                      <a:pt x="3621" y="18"/>
                    </a:lnTo>
                    <a:lnTo>
                      <a:pt x="3508" y="12"/>
                    </a:lnTo>
                    <a:lnTo>
                      <a:pt x="3396" y="0"/>
                    </a:lnTo>
                    <a:lnTo>
                      <a:pt x="3283" y="0"/>
                    </a:lnTo>
                    <a:lnTo>
                      <a:pt x="3170" y="0"/>
                    </a:lnTo>
                    <a:lnTo>
                      <a:pt x="3059" y="6"/>
                    </a:lnTo>
                    <a:lnTo>
                      <a:pt x="2833" y="25"/>
                    </a:lnTo>
                    <a:lnTo>
                      <a:pt x="2608" y="56"/>
                    </a:lnTo>
                    <a:lnTo>
                      <a:pt x="2383" y="106"/>
                    </a:lnTo>
                    <a:lnTo>
                      <a:pt x="2164" y="169"/>
                    </a:lnTo>
                    <a:lnTo>
                      <a:pt x="1945" y="244"/>
                    </a:lnTo>
                    <a:lnTo>
                      <a:pt x="1733" y="332"/>
                    </a:lnTo>
                    <a:lnTo>
                      <a:pt x="1526" y="432"/>
                    </a:lnTo>
                    <a:lnTo>
                      <a:pt x="1333" y="545"/>
                    </a:lnTo>
                    <a:lnTo>
                      <a:pt x="1139" y="663"/>
                    </a:lnTo>
                    <a:lnTo>
                      <a:pt x="958" y="794"/>
                    </a:lnTo>
                    <a:lnTo>
                      <a:pt x="782" y="939"/>
                    </a:lnTo>
                    <a:lnTo>
                      <a:pt x="619" y="1095"/>
                    </a:lnTo>
                    <a:close/>
                  </a:path>
                </a:pathLst>
              </a:custGeom>
              <a:solidFill>
                <a:srgbClr val="92A8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77" name="Freeform 509"/>
              <p:cNvSpPr>
                <a:spLocks/>
              </p:cNvSpPr>
              <p:nvPr/>
            </p:nvSpPr>
            <p:spPr bwMode="auto">
              <a:xfrm>
                <a:off x="11965" y="11219"/>
                <a:ext cx="547" cy="224"/>
              </a:xfrm>
              <a:custGeom>
                <a:avLst/>
                <a:gdLst>
                  <a:gd name="T0" fmla="*/ 0 w 3827"/>
                  <a:gd name="T1" fmla="*/ 0 h 1565"/>
                  <a:gd name="T2" fmla="*/ 0 w 3827"/>
                  <a:gd name="T3" fmla="*/ 0 h 1565"/>
                  <a:gd name="T4" fmla="*/ 0 w 3827"/>
                  <a:gd name="T5" fmla="*/ 0 h 1565"/>
                  <a:gd name="T6" fmla="*/ 0 w 3827"/>
                  <a:gd name="T7" fmla="*/ 0 h 1565"/>
                  <a:gd name="T8" fmla="*/ 0 w 3827"/>
                  <a:gd name="T9" fmla="*/ 0 h 1565"/>
                  <a:gd name="T10" fmla="*/ 0 w 3827"/>
                  <a:gd name="T11" fmla="*/ 0 h 1565"/>
                  <a:gd name="T12" fmla="*/ 0 w 3827"/>
                  <a:gd name="T13" fmla="*/ 0 h 1565"/>
                  <a:gd name="T14" fmla="*/ 0 w 3827"/>
                  <a:gd name="T15" fmla="*/ 0 h 1565"/>
                  <a:gd name="T16" fmla="*/ 0 w 3827"/>
                  <a:gd name="T17" fmla="*/ 0 h 1565"/>
                  <a:gd name="T18" fmla="*/ 0 w 3827"/>
                  <a:gd name="T19" fmla="*/ 0 h 1565"/>
                  <a:gd name="T20" fmla="*/ 0 w 3827"/>
                  <a:gd name="T21" fmla="*/ 0 h 1565"/>
                  <a:gd name="T22" fmla="*/ 0 w 3827"/>
                  <a:gd name="T23" fmla="*/ 0 h 1565"/>
                  <a:gd name="T24" fmla="*/ 0 w 3827"/>
                  <a:gd name="T25" fmla="*/ 0 h 1565"/>
                  <a:gd name="T26" fmla="*/ 0 w 3827"/>
                  <a:gd name="T27" fmla="*/ 0 h 1565"/>
                  <a:gd name="T28" fmla="*/ 0 w 3827"/>
                  <a:gd name="T29" fmla="*/ 0 h 1565"/>
                  <a:gd name="T30" fmla="*/ 0 w 3827"/>
                  <a:gd name="T31" fmla="*/ 0 h 1565"/>
                  <a:gd name="T32" fmla="*/ 0 w 3827"/>
                  <a:gd name="T33" fmla="*/ 0 h 1565"/>
                  <a:gd name="T34" fmla="*/ 0 w 3827"/>
                  <a:gd name="T35" fmla="*/ 0 h 1565"/>
                  <a:gd name="T36" fmla="*/ 0 w 3827"/>
                  <a:gd name="T37" fmla="*/ 0 h 1565"/>
                  <a:gd name="T38" fmla="*/ 0 w 3827"/>
                  <a:gd name="T39" fmla="*/ 0 h 1565"/>
                  <a:gd name="T40" fmla="*/ 0 w 3827"/>
                  <a:gd name="T41" fmla="*/ 0 h 1565"/>
                  <a:gd name="T42" fmla="*/ 0 w 3827"/>
                  <a:gd name="T43" fmla="*/ 0 h 1565"/>
                  <a:gd name="T44" fmla="*/ 0 w 3827"/>
                  <a:gd name="T45" fmla="*/ 0 h 1565"/>
                  <a:gd name="T46" fmla="*/ 0 w 3827"/>
                  <a:gd name="T47" fmla="*/ 0 h 1565"/>
                  <a:gd name="T48" fmla="*/ 0 w 3827"/>
                  <a:gd name="T49" fmla="*/ 0 h 1565"/>
                  <a:gd name="T50" fmla="*/ 0 w 3827"/>
                  <a:gd name="T51" fmla="*/ 0 h 1565"/>
                  <a:gd name="T52" fmla="*/ 0 w 3827"/>
                  <a:gd name="T53" fmla="*/ 0 h 1565"/>
                  <a:gd name="T54" fmla="*/ 0 w 3827"/>
                  <a:gd name="T55" fmla="*/ 0 h 15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27"/>
                  <a:gd name="T85" fmla="*/ 0 h 1565"/>
                  <a:gd name="T86" fmla="*/ 3827 w 3827"/>
                  <a:gd name="T87" fmla="*/ 1565 h 156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27" h="1565">
                    <a:moveTo>
                      <a:pt x="1101" y="0"/>
                    </a:moveTo>
                    <a:lnTo>
                      <a:pt x="0" y="1565"/>
                    </a:lnTo>
                    <a:lnTo>
                      <a:pt x="163" y="1409"/>
                    </a:lnTo>
                    <a:lnTo>
                      <a:pt x="339" y="1264"/>
                    </a:lnTo>
                    <a:lnTo>
                      <a:pt x="520" y="1133"/>
                    </a:lnTo>
                    <a:lnTo>
                      <a:pt x="714" y="1015"/>
                    </a:lnTo>
                    <a:lnTo>
                      <a:pt x="907" y="902"/>
                    </a:lnTo>
                    <a:lnTo>
                      <a:pt x="1114" y="802"/>
                    </a:lnTo>
                    <a:lnTo>
                      <a:pt x="1326" y="714"/>
                    </a:lnTo>
                    <a:lnTo>
                      <a:pt x="1545" y="639"/>
                    </a:lnTo>
                    <a:lnTo>
                      <a:pt x="1764" y="576"/>
                    </a:lnTo>
                    <a:lnTo>
                      <a:pt x="1989" y="526"/>
                    </a:lnTo>
                    <a:lnTo>
                      <a:pt x="2214" y="495"/>
                    </a:lnTo>
                    <a:lnTo>
                      <a:pt x="2440" y="476"/>
                    </a:lnTo>
                    <a:lnTo>
                      <a:pt x="2551" y="470"/>
                    </a:lnTo>
                    <a:lnTo>
                      <a:pt x="2664" y="470"/>
                    </a:lnTo>
                    <a:lnTo>
                      <a:pt x="2777" y="470"/>
                    </a:lnTo>
                    <a:lnTo>
                      <a:pt x="2889" y="482"/>
                    </a:lnTo>
                    <a:lnTo>
                      <a:pt x="3002" y="488"/>
                    </a:lnTo>
                    <a:lnTo>
                      <a:pt x="3108" y="507"/>
                    </a:lnTo>
                    <a:lnTo>
                      <a:pt x="3221" y="526"/>
                    </a:lnTo>
                    <a:lnTo>
                      <a:pt x="3327" y="551"/>
                    </a:lnTo>
                    <a:lnTo>
                      <a:pt x="3459" y="588"/>
                    </a:lnTo>
                    <a:lnTo>
                      <a:pt x="3583" y="633"/>
                    </a:lnTo>
                    <a:lnTo>
                      <a:pt x="3708" y="676"/>
                    </a:lnTo>
                    <a:lnTo>
                      <a:pt x="3827" y="732"/>
                    </a:lnTo>
                    <a:lnTo>
                      <a:pt x="3208" y="0"/>
                    </a:lnTo>
                    <a:lnTo>
                      <a:pt x="1101" y="0"/>
                    </a:lnTo>
                    <a:close/>
                  </a:path>
                </a:pathLst>
              </a:custGeom>
              <a:solidFill>
                <a:srgbClr val="7D98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78" name="Freeform 510"/>
              <p:cNvSpPr>
                <a:spLocks/>
              </p:cNvSpPr>
              <p:nvPr/>
            </p:nvSpPr>
            <p:spPr bwMode="auto">
              <a:xfrm>
                <a:off x="12285" y="10808"/>
                <a:ext cx="71" cy="64"/>
              </a:xfrm>
              <a:custGeom>
                <a:avLst/>
                <a:gdLst>
                  <a:gd name="T0" fmla="*/ 0 w 500"/>
                  <a:gd name="T1" fmla="*/ 0 h 450"/>
                  <a:gd name="T2" fmla="*/ 0 w 500"/>
                  <a:gd name="T3" fmla="*/ 0 h 450"/>
                  <a:gd name="T4" fmla="*/ 0 w 500"/>
                  <a:gd name="T5" fmla="*/ 0 h 450"/>
                  <a:gd name="T6" fmla="*/ 0 w 500"/>
                  <a:gd name="T7" fmla="*/ 0 h 450"/>
                  <a:gd name="T8" fmla="*/ 0 w 500"/>
                  <a:gd name="T9" fmla="*/ 0 h 450"/>
                  <a:gd name="T10" fmla="*/ 0 w 500"/>
                  <a:gd name="T11" fmla="*/ 0 h 450"/>
                  <a:gd name="T12" fmla="*/ 0 w 500"/>
                  <a:gd name="T13" fmla="*/ 0 h 450"/>
                  <a:gd name="T14" fmla="*/ 0 w 500"/>
                  <a:gd name="T15" fmla="*/ 0 h 450"/>
                  <a:gd name="T16" fmla="*/ 0 w 500"/>
                  <a:gd name="T17" fmla="*/ 0 h 450"/>
                  <a:gd name="T18" fmla="*/ 0 w 500"/>
                  <a:gd name="T19" fmla="*/ 0 h 450"/>
                  <a:gd name="T20" fmla="*/ 0 w 500"/>
                  <a:gd name="T21" fmla="*/ 0 h 450"/>
                  <a:gd name="T22" fmla="*/ 0 w 500"/>
                  <a:gd name="T23" fmla="*/ 0 h 450"/>
                  <a:gd name="T24" fmla="*/ 0 w 500"/>
                  <a:gd name="T25" fmla="*/ 0 h 450"/>
                  <a:gd name="T26" fmla="*/ 0 w 500"/>
                  <a:gd name="T27" fmla="*/ 0 h 450"/>
                  <a:gd name="T28" fmla="*/ 0 w 500"/>
                  <a:gd name="T29" fmla="*/ 0 h 450"/>
                  <a:gd name="T30" fmla="*/ 0 w 500"/>
                  <a:gd name="T31" fmla="*/ 0 h 450"/>
                  <a:gd name="T32" fmla="*/ 0 w 500"/>
                  <a:gd name="T33" fmla="*/ 0 h 450"/>
                  <a:gd name="T34" fmla="*/ 0 w 500"/>
                  <a:gd name="T35" fmla="*/ 0 h 450"/>
                  <a:gd name="T36" fmla="*/ 0 w 500"/>
                  <a:gd name="T37" fmla="*/ 0 h 450"/>
                  <a:gd name="T38" fmla="*/ 0 w 500"/>
                  <a:gd name="T39" fmla="*/ 0 h 450"/>
                  <a:gd name="T40" fmla="*/ 0 w 500"/>
                  <a:gd name="T41" fmla="*/ 0 h 450"/>
                  <a:gd name="T42" fmla="*/ 0 w 500"/>
                  <a:gd name="T43" fmla="*/ 0 h 450"/>
                  <a:gd name="T44" fmla="*/ 0 w 500"/>
                  <a:gd name="T45" fmla="*/ 0 h 450"/>
                  <a:gd name="T46" fmla="*/ 0 w 500"/>
                  <a:gd name="T47" fmla="*/ 0 h 450"/>
                  <a:gd name="T48" fmla="*/ 0 w 500"/>
                  <a:gd name="T49" fmla="*/ 0 h 450"/>
                  <a:gd name="T50" fmla="*/ 0 w 500"/>
                  <a:gd name="T51" fmla="*/ 0 h 450"/>
                  <a:gd name="T52" fmla="*/ 0 w 500"/>
                  <a:gd name="T53" fmla="*/ 0 h 450"/>
                  <a:gd name="T54" fmla="*/ 0 w 500"/>
                  <a:gd name="T55" fmla="*/ 0 h 450"/>
                  <a:gd name="T56" fmla="*/ 0 w 500"/>
                  <a:gd name="T57" fmla="*/ 0 h 4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0"/>
                  <a:gd name="T88" fmla="*/ 0 h 450"/>
                  <a:gd name="T89" fmla="*/ 500 w 500"/>
                  <a:gd name="T90" fmla="*/ 450 h 4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0" h="450">
                    <a:moveTo>
                      <a:pt x="312" y="432"/>
                    </a:moveTo>
                    <a:lnTo>
                      <a:pt x="332" y="445"/>
                    </a:lnTo>
                    <a:lnTo>
                      <a:pt x="350" y="450"/>
                    </a:lnTo>
                    <a:lnTo>
                      <a:pt x="382" y="450"/>
                    </a:lnTo>
                    <a:lnTo>
                      <a:pt x="418" y="438"/>
                    </a:lnTo>
                    <a:lnTo>
                      <a:pt x="438" y="425"/>
                    </a:lnTo>
                    <a:lnTo>
                      <a:pt x="450" y="414"/>
                    </a:lnTo>
                    <a:lnTo>
                      <a:pt x="481" y="364"/>
                    </a:lnTo>
                    <a:lnTo>
                      <a:pt x="494" y="351"/>
                    </a:lnTo>
                    <a:lnTo>
                      <a:pt x="500" y="332"/>
                    </a:lnTo>
                    <a:lnTo>
                      <a:pt x="500" y="294"/>
                    </a:lnTo>
                    <a:lnTo>
                      <a:pt x="488" y="256"/>
                    </a:lnTo>
                    <a:lnTo>
                      <a:pt x="475" y="244"/>
                    </a:lnTo>
                    <a:lnTo>
                      <a:pt x="463" y="231"/>
                    </a:lnTo>
                    <a:lnTo>
                      <a:pt x="188" y="18"/>
                    </a:lnTo>
                    <a:lnTo>
                      <a:pt x="169" y="13"/>
                    </a:lnTo>
                    <a:lnTo>
                      <a:pt x="150" y="6"/>
                    </a:lnTo>
                    <a:lnTo>
                      <a:pt x="113" y="0"/>
                    </a:lnTo>
                    <a:lnTo>
                      <a:pt x="81" y="13"/>
                    </a:lnTo>
                    <a:lnTo>
                      <a:pt x="63" y="25"/>
                    </a:lnTo>
                    <a:lnTo>
                      <a:pt x="50" y="38"/>
                    </a:lnTo>
                    <a:lnTo>
                      <a:pt x="18" y="88"/>
                    </a:lnTo>
                    <a:lnTo>
                      <a:pt x="7" y="106"/>
                    </a:lnTo>
                    <a:lnTo>
                      <a:pt x="0" y="119"/>
                    </a:lnTo>
                    <a:lnTo>
                      <a:pt x="0" y="156"/>
                    </a:lnTo>
                    <a:lnTo>
                      <a:pt x="13" y="194"/>
                    </a:lnTo>
                    <a:lnTo>
                      <a:pt x="18" y="206"/>
                    </a:lnTo>
                    <a:lnTo>
                      <a:pt x="38" y="219"/>
                    </a:lnTo>
                    <a:lnTo>
                      <a:pt x="312" y="432"/>
                    </a:lnTo>
                    <a:close/>
                  </a:path>
                </a:pathLst>
              </a:custGeom>
              <a:solidFill>
                <a:srgbClr val="424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79" name="Freeform 511"/>
              <p:cNvSpPr>
                <a:spLocks/>
              </p:cNvSpPr>
              <p:nvPr/>
            </p:nvSpPr>
            <p:spPr bwMode="auto">
              <a:xfrm>
                <a:off x="12300" y="10813"/>
                <a:ext cx="49" cy="35"/>
              </a:xfrm>
              <a:custGeom>
                <a:avLst/>
                <a:gdLst>
                  <a:gd name="T0" fmla="*/ 0 w 344"/>
                  <a:gd name="T1" fmla="*/ 0 h 244"/>
                  <a:gd name="T2" fmla="*/ 0 w 344"/>
                  <a:gd name="T3" fmla="*/ 0 h 244"/>
                  <a:gd name="T4" fmla="*/ 0 w 344"/>
                  <a:gd name="T5" fmla="*/ 0 h 244"/>
                  <a:gd name="T6" fmla="*/ 0 w 344"/>
                  <a:gd name="T7" fmla="*/ 0 h 244"/>
                  <a:gd name="T8" fmla="*/ 0 w 344"/>
                  <a:gd name="T9" fmla="*/ 0 h 244"/>
                  <a:gd name="T10" fmla="*/ 0 w 344"/>
                  <a:gd name="T11" fmla="*/ 0 h 244"/>
                  <a:gd name="T12" fmla="*/ 0 w 344"/>
                  <a:gd name="T13" fmla="*/ 0 h 244"/>
                  <a:gd name="T14" fmla="*/ 0 w 344"/>
                  <a:gd name="T15" fmla="*/ 0 h 244"/>
                  <a:gd name="T16" fmla="*/ 0 w 344"/>
                  <a:gd name="T17" fmla="*/ 0 h 244"/>
                  <a:gd name="T18" fmla="*/ 0 w 344"/>
                  <a:gd name="T19" fmla="*/ 0 h 244"/>
                  <a:gd name="T20" fmla="*/ 0 w 344"/>
                  <a:gd name="T21" fmla="*/ 0 h 244"/>
                  <a:gd name="T22" fmla="*/ 0 w 344"/>
                  <a:gd name="T23" fmla="*/ 0 h 244"/>
                  <a:gd name="T24" fmla="*/ 0 w 344"/>
                  <a:gd name="T25" fmla="*/ 0 h 244"/>
                  <a:gd name="T26" fmla="*/ 0 w 344"/>
                  <a:gd name="T27" fmla="*/ 0 h 244"/>
                  <a:gd name="T28" fmla="*/ 0 w 344"/>
                  <a:gd name="T29" fmla="*/ 0 h 244"/>
                  <a:gd name="T30" fmla="*/ 0 w 344"/>
                  <a:gd name="T31" fmla="*/ 0 h 2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244"/>
                  <a:gd name="T50" fmla="*/ 344 w 344"/>
                  <a:gd name="T51" fmla="*/ 244 h 2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244">
                    <a:moveTo>
                      <a:pt x="7" y="25"/>
                    </a:moveTo>
                    <a:lnTo>
                      <a:pt x="25" y="5"/>
                    </a:lnTo>
                    <a:lnTo>
                      <a:pt x="50" y="0"/>
                    </a:lnTo>
                    <a:lnTo>
                      <a:pt x="75" y="5"/>
                    </a:lnTo>
                    <a:lnTo>
                      <a:pt x="100" y="18"/>
                    </a:lnTo>
                    <a:lnTo>
                      <a:pt x="312" y="175"/>
                    </a:lnTo>
                    <a:lnTo>
                      <a:pt x="325" y="188"/>
                    </a:lnTo>
                    <a:lnTo>
                      <a:pt x="338" y="200"/>
                    </a:lnTo>
                    <a:lnTo>
                      <a:pt x="344" y="238"/>
                    </a:lnTo>
                    <a:lnTo>
                      <a:pt x="307" y="244"/>
                    </a:lnTo>
                    <a:lnTo>
                      <a:pt x="231" y="181"/>
                    </a:lnTo>
                    <a:lnTo>
                      <a:pt x="156" y="131"/>
                    </a:lnTo>
                    <a:lnTo>
                      <a:pt x="82" y="81"/>
                    </a:lnTo>
                    <a:lnTo>
                      <a:pt x="44" y="62"/>
                    </a:lnTo>
                    <a:lnTo>
                      <a:pt x="0" y="43"/>
                    </a:lnTo>
                    <a:lnTo>
                      <a:pt x="7" y="25"/>
                    </a:lnTo>
                    <a:close/>
                  </a:path>
                </a:pathLst>
              </a:custGeom>
              <a:solidFill>
                <a:srgbClr val="737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80" name="Freeform 512"/>
              <p:cNvSpPr>
                <a:spLocks/>
              </p:cNvSpPr>
              <p:nvPr/>
            </p:nvSpPr>
            <p:spPr bwMode="auto">
              <a:xfrm>
                <a:off x="12285" y="10812"/>
                <a:ext cx="71" cy="60"/>
              </a:xfrm>
              <a:custGeom>
                <a:avLst/>
                <a:gdLst>
                  <a:gd name="T0" fmla="*/ 0 w 500"/>
                  <a:gd name="T1" fmla="*/ 0 h 419"/>
                  <a:gd name="T2" fmla="*/ 0 w 500"/>
                  <a:gd name="T3" fmla="*/ 0 h 419"/>
                  <a:gd name="T4" fmla="*/ 0 w 500"/>
                  <a:gd name="T5" fmla="*/ 0 h 419"/>
                  <a:gd name="T6" fmla="*/ 0 w 500"/>
                  <a:gd name="T7" fmla="*/ 0 h 419"/>
                  <a:gd name="T8" fmla="*/ 0 w 500"/>
                  <a:gd name="T9" fmla="*/ 0 h 419"/>
                  <a:gd name="T10" fmla="*/ 0 w 500"/>
                  <a:gd name="T11" fmla="*/ 0 h 419"/>
                  <a:gd name="T12" fmla="*/ 0 w 500"/>
                  <a:gd name="T13" fmla="*/ 0 h 419"/>
                  <a:gd name="T14" fmla="*/ 0 w 500"/>
                  <a:gd name="T15" fmla="*/ 0 h 419"/>
                  <a:gd name="T16" fmla="*/ 0 w 500"/>
                  <a:gd name="T17" fmla="*/ 0 h 419"/>
                  <a:gd name="T18" fmla="*/ 0 w 500"/>
                  <a:gd name="T19" fmla="*/ 0 h 419"/>
                  <a:gd name="T20" fmla="*/ 0 w 500"/>
                  <a:gd name="T21" fmla="*/ 0 h 419"/>
                  <a:gd name="T22" fmla="*/ 0 w 500"/>
                  <a:gd name="T23" fmla="*/ 0 h 419"/>
                  <a:gd name="T24" fmla="*/ 0 w 500"/>
                  <a:gd name="T25" fmla="*/ 0 h 419"/>
                  <a:gd name="T26" fmla="*/ 0 w 500"/>
                  <a:gd name="T27" fmla="*/ 0 h 419"/>
                  <a:gd name="T28" fmla="*/ 0 w 500"/>
                  <a:gd name="T29" fmla="*/ 0 h 419"/>
                  <a:gd name="T30" fmla="*/ 0 w 500"/>
                  <a:gd name="T31" fmla="*/ 0 h 419"/>
                  <a:gd name="T32" fmla="*/ 0 w 500"/>
                  <a:gd name="T33" fmla="*/ 0 h 419"/>
                  <a:gd name="T34" fmla="*/ 0 w 500"/>
                  <a:gd name="T35" fmla="*/ 0 h 419"/>
                  <a:gd name="T36" fmla="*/ 0 w 500"/>
                  <a:gd name="T37" fmla="*/ 0 h 419"/>
                  <a:gd name="T38" fmla="*/ 0 w 500"/>
                  <a:gd name="T39" fmla="*/ 0 h 419"/>
                  <a:gd name="T40" fmla="*/ 0 w 500"/>
                  <a:gd name="T41" fmla="*/ 0 h 419"/>
                  <a:gd name="T42" fmla="*/ 0 w 500"/>
                  <a:gd name="T43" fmla="*/ 0 h 419"/>
                  <a:gd name="T44" fmla="*/ 0 w 500"/>
                  <a:gd name="T45" fmla="*/ 0 h 419"/>
                  <a:gd name="T46" fmla="*/ 0 w 500"/>
                  <a:gd name="T47" fmla="*/ 0 h 419"/>
                  <a:gd name="T48" fmla="*/ 0 w 500"/>
                  <a:gd name="T49" fmla="*/ 0 h 419"/>
                  <a:gd name="T50" fmla="*/ 0 w 500"/>
                  <a:gd name="T51" fmla="*/ 0 h 419"/>
                  <a:gd name="T52" fmla="*/ 0 w 500"/>
                  <a:gd name="T53" fmla="*/ 0 h 419"/>
                  <a:gd name="T54" fmla="*/ 0 w 500"/>
                  <a:gd name="T55" fmla="*/ 0 h 419"/>
                  <a:gd name="T56" fmla="*/ 0 w 500"/>
                  <a:gd name="T57" fmla="*/ 0 h 419"/>
                  <a:gd name="T58" fmla="*/ 0 w 500"/>
                  <a:gd name="T59" fmla="*/ 0 h 419"/>
                  <a:gd name="T60" fmla="*/ 0 w 500"/>
                  <a:gd name="T61" fmla="*/ 0 h 419"/>
                  <a:gd name="T62" fmla="*/ 0 w 500"/>
                  <a:gd name="T63" fmla="*/ 0 h 4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0"/>
                  <a:gd name="T97" fmla="*/ 0 h 419"/>
                  <a:gd name="T98" fmla="*/ 500 w 500"/>
                  <a:gd name="T99" fmla="*/ 419 h 4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0" h="419">
                    <a:moveTo>
                      <a:pt x="18" y="57"/>
                    </a:moveTo>
                    <a:lnTo>
                      <a:pt x="50" y="7"/>
                    </a:lnTo>
                    <a:lnTo>
                      <a:pt x="56" y="0"/>
                    </a:lnTo>
                    <a:lnTo>
                      <a:pt x="50" y="32"/>
                    </a:lnTo>
                    <a:lnTo>
                      <a:pt x="50" y="63"/>
                    </a:lnTo>
                    <a:lnTo>
                      <a:pt x="56" y="94"/>
                    </a:lnTo>
                    <a:lnTo>
                      <a:pt x="68" y="125"/>
                    </a:lnTo>
                    <a:lnTo>
                      <a:pt x="88" y="150"/>
                    </a:lnTo>
                    <a:lnTo>
                      <a:pt x="113" y="182"/>
                    </a:lnTo>
                    <a:lnTo>
                      <a:pt x="163" y="225"/>
                    </a:lnTo>
                    <a:lnTo>
                      <a:pt x="225" y="270"/>
                    </a:lnTo>
                    <a:lnTo>
                      <a:pt x="287" y="295"/>
                    </a:lnTo>
                    <a:lnTo>
                      <a:pt x="344" y="307"/>
                    </a:lnTo>
                    <a:lnTo>
                      <a:pt x="369" y="307"/>
                    </a:lnTo>
                    <a:lnTo>
                      <a:pt x="394" y="301"/>
                    </a:lnTo>
                    <a:lnTo>
                      <a:pt x="500" y="276"/>
                    </a:lnTo>
                    <a:lnTo>
                      <a:pt x="500" y="307"/>
                    </a:lnTo>
                    <a:lnTo>
                      <a:pt x="481" y="333"/>
                    </a:lnTo>
                    <a:lnTo>
                      <a:pt x="450" y="383"/>
                    </a:lnTo>
                    <a:lnTo>
                      <a:pt x="438" y="394"/>
                    </a:lnTo>
                    <a:lnTo>
                      <a:pt x="418" y="407"/>
                    </a:lnTo>
                    <a:lnTo>
                      <a:pt x="382" y="419"/>
                    </a:lnTo>
                    <a:lnTo>
                      <a:pt x="350" y="419"/>
                    </a:lnTo>
                    <a:lnTo>
                      <a:pt x="332" y="414"/>
                    </a:lnTo>
                    <a:lnTo>
                      <a:pt x="312" y="401"/>
                    </a:lnTo>
                    <a:lnTo>
                      <a:pt x="38" y="188"/>
                    </a:lnTo>
                    <a:lnTo>
                      <a:pt x="18" y="175"/>
                    </a:lnTo>
                    <a:lnTo>
                      <a:pt x="13" y="163"/>
                    </a:lnTo>
                    <a:lnTo>
                      <a:pt x="0" y="125"/>
                    </a:lnTo>
                    <a:lnTo>
                      <a:pt x="0" y="88"/>
                    </a:lnTo>
                    <a:lnTo>
                      <a:pt x="7" y="75"/>
                    </a:lnTo>
                    <a:lnTo>
                      <a:pt x="18" y="57"/>
                    </a:lnTo>
                    <a:close/>
                  </a:path>
                </a:pathLst>
              </a:custGeom>
              <a:solidFill>
                <a:srgbClr val="282C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81" name="Freeform 513"/>
              <p:cNvSpPr>
                <a:spLocks/>
              </p:cNvSpPr>
              <p:nvPr/>
            </p:nvSpPr>
            <p:spPr bwMode="auto">
              <a:xfrm>
                <a:off x="12296" y="10817"/>
                <a:ext cx="44" cy="44"/>
              </a:xfrm>
              <a:custGeom>
                <a:avLst/>
                <a:gdLst>
                  <a:gd name="T0" fmla="*/ 0 w 313"/>
                  <a:gd name="T1" fmla="*/ 0 h 308"/>
                  <a:gd name="T2" fmla="*/ 0 w 313"/>
                  <a:gd name="T3" fmla="*/ 0 h 308"/>
                  <a:gd name="T4" fmla="*/ 0 w 313"/>
                  <a:gd name="T5" fmla="*/ 0 h 308"/>
                  <a:gd name="T6" fmla="*/ 0 w 313"/>
                  <a:gd name="T7" fmla="*/ 0 h 308"/>
                  <a:gd name="T8" fmla="*/ 0 w 313"/>
                  <a:gd name="T9" fmla="*/ 0 h 308"/>
                  <a:gd name="T10" fmla="*/ 0 w 313"/>
                  <a:gd name="T11" fmla="*/ 0 h 308"/>
                  <a:gd name="T12" fmla="*/ 0 w 313"/>
                  <a:gd name="T13" fmla="*/ 0 h 308"/>
                  <a:gd name="T14" fmla="*/ 0 w 313"/>
                  <a:gd name="T15" fmla="*/ 0 h 308"/>
                  <a:gd name="T16" fmla="*/ 0 w 313"/>
                  <a:gd name="T17" fmla="*/ 0 h 308"/>
                  <a:gd name="T18" fmla="*/ 0 w 313"/>
                  <a:gd name="T19" fmla="*/ 0 h 308"/>
                  <a:gd name="T20" fmla="*/ 0 w 313"/>
                  <a:gd name="T21" fmla="*/ 0 h 308"/>
                  <a:gd name="T22" fmla="*/ 0 w 313"/>
                  <a:gd name="T23" fmla="*/ 0 h 3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3"/>
                  <a:gd name="T37" fmla="*/ 0 h 308"/>
                  <a:gd name="T38" fmla="*/ 313 w 313"/>
                  <a:gd name="T39" fmla="*/ 308 h 3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3" h="308">
                    <a:moveTo>
                      <a:pt x="207" y="0"/>
                    </a:moveTo>
                    <a:lnTo>
                      <a:pt x="313" y="82"/>
                    </a:lnTo>
                    <a:lnTo>
                      <a:pt x="257" y="133"/>
                    </a:lnTo>
                    <a:lnTo>
                      <a:pt x="207" y="183"/>
                    </a:lnTo>
                    <a:lnTo>
                      <a:pt x="169" y="239"/>
                    </a:lnTo>
                    <a:lnTo>
                      <a:pt x="131" y="308"/>
                    </a:lnTo>
                    <a:lnTo>
                      <a:pt x="0" y="208"/>
                    </a:lnTo>
                    <a:lnTo>
                      <a:pt x="50" y="145"/>
                    </a:lnTo>
                    <a:lnTo>
                      <a:pt x="101" y="82"/>
                    </a:lnTo>
                    <a:lnTo>
                      <a:pt x="150" y="32"/>
                    </a:lnTo>
                    <a:lnTo>
                      <a:pt x="175" y="13"/>
                    </a:lnTo>
                    <a:lnTo>
                      <a:pt x="207" y="0"/>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82" name="Freeform 514"/>
              <p:cNvSpPr>
                <a:spLocks/>
              </p:cNvSpPr>
              <p:nvPr/>
            </p:nvSpPr>
            <p:spPr bwMode="auto">
              <a:xfrm>
                <a:off x="12320" y="10818"/>
                <a:ext cx="19" cy="16"/>
              </a:xfrm>
              <a:custGeom>
                <a:avLst/>
                <a:gdLst>
                  <a:gd name="T0" fmla="*/ 0 w 131"/>
                  <a:gd name="T1" fmla="*/ 0 h 113"/>
                  <a:gd name="T2" fmla="*/ 0 w 131"/>
                  <a:gd name="T3" fmla="*/ 0 h 113"/>
                  <a:gd name="T4" fmla="*/ 0 w 131"/>
                  <a:gd name="T5" fmla="*/ 0 h 113"/>
                  <a:gd name="T6" fmla="*/ 0 w 131"/>
                  <a:gd name="T7" fmla="*/ 0 h 113"/>
                  <a:gd name="T8" fmla="*/ 0 w 131"/>
                  <a:gd name="T9" fmla="*/ 0 h 113"/>
                  <a:gd name="T10" fmla="*/ 0 w 131"/>
                  <a:gd name="T11" fmla="*/ 0 h 113"/>
                  <a:gd name="T12" fmla="*/ 0 w 131"/>
                  <a:gd name="T13" fmla="*/ 0 h 113"/>
                  <a:gd name="T14" fmla="*/ 0 w 131"/>
                  <a:gd name="T15" fmla="*/ 0 h 113"/>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13"/>
                  <a:gd name="T26" fmla="*/ 131 w 131"/>
                  <a:gd name="T27" fmla="*/ 113 h 1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13">
                    <a:moveTo>
                      <a:pt x="0" y="31"/>
                    </a:moveTo>
                    <a:lnTo>
                      <a:pt x="106" y="113"/>
                    </a:lnTo>
                    <a:lnTo>
                      <a:pt x="131" y="88"/>
                    </a:lnTo>
                    <a:lnTo>
                      <a:pt x="81" y="44"/>
                    </a:lnTo>
                    <a:lnTo>
                      <a:pt x="18" y="0"/>
                    </a:lnTo>
                    <a:lnTo>
                      <a:pt x="25" y="0"/>
                    </a:lnTo>
                    <a:lnTo>
                      <a:pt x="25" y="6"/>
                    </a:lnTo>
                    <a:lnTo>
                      <a:pt x="0" y="31"/>
                    </a:lnTo>
                    <a:close/>
                  </a:path>
                </a:pathLst>
              </a:custGeom>
              <a:solidFill>
                <a:srgbClr val="B0B2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83" name="Freeform 515"/>
              <p:cNvSpPr>
                <a:spLocks/>
              </p:cNvSpPr>
              <p:nvPr/>
            </p:nvSpPr>
            <p:spPr bwMode="auto">
              <a:xfrm>
                <a:off x="12303" y="10848"/>
                <a:ext cx="44" cy="44"/>
              </a:xfrm>
              <a:custGeom>
                <a:avLst/>
                <a:gdLst>
                  <a:gd name="T0" fmla="*/ 0 w 306"/>
                  <a:gd name="T1" fmla="*/ 0 h 306"/>
                  <a:gd name="T2" fmla="*/ 0 w 306"/>
                  <a:gd name="T3" fmla="*/ 0 h 306"/>
                  <a:gd name="T4" fmla="*/ 0 w 306"/>
                  <a:gd name="T5" fmla="*/ 0 h 306"/>
                  <a:gd name="T6" fmla="*/ 0 w 306"/>
                  <a:gd name="T7" fmla="*/ 0 h 306"/>
                  <a:gd name="T8" fmla="*/ 0 w 306"/>
                  <a:gd name="T9" fmla="*/ 0 h 306"/>
                  <a:gd name="T10" fmla="*/ 0 w 306"/>
                  <a:gd name="T11" fmla="*/ 0 h 306"/>
                  <a:gd name="T12" fmla="*/ 0 w 306"/>
                  <a:gd name="T13" fmla="*/ 0 h 306"/>
                  <a:gd name="T14" fmla="*/ 0 60000 65536"/>
                  <a:gd name="T15" fmla="*/ 0 60000 65536"/>
                  <a:gd name="T16" fmla="*/ 0 60000 65536"/>
                  <a:gd name="T17" fmla="*/ 0 60000 65536"/>
                  <a:gd name="T18" fmla="*/ 0 60000 65536"/>
                  <a:gd name="T19" fmla="*/ 0 60000 65536"/>
                  <a:gd name="T20" fmla="*/ 0 60000 65536"/>
                  <a:gd name="T21" fmla="*/ 0 w 306"/>
                  <a:gd name="T22" fmla="*/ 0 h 306"/>
                  <a:gd name="T23" fmla="*/ 306 w 306"/>
                  <a:gd name="T24" fmla="*/ 306 h 3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6" h="306">
                    <a:moveTo>
                      <a:pt x="69" y="37"/>
                    </a:moveTo>
                    <a:lnTo>
                      <a:pt x="51" y="112"/>
                    </a:lnTo>
                    <a:lnTo>
                      <a:pt x="306" y="263"/>
                    </a:lnTo>
                    <a:lnTo>
                      <a:pt x="288" y="306"/>
                    </a:lnTo>
                    <a:lnTo>
                      <a:pt x="0" y="125"/>
                    </a:lnTo>
                    <a:lnTo>
                      <a:pt x="19" y="0"/>
                    </a:lnTo>
                    <a:lnTo>
                      <a:pt x="69" y="37"/>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84" name="Freeform 516"/>
              <p:cNvSpPr>
                <a:spLocks/>
              </p:cNvSpPr>
              <p:nvPr/>
            </p:nvSpPr>
            <p:spPr bwMode="auto">
              <a:xfrm>
                <a:off x="12337" y="10885"/>
                <a:ext cx="7" cy="36"/>
              </a:xfrm>
              <a:custGeom>
                <a:avLst/>
                <a:gdLst>
                  <a:gd name="T0" fmla="*/ 0 w 50"/>
                  <a:gd name="T1" fmla="*/ 0 h 251"/>
                  <a:gd name="T2" fmla="*/ 0 w 50"/>
                  <a:gd name="T3" fmla="*/ 0 h 251"/>
                  <a:gd name="T4" fmla="*/ 0 w 50"/>
                  <a:gd name="T5" fmla="*/ 0 h 251"/>
                  <a:gd name="T6" fmla="*/ 0 w 50"/>
                  <a:gd name="T7" fmla="*/ 0 h 251"/>
                  <a:gd name="T8" fmla="*/ 0 w 50"/>
                  <a:gd name="T9" fmla="*/ 0 h 251"/>
                  <a:gd name="T10" fmla="*/ 0 w 50"/>
                  <a:gd name="T11" fmla="*/ 0 h 251"/>
                  <a:gd name="T12" fmla="*/ 0 w 50"/>
                  <a:gd name="T13" fmla="*/ 0 h 251"/>
                  <a:gd name="T14" fmla="*/ 0 w 50"/>
                  <a:gd name="T15" fmla="*/ 0 h 251"/>
                  <a:gd name="T16" fmla="*/ 0 w 50"/>
                  <a:gd name="T17" fmla="*/ 0 h 2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51"/>
                  <a:gd name="T29" fmla="*/ 50 w 50"/>
                  <a:gd name="T30" fmla="*/ 251 h 2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51">
                    <a:moveTo>
                      <a:pt x="0" y="6"/>
                    </a:moveTo>
                    <a:lnTo>
                      <a:pt x="0" y="238"/>
                    </a:lnTo>
                    <a:lnTo>
                      <a:pt x="0" y="244"/>
                    </a:lnTo>
                    <a:lnTo>
                      <a:pt x="12" y="251"/>
                    </a:lnTo>
                    <a:lnTo>
                      <a:pt x="25" y="251"/>
                    </a:lnTo>
                    <a:lnTo>
                      <a:pt x="37" y="251"/>
                    </a:lnTo>
                    <a:lnTo>
                      <a:pt x="50" y="238"/>
                    </a:lnTo>
                    <a:lnTo>
                      <a:pt x="50" y="0"/>
                    </a:lnTo>
                    <a:lnTo>
                      <a:pt x="0" y="6"/>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85" name="Freeform 517"/>
              <p:cNvSpPr>
                <a:spLocks/>
              </p:cNvSpPr>
              <p:nvPr/>
            </p:nvSpPr>
            <p:spPr bwMode="auto">
              <a:xfrm>
                <a:off x="12313" y="10914"/>
                <a:ext cx="59" cy="21"/>
              </a:xfrm>
              <a:custGeom>
                <a:avLst/>
                <a:gdLst>
                  <a:gd name="T0" fmla="*/ 0 w 412"/>
                  <a:gd name="T1" fmla="*/ 0 h 144"/>
                  <a:gd name="T2" fmla="*/ 0 w 412"/>
                  <a:gd name="T3" fmla="*/ 0 h 144"/>
                  <a:gd name="T4" fmla="*/ 0 w 412"/>
                  <a:gd name="T5" fmla="*/ 0 h 144"/>
                  <a:gd name="T6" fmla="*/ 0 w 412"/>
                  <a:gd name="T7" fmla="*/ 0 h 144"/>
                  <a:gd name="T8" fmla="*/ 0 w 412"/>
                  <a:gd name="T9" fmla="*/ 0 h 144"/>
                  <a:gd name="T10" fmla="*/ 0 w 412"/>
                  <a:gd name="T11" fmla="*/ 0 h 144"/>
                  <a:gd name="T12" fmla="*/ 0 w 412"/>
                  <a:gd name="T13" fmla="*/ 0 h 144"/>
                  <a:gd name="T14" fmla="*/ 0 w 412"/>
                  <a:gd name="T15" fmla="*/ 0 h 144"/>
                  <a:gd name="T16" fmla="*/ 0 w 412"/>
                  <a:gd name="T17" fmla="*/ 0 h 144"/>
                  <a:gd name="T18" fmla="*/ 0 w 412"/>
                  <a:gd name="T19" fmla="*/ 0 h 144"/>
                  <a:gd name="T20" fmla="*/ 0 w 412"/>
                  <a:gd name="T21" fmla="*/ 0 h 144"/>
                  <a:gd name="T22" fmla="*/ 0 w 412"/>
                  <a:gd name="T23" fmla="*/ 0 h 144"/>
                  <a:gd name="T24" fmla="*/ 0 w 412"/>
                  <a:gd name="T25" fmla="*/ 0 h 144"/>
                  <a:gd name="T26" fmla="*/ 0 w 412"/>
                  <a:gd name="T27" fmla="*/ 0 h 144"/>
                  <a:gd name="T28" fmla="*/ 0 w 412"/>
                  <a:gd name="T29" fmla="*/ 0 h 144"/>
                  <a:gd name="T30" fmla="*/ 0 w 412"/>
                  <a:gd name="T31" fmla="*/ 0 h 144"/>
                  <a:gd name="T32" fmla="*/ 0 w 412"/>
                  <a:gd name="T33" fmla="*/ 0 h 144"/>
                  <a:gd name="T34" fmla="*/ 0 w 412"/>
                  <a:gd name="T35" fmla="*/ 0 h 144"/>
                  <a:gd name="T36" fmla="*/ 0 w 412"/>
                  <a:gd name="T37" fmla="*/ 0 h 144"/>
                  <a:gd name="T38" fmla="*/ 0 w 412"/>
                  <a:gd name="T39" fmla="*/ 0 h 144"/>
                  <a:gd name="T40" fmla="*/ 0 w 412"/>
                  <a:gd name="T41" fmla="*/ 0 h 144"/>
                  <a:gd name="T42" fmla="*/ 0 w 412"/>
                  <a:gd name="T43" fmla="*/ 0 h 144"/>
                  <a:gd name="T44" fmla="*/ 0 w 412"/>
                  <a:gd name="T45" fmla="*/ 0 h 144"/>
                  <a:gd name="T46" fmla="*/ 0 w 412"/>
                  <a:gd name="T47" fmla="*/ 0 h 144"/>
                  <a:gd name="T48" fmla="*/ 0 w 412"/>
                  <a:gd name="T49" fmla="*/ 0 h 1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12"/>
                  <a:gd name="T76" fmla="*/ 0 h 144"/>
                  <a:gd name="T77" fmla="*/ 412 w 412"/>
                  <a:gd name="T78" fmla="*/ 144 h 1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12" h="144">
                    <a:moveTo>
                      <a:pt x="0" y="76"/>
                    </a:moveTo>
                    <a:lnTo>
                      <a:pt x="7" y="88"/>
                    </a:lnTo>
                    <a:lnTo>
                      <a:pt x="18" y="101"/>
                    </a:lnTo>
                    <a:lnTo>
                      <a:pt x="37" y="112"/>
                    </a:lnTo>
                    <a:lnTo>
                      <a:pt x="62" y="126"/>
                    </a:lnTo>
                    <a:lnTo>
                      <a:pt x="125" y="137"/>
                    </a:lnTo>
                    <a:lnTo>
                      <a:pt x="206" y="144"/>
                    </a:lnTo>
                    <a:lnTo>
                      <a:pt x="287" y="137"/>
                    </a:lnTo>
                    <a:lnTo>
                      <a:pt x="350" y="126"/>
                    </a:lnTo>
                    <a:lnTo>
                      <a:pt x="375" y="112"/>
                    </a:lnTo>
                    <a:lnTo>
                      <a:pt x="400" y="101"/>
                    </a:lnTo>
                    <a:lnTo>
                      <a:pt x="407" y="88"/>
                    </a:lnTo>
                    <a:lnTo>
                      <a:pt x="412" y="76"/>
                    </a:lnTo>
                    <a:lnTo>
                      <a:pt x="407" y="56"/>
                    </a:lnTo>
                    <a:lnTo>
                      <a:pt x="400" y="44"/>
                    </a:lnTo>
                    <a:lnTo>
                      <a:pt x="375" y="31"/>
                    </a:lnTo>
                    <a:lnTo>
                      <a:pt x="350" y="25"/>
                    </a:lnTo>
                    <a:lnTo>
                      <a:pt x="287" y="6"/>
                    </a:lnTo>
                    <a:lnTo>
                      <a:pt x="206" y="0"/>
                    </a:lnTo>
                    <a:lnTo>
                      <a:pt x="125" y="6"/>
                    </a:lnTo>
                    <a:lnTo>
                      <a:pt x="62" y="25"/>
                    </a:lnTo>
                    <a:lnTo>
                      <a:pt x="37" y="31"/>
                    </a:lnTo>
                    <a:lnTo>
                      <a:pt x="18" y="44"/>
                    </a:lnTo>
                    <a:lnTo>
                      <a:pt x="7" y="56"/>
                    </a:lnTo>
                    <a:lnTo>
                      <a:pt x="0" y="76"/>
                    </a:lnTo>
                    <a:close/>
                  </a:path>
                </a:pathLst>
              </a:custGeom>
              <a:solidFill>
                <a:srgbClr val="656B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86" name="Freeform 518"/>
              <p:cNvSpPr>
                <a:spLocks/>
              </p:cNvSpPr>
              <p:nvPr/>
            </p:nvSpPr>
            <p:spPr bwMode="auto">
              <a:xfrm>
                <a:off x="12313" y="10910"/>
                <a:ext cx="59" cy="19"/>
              </a:xfrm>
              <a:custGeom>
                <a:avLst/>
                <a:gdLst>
                  <a:gd name="T0" fmla="*/ 0 w 412"/>
                  <a:gd name="T1" fmla="*/ 0 h 137"/>
                  <a:gd name="T2" fmla="*/ 0 w 412"/>
                  <a:gd name="T3" fmla="*/ 0 h 137"/>
                  <a:gd name="T4" fmla="*/ 0 w 412"/>
                  <a:gd name="T5" fmla="*/ 0 h 137"/>
                  <a:gd name="T6" fmla="*/ 0 w 412"/>
                  <a:gd name="T7" fmla="*/ 0 h 137"/>
                  <a:gd name="T8" fmla="*/ 0 w 412"/>
                  <a:gd name="T9" fmla="*/ 0 h 137"/>
                  <a:gd name="T10" fmla="*/ 0 w 412"/>
                  <a:gd name="T11" fmla="*/ 0 h 137"/>
                  <a:gd name="T12" fmla="*/ 0 w 412"/>
                  <a:gd name="T13" fmla="*/ 0 h 137"/>
                  <a:gd name="T14" fmla="*/ 0 w 412"/>
                  <a:gd name="T15" fmla="*/ 0 h 137"/>
                  <a:gd name="T16" fmla="*/ 0 w 412"/>
                  <a:gd name="T17" fmla="*/ 0 h 137"/>
                  <a:gd name="T18" fmla="*/ 0 w 412"/>
                  <a:gd name="T19" fmla="*/ 0 h 137"/>
                  <a:gd name="T20" fmla="*/ 0 w 412"/>
                  <a:gd name="T21" fmla="*/ 0 h 137"/>
                  <a:gd name="T22" fmla="*/ 0 w 412"/>
                  <a:gd name="T23" fmla="*/ 0 h 137"/>
                  <a:gd name="T24" fmla="*/ 0 w 412"/>
                  <a:gd name="T25" fmla="*/ 0 h 137"/>
                  <a:gd name="T26" fmla="*/ 0 w 412"/>
                  <a:gd name="T27" fmla="*/ 0 h 137"/>
                  <a:gd name="T28" fmla="*/ 0 w 412"/>
                  <a:gd name="T29" fmla="*/ 0 h 137"/>
                  <a:gd name="T30" fmla="*/ 0 w 412"/>
                  <a:gd name="T31" fmla="*/ 0 h 137"/>
                  <a:gd name="T32" fmla="*/ 0 w 412"/>
                  <a:gd name="T33" fmla="*/ 0 h 137"/>
                  <a:gd name="T34" fmla="*/ 0 w 412"/>
                  <a:gd name="T35" fmla="*/ 0 h 137"/>
                  <a:gd name="T36" fmla="*/ 0 w 412"/>
                  <a:gd name="T37" fmla="*/ 0 h 137"/>
                  <a:gd name="T38" fmla="*/ 0 w 412"/>
                  <a:gd name="T39" fmla="*/ 0 h 137"/>
                  <a:gd name="T40" fmla="*/ 0 w 412"/>
                  <a:gd name="T41" fmla="*/ 0 h 137"/>
                  <a:gd name="T42" fmla="*/ 0 w 412"/>
                  <a:gd name="T43" fmla="*/ 0 h 137"/>
                  <a:gd name="T44" fmla="*/ 0 w 412"/>
                  <a:gd name="T45" fmla="*/ 0 h 137"/>
                  <a:gd name="T46" fmla="*/ 0 w 412"/>
                  <a:gd name="T47" fmla="*/ 0 h 137"/>
                  <a:gd name="T48" fmla="*/ 0 w 412"/>
                  <a:gd name="T49" fmla="*/ 0 h 1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12"/>
                  <a:gd name="T76" fmla="*/ 0 h 137"/>
                  <a:gd name="T77" fmla="*/ 412 w 412"/>
                  <a:gd name="T78" fmla="*/ 137 h 1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12" h="137">
                    <a:moveTo>
                      <a:pt x="0" y="69"/>
                    </a:moveTo>
                    <a:lnTo>
                      <a:pt x="7" y="82"/>
                    </a:lnTo>
                    <a:lnTo>
                      <a:pt x="18" y="94"/>
                    </a:lnTo>
                    <a:lnTo>
                      <a:pt x="37" y="107"/>
                    </a:lnTo>
                    <a:lnTo>
                      <a:pt x="62" y="119"/>
                    </a:lnTo>
                    <a:lnTo>
                      <a:pt x="125" y="132"/>
                    </a:lnTo>
                    <a:lnTo>
                      <a:pt x="206" y="137"/>
                    </a:lnTo>
                    <a:lnTo>
                      <a:pt x="287" y="132"/>
                    </a:lnTo>
                    <a:lnTo>
                      <a:pt x="350" y="119"/>
                    </a:lnTo>
                    <a:lnTo>
                      <a:pt x="375" y="107"/>
                    </a:lnTo>
                    <a:lnTo>
                      <a:pt x="400" y="94"/>
                    </a:lnTo>
                    <a:lnTo>
                      <a:pt x="407" y="82"/>
                    </a:lnTo>
                    <a:lnTo>
                      <a:pt x="412" y="69"/>
                    </a:lnTo>
                    <a:lnTo>
                      <a:pt x="407" y="56"/>
                    </a:lnTo>
                    <a:lnTo>
                      <a:pt x="400" y="44"/>
                    </a:lnTo>
                    <a:lnTo>
                      <a:pt x="375" y="31"/>
                    </a:lnTo>
                    <a:lnTo>
                      <a:pt x="350" y="19"/>
                    </a:lnTo>
                    <a:lnTo>
                      <a:pt x="287" y="6"/>
                    </a:lnTo>
                    <a:lnTo>
                      <a:pt x="206" y="0"/>
                    </a:lnTo>
                    <a:lnTo>
                      <a:pt x="125" y="6"/>
                    </a:lnTo>
                    <a:lnTo>
                      <a:pt x="62" y="19"/>
                    </a:lnTo>
                    <a:lnTo>
                      <a:pt x="37" y="31"/>
                    </a:lnTo>
                    <a:lnTo>
                      <a:pt x="18" y="44"/>
                    </a:lnTo>
                    <a:lnTo>
                      <a:pt x="7" y="56"/>
                    </a:lnTo>
                    <a:lnTo>
                      <a:pt x="0" y="69"/>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87" name="Freeform 519"/>
              <p:cNvSpPr>
                <a:spLocks/>
              </p:cNvSpPr>
              <p:nvPr/>
            </p:nvSpPr>
            <p:spPr bwMode="auto">
              <a:xfrm>
                <a:off x="12333" y="10910"/>
                <a:ext cx="39" cy="15"/>
              </a:xfrm>
              <a:custGeom>
                <a:avLst/>
                <a:gdLst>
                  <a:gd name="T0" fmla="*/ 0 w 269"/>
                  <a:gd name="T1" fmla="*/ 0 h 107"/>
                  <a:gd name="T2" fmla="*/ 0 w 269"/>
                  <a:gd name="T3" fmla="*/ 0 h 107"/>
                  <a:gd name="T4" fmla="*/ 0 w 269"/>
                  <a:gd name="T5" fmla="*/ 0 h 107"/>
                  <a:gd name="T6" fmla="*/ 0 w 269"/>
                  <a:gd name="T7" fmla="*/ 0 h 107"/>
                  <a:gd name="T8" fmla="*/ 0 w 269"/>
                  <a:gd name="T9" fmla="*/ 0 h 107"/>
                  <a:gd name="T10" fmla="*/ 0 w 269"/>
                  <a:gd name="T11" fmla="*/ 0 h 107"/>
                  <a:gd name="T12" fmla="*/ 0 w 269"/>
                  <a:gd name="T13" fmla="*/ 0 h 107"/>
                  <a:gd name="T14" fmla="*/ 0 w 269"/>
                  <a:gd name="T15" fmla="*/ 0 h 107"/>
                  <a:gd name="T16" fmla="*/ 0 w 269"/>
                  <a:gd name="T17" fmla="*/ 0 h 107"/>
                  <a:gd name="T18" fmla="*/ 0 w 269"/>
                  <a:gd name="T19" fmla="*/ 0 h 107"/>
                  <a:gd name="T20" fmla="*/ 0 w 269"/>
                  <a:gd name="T21" fmla="*/ 0 h 107"/>
                  <a:gd name="T22" fmla="*/ 0 w 269"/>
                  <a:gd name="T23" fmla="*/ 0 h 107"/>
                  <a:gd name="T24" fmla="*/ 0 w 269"/>
                  <a:gd name="T25" fmla="*/ 0 h 107"/>
                  <a:gd name="T26" fmla="*/ 0 w 269"/>
                  <a:gd name="T27" fmla="*/ 0 h 107"/>
                  <a:gd name="T28" fmla="*/ 0 w 269"/>
                  <a:gd name="T29" fmla="*/ 0 h 1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9"/>
                  <a:gd name="T46" fmla="*/ 0 h 107"/>
                  <a:gd name="T47" fmla="*/ 269 w 269"/>
                  <a:gd name="T48" fmla="*/ 107 h 1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9" h="107">
                    <a:moveTo>
                      <a:pt x="63" y="0"/>
                    </a:moveTo>
                    <a:lnTo>
                      <a:pt x="144" y="6"/>
                    </a:lnTo>
                    <a:lnTo>
                      <a:pt x="207" y="19"/>
                    </a:lnTo>
                    <a:lnTo>
                      <a:pt x="232" y="31"/>
                    </a:lnTo>
                    <a:lnTo>
                      <a:pt x="257" y="44"/>
                    </a:lnTo>
                    <a:lnTo>
                      <a:pt x="264" y="56"/>
                    </a:lnTo>
                    <a:lnTo>
                      <a:pt x="269" y="69"/>
                    </a:lnTo>
                    <a:lnTo>
                      <a:pt x="269" y="82"/>
                    </a:lnTo>
                    <a:lnTo>
                      <a:pt x="264" y="87"/>
                    </a:lnTo>
                    <a:lnTo>
                      <a:pt x="232" y="107"/>
                    </a:lnTo>
                    <a:lnTo>
                      <a:pt x="176" y="69"/>
                    </a:lnTo>
                    <a:lnTo>
                      <a:pt x="119" y="37"/>
                    </a:lnTo>
                    <a:lnTo>
                      <a:pt x="63" y="12"/>
                    </a:lnTo>
                    <a:lnTo>
                      <a:pt x="0" y="0"/>
                    </a:lnTo>
                    <a:lnTo>
                      <a:pt x="63" y="0"/>
                    </a:lnTo>
                    <a:close/>
                  </a:path>
                </a:pathLst>
              </a:custGeom>
              <a:solidFill>
                <a:srgbClr val="B5B7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88" name="Freeform 520"/>
              <p:cNvSpPr>
                <a:spLocks/>
              </p:cNvSpPr>
              <p:nvPr/>
            </p:nvSpPr>
            <p:spPr bwMode="auto">
              <a:xfrm>
                <a:off x="11287" y="11068"/>
                <a:ext cx="44" cy="20"/>
              </a:xfrm>
              <a:custGeom>
                <a:avLst/>
                <a:gdLst>
                  <a:gd name="T0" fmla="*/ 0 w 307"/>
                  <a:gd name="T1" fmla="*/ 0 h 145"/>
                  <a:gd name="T2" fmla="*/ 0 w 307"/>
                  <a:gd name="T3" fmla="*/ 0 h 145"/>
                  <a:gd name="T4" fmla="*/ 0 w 307"/>
                  <a:gd name="T5" fmla="*/ 0 h 145"/>
                  <a:gd name="T6" fmla="*/ 0 w 307"/>
                  <a:gd name="T7" fmla="*/ 0 h 145"/>
                  <a:gd name="T8" fmla="*/ 0 w 307"/>
                  <a:gd name="T9" fmla="*/ 0 h 145"/>
                  <a:gd name="T10" fmla="*/ 0 w 307"/>
                  <a:gd name="T11" fmla="*/ 0 h 145"/>
                  <a:gd name="T12" fmla="*/ 0 w 307"/>
                  <a:gd name="T13" fmla="*/ 0 h 145"/>
                  <a:gd name="T14" fmla="*/ 0 w 307"/>
                  <a:gd name="T15" fmla="*/ 0 h 145"/>
                  <a:gd name="T16" fmla="*/ 0 w 307"/>
                  <a:gd name="T17" fmla="*/ 0 h 145"/>
                  <a:gd name="T18" fmla="*/ 0 w 307"/>
                  <a:gd name="T19" fmla="*/ 0 h 145"/>
                  <a:gd name="T20" fmla="*/ 0 w 307"/>
                  <a:gd name="T21" fmla="*/ 0 h 145"/>
                  <a:gd name="T22" fmla="*/ 0 w 307"/>
                  <a:gd name="T23" fmla="*/ 0 h 145"/>
                  <a:gd name="T24" fmla="*/ 0 w 307"/>
                  <a:gd name="T25" fmla="*/ 0 h 145"/>
                  <a:gd name="T26" fmla="*/ 0 w 307"/>
                  <a:gd name="T27" fmla="*/ 0 h 145"/>
                  <a:gd name="T28" fmla="*/ 0 w 307"/>
                  <a:gd name="T29" fmla="*/ 0 h 145"/>
                  <a:gd name="T30" fmla="*/ 0 w 307"/>
                  <a:gd name="T31" fmla="*/ 0 h 145"/>
                  <a:gd name="T32" fmla="*/ 0 w 307"/>
                  <a:gd name="T33" fmla="*/ 0 h 145"/>
                  <a:gd name="T34" fmla="*/ 0 w 307"/>
                  <a:gd name="T35" fmla="*/ 0 h 145"/>
                  <a:gd name="T36" fmla="*/ 0 w 307"/>
                  <a:gd name="T37" fmla="*/ 0 h 145"/>
                  <a:gd name="T38" fmla="*/ 0 w 307"/>
                  <a:gd name="T39" fmla="*/ 0 h 145"/>
                  <a:gd name="T40" fmla="*/ 0 w 307"/>
                  <a:gd name="T41" fmla="*/ 0 h 145"/>
                  <a:gd name="T42" fmla="*/ 0 w 307"/>
                  <a:gd name="T43" fmla="*/ 0 h 145"/>
                  <a:gd name="T44" fmla="*/ 0 w 307"/>
                  <a:gd name="T45" fmla="*/ 0 h 145"/>
                  <a:gd name="T46" fmla="*/ 0 w 307"/>
                  <a:gd name="T47" fmla="*/ 0 h 1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7"/>
                  <a:gd name="T73" fmla="*/ 0 h 145"/>
                  <a:gd name="T74" fmla="*/ 307 w 307"/>
                  <a:gd name="T75" fmla="*/ 145 h 1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7" h="145">
                    <a:moveTo>
                      <a:pt x="307" y="38"/>
                    </a:moveTo>
                    <a:lnTo>
                      <a:pt x="307" y="51"/>
                    </a:lnTo>
                    <a:lnTo>
                      <a:pt x="300" y="70"/>
                    </a:lnTo>
                    <a:lnTo>
                      <a:pt x="294" y="82"/>
                    </a:lnTo>
                    <a:lnTo>
                      <a:pt x="275" y="95"/>
                    </a:lnTo>
                    <a:lnTo>
                      <a:pt x="232" y="120"/>
                    </a:lnTo>
                    <a:lnTo>
                      <a:pt x="176" y="138"/>
                    </a:lnTo>
                    <a:lnTo>
                      <a:pt x="119" y="145"/>
                    </a:lnTo>
                    <a:lnTo>
                      <a:pt x="63" y="138"/>
                    </a:lnTo>
                    <a:lnTo>
                      <a:pt x="44" y="133"/>
                    </a:lnTo>
                    <a:lnTo>
                      <a:pt x="25" y="120"/>
                    </a:lnTo>
                    <a:lnTo>
                      <a:pt x="6" y="101"/>
                    </a:lnTo>
                    <a:lnTo>
                      <a:pt x="0" y="82"/>
                    </a:lnTo>
                    <a:lnTo>
                      <a:pt x="0" y="70"/>
                    </a:lnTo>
                    <a:lnTo>
                      <a:pt x="6" y="51"/>
                    </a:lnTo>
                    <a:lnTo>
                      <a:pt x="19" y="38"/>
                    </a:lnTo>
                    <a:lnTo>
                      <a:pt x="31" y="32"/>
                    </a:lnTo>
                    <a:lnTo>
                      <a:pt x="76" y="13"/>
                    </a:lnTo>
                    <a:lnTo>
                      <a:pt x="126" y="0"/>
                    </a:lnTo>
                    <a:lnTo>
                      <a:pt x="176" y="0"/>
                    </a:lnTo>
                    <a:lnTo>
                      <a:pt x="225" y="0"/>
                    </a:lnTo>
                    <a:lnTo>
                      <a:pt x="269" y="7"/>
                    </a:lnTo>
                    <a:lnTo>
                      <a:pt x="294" y="20"/>
                    </a:lnTo>
                    <a:lnTo>
                      <a:pt x="307" y="38"/>
                    </a:lnTo>
                    <a:close/>
                  </a:path>
                </a:pathLst>
              </a:custGeom>
              <a:solidFill>
                <a:srgbClr val="F0C4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89" name="Freeform 521"/>
              <p:cNvSpPr>
                <a:spLocks/>
              </p:cNvSpPr>
              <p:nvPr/>
            </p:nvSpPr>
            <p:spPr bwMode="auto">
              <a:xfrm>
                <a:off x="11638" y="11098"/>
                <a:ext cx="19" cy="40"/>
              </a:xfrm>
              <a:custGeom>
                <a:avLst/>
                <a:gdLst>
                  <a:gd name="T0" fmla="*/ 0 w 131"/>
                  <a:gd name="T1" fmla="*/ 0 h 275"/>
                  <a:gd name="T2" fmla="*/ 0 w 131"/>
                  <a:gd name="T3" fmla="*/ 0 h 275"/>
                  <a:gd name="T4" fmla="*/ 0 w 131"/>
                  <a:gd name="T5" fmla="*/ 0 h 275"/>
                  <a:gd name="T6" fmla="*/ 0 w 131"/>
                  <a:gd name="T7" fmla="*/ 0 h 275"/>
                  <a:gd name="T8" fmla="*/ 0 w 131"/>
                  <a:gd name="T9" fmla="*/ 0 h 275"/>
                  <a:gd name="T10" fmla="*/ 0 w 131"/>
                  <a:gd name="T11" fmla="*/ 0 h 275"/>
                  <a:gd name="T12" fmla="*/ 0 w 131"/>
                  <a:gd name="T13" fmla="*/ 0 h 275"/>
                  <a:gd name="T14" fmla="*/ 0 60000 65536"/>
                  <a:gd name="T15" fmla="*/ 0 60000 65536"/>
                  <a:gd name="T16" fmla="*/ 0 60000 65536"/>
                  <a:gd name="T17" fmla="*/ 0 60000 65536"/>
                  <a:gd name="T18" fmla="*/ 0 60000 65536"/>
                  <a:gd name="T19" fmla="*/ 0 60000 65536"/>
                  <a:gd name="T20" fmla="*/ 0 60000 65536"/>
                  <a:gd name="T21" fmla="*/ 0 w 131"/>
                  <a:gd name="T22" fmla="*/ 0 h 275"/>
                  <a:gd name="T23" fmla="*/ 131 w 131"/>
                  <a:gd name="T24" fmla="*/ 275 h 2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 h="275">
                    <a:moveTo>
                      <a:pt x="131" y="231"/>
                    </a:moveTo>
                    <a:lnTo>
                      <a:pt x="106" y="250"/>
                    </a:lnTo>
                    <a:lnTo>
                      <a:pt x="74" y="256"/>
                    </a:lnTo>
                    <a:lnTo>
                      <a:pt x="0" y="275"/>
                    </a:lnTo>
                    <a:lnTo>
                      <a:pt x="74" y="0"/>
                    </a:lnTo>
                    <a:lnTo>
                      <a:pt x="99" y="119"/>
                    </a:lnTo>
                    <a:lnTo>
                      <a:pt x="131" y="231"/>
                    </a:lnTo>
                    <a:close/>
                  </a:path>
                </a:pathLst>
              </a:custGeom>
              <a:solidFill>
                <a:srgbClr val="E0C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90" name="Freeform 522"/>
              <p:cNvSpPr>
                <a:spLocks/>
              </p:cNvSpPr>
              <p:nvPr/>
            </p:nvSpPr>
            <p:spPr bwMode="auto">
              <a:xfrm>
                <a:off x="11652" y="11087"/>
                <a:ext cx="217" cy="80"/>
              </a:xfrm>
              <a:custGeom>
                <a:avLst/>
                <a:gdLst>
                  <a:gd name="T0" fmla="*/ 0 w 1514"/>
                  <a:gd name="T1" fmla="*/ 0 h 558"/>
                  <a:gd name="T2" fmla="*/ 0 w 1514"/>
                  <a:gd name="T3" fmla="*/ 0 h 558"/>
                  <a:gd name="T4" fmla="*/ 0 w 1514"/>
                  <a:gd name="T5" fmla="*/ 0 h 558"/>
                  <a:gd name="T6" fmla="*/ 0 w 1514"/>
                  <a:gd name="T7" fmla="*/ 0 h 558"/>
                  <a:gd name="T8" fmla="*/ 0 w 1514"/>
                  <a:gd name="T9" fmla="*/ 0 h 558"/>
                  <a:gd name="T10" fmla="*/ 0 60000 65536"/>
                  <a:gd name="T11" fmla="*/ 0 60000 65536"/>
                  <a:gd name="T12" fmla="*/ 0 60000 65536"/>
                  <a:gd name="T13" fmla="*/ 0 60000 65536"/>
                  <a:gd name="T14" fmla="*/ 0 60000 65536"/>
                  <a:gd name="T15" fmla="*/ 0 w 1514"/>
                  <a:gd name="T16" fmla="*/ 0 h 558"/>
                  <a:gd name="T17" fmla="*/ 1514 w 1514"/>
                  <a:gd name="T18" fmla="*/ 558 h 558"/>
                </a:gdLst>
                <a:ahLst/>
                <a:cxnLst>
                  <a:cxn ang="T10">
                    <a:pos x="T0" y="T1"/>
                  </a:cxn>
                  <a:cxn ang="T11">
                    <a:pos x="T2" y="T3"/>
                  </a:cxn>
                  <a:cxn ang="T12">
                    <a:pos x="T4" y="T5"/>
                  </a:cxn>
                  <a:cxn ang="T13">
                    <a:pos x="T6" y="T7"/>
                  </a:cxn>
                  <a:cxn ang="T14">
                    <a:pos x="T8" y="T9"/>
                  </a:cxn>
                </a:cxnLst>
                <a:rect l="T15" t="T16" r="T17" b="T18"/>
                <a:pathLst>
                  <a:path w="1514" h="558">
                    <a:moveTo>
                      <a:pt x="1514" y="82"/>
                    </a:moveTo>
                    <a:lnTo>
                      <a:pt x="583" y="0"/>
                    </a:lnTo>
                    <a:lnTo>
                      <a:pt x="0" y="414"/>
                    </a:lnTo>
                    <a:lnTo>
                      <a:pt x="958" y="558"/>
                    </a:lnTo>
                    <a:lnTo>
                      <a:pt x="1514"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91" name="Freeform 523"/>
              <p:cNvSpPr>
                <a:spLocks/>
              </p:cNvSpPr>
              <p:nvPr/>
            </p:nvSpPr>
            <p:spPr bwMode="auto">
              <a:xfrm>
                <a:off x="11578" y="10989"/>
                <a:ext cx="133" cy="158"/>
              </a:xfrm>
              <a:custGeom>
                <a:avLst/>
                <a:gdLst>
                  <a:gd name="T0" fmla="*/ 0 w 937"/>
                  <a:gd name="T1" fmla="*/ 0 h 1108"/>
                  <a:gd name="T2" fmla="*/ 0 w 937"/>
                  <a:gd name="T3" fmla="*/ 0 h 1108"/>
                  <a:gd name="T4" fmla="*/ 0 w 937"/>
                  <a:gd name="T5" fmla="*/ 0 h 1108"/>
                  <a:gd name="T6" fmla="*/ 0 w 937"/>
                  <a:gd name="T7" fmla="*/ 0 h 1108"/>
                  <a:gd name="T8" fmla="*/ 0 w 937"/>
                  <a:gd name="T9" fmla="*/ 0 h 1108"/>
                  <a:gd name="T10" fmla="*/ 0 w 937"/>
                  <a:gd name="T11" fmla="*/ 0 h 1108"/>
                  <a:gd name="T12" fmla="*/ 0 w 937"/>
                  <a:gd name="T13" fmla="*/ 0 h 1108"/>
                  <a:gd name="T14" fmla="*/ 0 w 937"/>
                  <a:gd name="T15" fmla="*/ 0 h 1108"/>
                  <a:gd name="T16" fmla="*/ 0 w 937"/>
                  <a:gd name="T17" fmla="*/ 0 h 1108"/>
                  <a:gd name="T18" fmla="*/ 0 w 937"/>
                  <a:gd name="T19" fmla="*/ 0 h 1108"/>
                  <a:gd name="T20" fmla="*/ 0 w 937"/>
                  <a:gd name="T21" fmla="*/ 0 h 1108"/>
                  <a:gd name="T22" fmla="*/ 0 w 937"/>
                  <a:gd name="T23" fmla="*/ 0 h 1108"/>
                  <a:gd name="T24" fmla="*/ 0 w 937"/>
                  <a:gd name="T25" fmla="*/ 0 h 1108"/>
                  <a:gd name="T26" fmla="*/ 0 w 937"/>
                  <a:gd name="T27" fmla="*/ 0 h 1108"/>
                  <a:gd name="T28" fmla="*/ 0 w 937"/>
                  <a:gd name="T29" fmla="*/ 0 h 1108"/>
                  <a:gd name="T30" fmla="*/ 0 w 937"/>
                  <a:gd name="T31" fmla="*/ 0 h 1108"/>
                  <a:gd name="T32" fmla="*/ 0 w 937"/>
                  <a:gd name="T33" fmla="*/ 0 h 1108"/>
                  <a:gd name="T34" fmla="*/ 0 w 937"/>
                  <a:gd name="T35" fmla="*/ 0 h 1108"/>
                  <a:gd name="T36" fmla="*/ 0 w 937"/>
                  <a:gd name="T37" fmla="*/ 0 h 1108"/>
                  <a:gd name="T38" fmla="*/ 0 w 937"/>
                  <a:gd name="T39" fmla="*/ 0 h 1108"/>
                  <a:gd name="T40" fmla="*/ 0 w 937"/>
                  <a:gd name="T41" fmla="*/ 0 h 1108"/>
                  <a:gd name="T42" fmla="*/ 0 w 937"/>
                  <a:gd name="T43" fmla="*/ 0 h 1108"/>
                  <a:gd name="T44" fmla="*/ 0 w 937"/>
                  <a:gd name="T45" fmla="*/ 0 h 1108"/>
                  <a:gd name="T46" fmla="*/ 0 w 937"/>
                  <a:gd name="T47" fmla="*/ 0 h 1108"/>
                  <a:gd name="T48" fmla="*/ 0 w 937"/>
                  <a:gd name="T49" fmla="*/ 0 h 1108"/>
                  <a:gd name="T50" fmla="*/ 0 w 937"/>
                  <a:gd name="T51" fmla="*/ 0 h 1108"/>
                  <a:gd name="T52" fmla="*/ 0 w 937"/>
                  <a:gd name="T53" fmla="*/ 0 h 1108"/>
                  <a:gd name="T54" fmla="*/ 0 w 937"/>
                  <a:gd name="T55" fmla="*/ 0 h 1108"/>
                  <a:gd name="T56" fmla="*/ 0 w 937"/>
                  <a:gd name="T57" fmla="*/ 0 h 1108"/>
                  <a:gd name="T58" fmla="*/ 0 w 937"/>
                  <a:gd name="T59" fmla="*/ 0 h 1108"/>
                  <a:gd name="T60" fmla="*/ 0 w 937"/>
                  <a:gd name="T61" fmla="*/ 0 h 1108"/>
                  <a:gd name="T62" fmla="*/ 0 w 937"/>
                  <a:gd name="T63" fmla="*/ 0 h 1108"/>
                  <a:gd name="T64" fmla="*/ 0 w 937"/>
                  <a:gd name="T65" fmla="*/ 0 h 1108"/>
                  <a:gd name="T66" fmla="*/ 0 w 937"/>
                  <a:gd name="T67" fmla="*/ 0 h 1108"/>
                  <a:gd name="T68" fmla="*/ 0 w 937"/>
                  <a:gd name="T69" fmla="*/ 0 h 1108"/>
                  <a:gd name="T70" fmla="*/ 0 w 937"/>
                  <a:gd name="T71" fmla="*/ 0 h 1108"/>
                  <a:gd name="T72" fmla="*/ 0 w 937"/>
                  <a:gd name="T73" fmla="*/ 0 h 1108"/>
                  <a:gd name="T74" fmla="*/ 0 w 937"/>
                  <a:gd name="T75" fmla="*/ 0 h 1108"/>
                  <a:gd name="T76" fmla="*/ 0 w 937"/>
                  <a:gd name="T77" fmla="*/ 0 h 1108"/>
                  <a:gd name="T78" fmla="*/ 0 w 937"/>
                  <a:gd name="T79" fmla="*/ 0 h 1108"/>
                  <a:gd name="T80" fmla="*/ 0 w 937"/>
                  <a:gd name="T81" fmla="*/ 0 h 1108"/>
                  <a:gd name="T82" fmla="*/ 0 w 937"/>
                  <a:gd name="T83" fmla="*/ 0 h 1108"/>
                  <a:gd name="T84" fmla="*/ 0 w 937"/>
                  <a:gd name="T85" fmla="*/ 0 h 1108"/>
                  <a:gd name="T86" fmla="*/ 0 w 937"/>
                  <a:gd name="T87" fmla="*/ 0 h 1108"/>
                  <a:gd name="T88" fmla="*/ 0 w 937"/>
                  <a:gd name="T89" fmla="*/ 0 h 1108"/>
                  <a:gd name="T90" fmla="*/ 0 w 937"/>
                  <a:gd name="T91" fmla="*/ 0 h 1108"/>
                  <a:gd name="T92" fmla="*/ 0 w 937"/>
                  <a:gd name="T93" fmla="*/ 0 h 1108"/>
                  <a:gd name="T94" fmla="*/ 0 w 937"/>
                  <a:gd name="T95" fmla="*/ 0 h 1108"/>
                  <a:gd name="T96" fmla="*/ 0 w 937"/>
                  <a:gd name="T97" fmla="*/ 0 h 1108"/>
                  <a:gd name="T98" fmla="*/ 0 w 937"/>
                  <a:gd name="T99" fmla="*/ 0 h 1108"/>
                  <a:gd name="T100" fmla="*/ 0 w 937"/>
                  <a:gd name="T101" fmla="*/ 0 h 1108"/>
                  <a:gd name="T102" fmla="*/ 0 w 937"/>
                  <a:gd name="T103" fmla="*/ 0 h 1108"/>
                  <a:gd name="T104" fmla="*/ 0 w 937"/>
                  <a:gd name="T105" fmla="*/ 0 h 1108"/>
                  <a:gd name="T106" fmla="*/ 0 w 937"/>
                  <a:gd name="T107" fmla="*/ 0 h 1108"/>
                  <a:gd name="T108" fmla="*/ 0 w 937"/>
                  <a:gd name="T109" fmla="*/ 0 h 11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7"/>
                  <a:gd name="T166" fmla="*/ 0 h 1108"/>
                  <a:gd name="T167" fmla="*/ 937 w 937"/>
                  <a:gd name="T168" fmla="*/ 1108 h 110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7" h="1108">
                    <a:moveTo>
                      <a:pt x="463" y="739"/>
                    </a:moveTo>
                    <a:lnTo>
                      <a:pt x="581" y="739"/>
                    </a:lnTo>
                    <a:lnTo>
                      <a:pt x="644" y="739"/>
                    </a:lnTo>
                    <a:lnTo>
                      <a:pt x="712" y="745"/>
                    </a:lnTo>
                    <a:lnTo>
                      <a:pt x="775" y="758"/>
                    </a:lnTo>
                    <a:lnTo>
                      <a:pt x="831" y="776"/>
                    </a:lnTo>
                    <a:lnTo>
                      <a:pt x="888" y="795"/>
                    </a:lnTo>
                    <a:lnTo>
                      <a:pt x="937" y="826"/>
                    </a:lnTo>
                    <a:lnTo>
                      <a:pt x="906" y="946"/>
                    </a:lnTo>
                    <a:lnTo>
                      <a:pt x="894" y="1008"/>
                    </a:lnTo>
                    <a:lnTo>
                      <a:pt x="881" y="1070"/>
                    </a:lnTo>
                    <a:lnTo>
                      <a:pt x="863" y="1083"/>
                    </a:lnTo>
                    <a:lnTo>
                      <a:pt x="838" y="1090"/>
                    </a:lnTo>
                    <a:lnTo>
                      <a:pt x="781" y="1102"/>
                    </a:lnTo>
                    <a:lnTo>
                      <a:pt x="712" y="1108"/>
                    </a:lnTo>
                    <a:lnTo>
                      <a:pt x="637" y="1102"/>
                    </a:lnTo>
                    <a:lnTo>
                      <a:pt x="549" y="1090"/>
                    </a:lnTo>
                    <a:lnTo>
                      <a:pt x="468" y="1077"/>
                    </a:lnTo>
                    <a:lnTo>
                      <a:pt x="307" y="1045"/>
                    </a:lnTo>
                    <a:lnTo>
                      <a:pt x="262" y="1027"/>
                    </a:lnTo>
                    <a:lnTo>
                      <a:pt x="225" y="1008"/>
                    </a:lnTo>
                    <a:lnTo>
                      <a:pt x="187" y="977"/>
                    </a:lnTo>
                    <a:lnTo>
                      <a:pt x="156" y="939"/>
                    </a:lnTo>
                    <a:lnTo>
                      <a:pt x="131" y="901"/>
                    </a:lnTo>
                    <a:lnTo>
                      <a:pt x="106" y="858"/>
                    </a:lnTo>
                    <a:lnTo>
                      <a:pt x="88" y="808"/>
                    </a:lnTo>
                    <a:lnTo>
                      <a:pt x="68" y="758"/>
                    </a:lnTo>
                    <a:lnTo>
                      <a:pt x="37" y="645"/>
                    </a:lnTo>
                    <a:lnTo>
                      <a:pt x="18" y="538"/>
                    </a:lnTo>
                    <a:lnTo>
                      <a:pt x="6" y="439"/>
                    </a:lnTo>
                    <a:lnTo>
                      <a:pt x="0" y="357"/>
                    </a:lnTo>
                    <a:lnTo>
                      <a:pt x="6" y="288"/>
                    </a:lnTo>
                    <a:lnTo>
                      <a:pt x="18" y="206"/>
                    </a:lnTo>
                    <a:lnTo>
                      <a:pt x="43" y="138"/>
                    </a:lnTo>
                    <a:lnTo>
                      <a:pt x="56" y="100"/>
                    </a:lnTo>
                    <a:lnTo>
                      <a:pt x="81" y="68"/>
                    </a:lnTo>
                    <a:lnTo>
                      <a:pt x="99" y="43"/>
                    </a:lnTo>
                    <a:lnTo>
                      <a:pt x="124" y="25"/>
                    </a:lnTo>
                    <a:lnTo>
                      <a:pt x="156" y="7"/>
                    </a:lnTo>
                    <a:lnTo>
                      <a:pt x="187" y="0"/>
                    </a:lnTo>
                    <a:lnTo>
                      <a:pt x="219" y="0"/>
                    </a:lnTo>
                    <a:lnTo>
                      <a:pt x="256" y="7"/>
                    </a:lnTo>
                    <a:lnTo>
                      <a:pt x="294" y="25"/>
                    </a:lnTo>
                    <a:lnTo>
                      <a:pt x="337" y="50"/>
                    </a:lnTo>
                    <a:lnTo>
                      <a:pt x="362" y="81"/>
                    </a:lnTo>
                    <a:lnTo>
                      <a:pt x="381" y="113"/>
                    </a:lnTo>
                    <a:lnTo>
                      <a:pt x="400" y="144"/>
                    </a:lnTo>
                    <a:lnTo>
                      <a:pt x="406" y="188"/>
                    </a:lnTo>
                    <a:lnTo>
                      <a:pt x="418" y="276"/>
                    </a:lnTo>
                    <a:lnTo>
                      <a:pt x="425" y="376"/>
                    </a:lnTo>
                    <a:lnTo>
                      <a:pt x="425" y="475"/>
                    </a:lnTo>
                    <a:lnTo>
                      <a:pt x="431" y="570"/>
                    </a:lnTo>
                    <a:lnTo>
                      <a:pt x="438" y="663"/>
                    </a:lnTo>
                    <a:lnTo>
                      <a:pt x="450" y="701"/>
                    </a:lnTo>
                    <a:lnTo>
                      <a:pt x="463" y="739"/>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92" name="Freeform 524"/>
              <p:cNvSpPr>
                <a:spLocks/>
              </p:cNvSpPr>
              <p:nvPr/>
            </p:nvSpPr>
            <p:spPr bwMode="auto">
              <a:xfrm>
                <a:off x="11578" y="11006"/>
                <a:ext cx="127" cy="141"/>
              </a:xfrm>
              <a:custGeom>
                <a:avLst/>
                <a:gdLst>
                  <a:gd name="T0" fmla="*/ 0 w 894"/>
                  <a:gd name="T1" fmla="*/ 0 h 989"/>
                  <a:gd name="T2" fmla="*/ 0 w 894"/>
                  <a:gd name="T3" fmla="*/ 0 h 989"/>
                  <a:gd name="T4" fmla="*/ 0 w 894"/>
                  <a:gd name="T5" fmla="*/ 0 h 989"/>
                  <a:gd name="T6" fmla="*/ 0 w 894"/>
                  <a:gd name="T7" fmla="*/ 0 h 989"/>
                  <a:gd name="T8" fmla="*/ 0 w 894"/>
                  <a:gd name="T9" fmla="*/ 0 h 989"/>
                  <a:gd name="T10" fmla="*/ 0 w 894"/>
                  <a:gd name="T11" fmla="*/ 0 h 989"/>
                  <a:gd name="T12" fmla="*/ 0 w 894"/>
                  <a:gd name="T13" fmla="*/ 0 h 989"/>
                  <a:gd name="T14" fmla="*/ 0 w 894"/>
                  <a:gd name="T15" fmla="*/ 0 h 989"/>
                  <a:gd name="T16" fmla="*/ 0 w 894"/>
                  <a:gd name="T17" fmla="*/ 0 h 989"/>
                  <a:gd name="T18" fmla="*/ 0 w 894"/>
                  <a:gd name="T19" fmla="*/ 0 h 989"/>
                  <a:gd name="T20" fmla="*/ 0 w 894"/>
                  <a:gd name="T21" fmla="*/ 0 h 989"/>
                  <a:gd name="T22" fmla="*/ 0 w 894"/>
                  <a:gd name="T23" fmla="*/ 0 h 989"/>
                  <a:gd name="T24" fmla="*/ 0 w 894"/>
                  <a:gd name="T25" fmla="*/ 0 h 989"/>
                  <a:gd name="T26" fmla="*/ 0 w 894"/>
                  <a:gd name="T27" fmla="*/ 0 h 989"/>
                  <a:gd name="T28" fmla="*/ 0 w 894"/>
                  <a:gd name="T29" fmla="*/ 0 h 989"/>
                  <a:gd name="T30" fmla="*/ 0 w 894"/>
                  <a:gd name="T31" fmla="*/ 0 h 989"/>
                  <a:gd name="T32" fmla="*/ 0 w 894"/>
                  <a:gd name="T33" fmla="*/ 0 h 989"/>
                  <a:gd name="T34" fmla="*/ 0 w 894"/>
                  <a:gd name="T35" fmla="*/ 0 h 989"/>
                  <a:gd name="T36" fmla="*/ 0 w 894"/>
                  <a:gd name="T37" fmla="*/ 0 h 989"/>
                  <a:gd name="T38" fmla="*/ 0 w 894"/>
                  <a:gd name="T39" fmla="*/ 0 h 989"/>
                  <a:gd name="T40" fmla="*/ 0 w 894"/>
                  <a:gd name="T41" fmla="*/ 0 h 989"/>
                  <a:gd name="T42" fmla="*/ 0 w 894"/>
                  <a:gd name="T43" fmla="*/ 0 h 989"/>
                  <a:gd name="T44" fmla="*/ 0 w 894"/>
                  <a:gd name="T45" fmla="*/ 0 h 989"/>
                  <a:gd name="T46" fmla="*/ 0 w 894"/>
                  <a:gd name="T47" fmla="*/ 0 h 989"/>
                  <a:gd name="T48" fmla="*/ 0 w 894"/>
                  <a:gd name="T49" fmla="*/ 0 h 989"/>
                  <a:gd name="T50" fmla="*/ 0 w 894"/>
                  <a:gd name="T51" fmla="*/ 0 h 989"/>
                  <a:gd name="T52" fmla="*/ 0 w 894"/>
                  <a:gd name="T53" fmla="*/ 0 h 989"/>
                  <a:gd name="T54" fmla="*/ 0 w 894"/>
                  <a:gd name="T55" fmla="*/ 0 h 989"/>
                  <a:gd name="T56" fmla="*/ 0 w 894"/>
                  <a:gd name="T57" fmla="*/ 0 h 989"/>
                  <a:gd name="T58" fmla="*/ 0 w 894"/>
                  <a:gd name="T59" fmla="*/ 0 h 989"/>
                  <a:gd name="T60" fmla="*/ 0 w 894"/>
                  <a:gd name="T61" fmla="*/ 0 h 989"/>
                  <a:gd name="T62" fmla="*/ 0 w 894"/>
                  <a:gd name="T63" fmla="*/ 0 h 989"/>
                  <a:gd name="T64" fmla="*/ 0 w 894"/>
                  <a:gd name="T65" fmla="*/ 0 h 989"/>
                  <a:gd name="T66" fmla="*/ 0 w 894"/>
                  <a:gd name="T67" fmla="*/ 0 h 989"/>
                  <a:gd name="T68" fmla="*/ 0 w 894"/>
                  <a:gd name="T69" fmla="*/ 0 h 989"/>
                  <a:gd name="T70" fmla="*/ 0 w 894"/>
                  <a:gd name="T71" fmla="*/ 0 h 989"/>
                  <a:gd name="T72" fmla="*/ 0 w 894"/>
                  <a:gd name="T73" fmla="*/ 0 h 989"/>
                  <a:gd name="T74" fmla="*/ 0 w 894"/>
                  <a:gd name="T75" fmla="*/ 0 h 989"/>
                  <a:gd name="T76" fmla="*/ 0 w 894"/>
                  <a:gd name="T77" fmla="*/ 0 h 989"/>
                  <a:gd name="T78" fmla="*/ 0 w 894"/>
                  <a:gd name="T79" fmla="*/ 0 h 989"/>
                  <a:gd name="T80" fmla="*/ 0 w 894"/>
                  <a:gd name="T81" fmla="*/ 0 h 989"/>
                  <a:gd name="T82" fmla="*/ 0 w 894"/>
                  <a:gd name="T83" fmla="*/ 0 h 989"/>
                  <a:gd name="T84" fmla="*/ 0 w 894"/>
                  <a:gd name="T85" fmla="*/ 0 h 989"/>
                  <a:gd name="T86" fmla="*/ 0 w 894"/>
                  <a:gd name="T87" fmla="*/ 0 h 989"/>
                  <a:gd name="T88" fmla="*/ 0 w 894"/>
                  <a:gd name="T89" fmla="*/ 0 h 989"/>
                  <a:gd name="T90" fmla="*/ 0 w 894"/>
                  <a:gd name="T91" fmla="*/ 0 h 9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4"/>
                  <a:gd name="T139" fmla="*/ 0 h 989"/>
                  <a:gd name="T140" fmla="*/ 894 w 894"/>
                  <a:gd name="T141" fmla="*/ 989 h 98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4" h="989">
                    <a:moveTo>
                      <a:pt x="50" y="0"/>
                    </a:moveTo>
                    <a:lnTo>
                      <a:pt x="43" y="75"/>
                    </a:lnTo>
                    <a:lnTo>
                      <a:pt x="50" y="157"/>
                    </a:lnTo>
                    <a:lnTo>
                      <a:pt x="56" y="238"/>
                    </a:lnTo>
                    <a:lnTo>
                      <a:pt x="68" y="325"/>
                    </a:lnTo>
                    <a:lnTo>
                      <a:pt x="88" y="413"/>
                    </a:lnTo>
                    <a:lnTo>
                      <a:pt x="106" y="494"/>
                    </a:lnTo>
                    <a:lnTo>
                      <a:pt x="131" y="576"/>
                    </a:lnTo>
                    <a:lnTo>
                      <a:pt x="156" y="645"/>
                    </a:lnTo>
                    <a:lnTo>
                      <a:pt x="169" y="695"/>
                    </a:lnTo>
                    <a:lnTo>
                      <a:pt x="194" y="739"/>
                    </a:lnTo>
                    <a:lnTo>
                      <a:pt x="225" y="770"/>
                    </a:lnTo>
                    <a:lnTo>
                      <a:pt x="269" y="802"/>
                    </a:lnTo>
                    <a:lnTo>
                      <a:pt x="312" y="833"/>
                    </a:lnTo>
                    <a:lnTo>
                      <a:pt x="356" y="851"/>
                    </a:lnTo>
                    <a:lnTo>
                      <a:pt x="406" y="870"/>
                    </a:lnTo>
                    <a:lnTo>
                      <a:pt x="463" y="876"/>
                    </a:lnTo>
                    <a:lnTo>
                      <a:pt x="574" y="895"/>
                    </a:lnTo>
                    <a:lnTo>
                      <a:pt x="694" y="895"/>
                    </a:lnTo>
                    <a:lnTo>
                      <a:pt x="800" y="889"/>
                    </a:lnTo>
                    <a:lnTo>
                      <a:pt x="894" y="870"/>
                    </a:lnTo>
                    <a:lnTo>
                      <a:pt x="881" y="951"/>
                    </a:lnTo>
                    <a:lnTo>
                      <a:pt x="863" y="964"/>
                    </a:lnTo>
                    <a:lnTo>
                      <a:pt x="838" y="971"/>
                    </a:lnTo>
                    <a:lnTo>
                      <a:pt x="781" y="983"/>
                    </a:lnTo>
                    <a:lnTo>
                      <a:pt x="712" y="989"/>
                    </a:lnTo>
                    <a:lnTo>
                      <a:pt x="637" y="983"/>
                    </a:lnTo>
                    <a:lnTo>
                      <a:pt x="549" y="971"/>
                    </a:lnTo>
                    <a:lnTo>
                      <a:pt x="468" y="958"/>
                    </a:lnTo>
                    <a:lnTo>
                      <a:pt x="307" y="926"/>
                    </a:lnTo>
                    <a:lnTo>
                      <a:pt x="262" y="908"/>
                    </a:lnTo>
                    <a:lnTo>
                      <a:pt x="225" y="889"/>
                    </a:lnTo>
                    <a:lnTo>
                      <a:pt x="187" y="858"/>
                    </a:lnTo>
                    <a:lnTo>
                      <a:pt x="156" y="820"/>
                    </a:lnTo>
                    <a:lnTo>
                      <a:pt x="131" y="782"/>
                    </a:lnTo>
                    <a:lnTo>
                      <a:pt x="106" y="739"/>
                    </a:lnTo>
                    <a:lnTo>
                      <a:pt x="88" y="689"/>
                    </a:lnTo>
                    <a:lnTo>
                      <a:pt x="68" y="639"/>
                    </a:lnTo>
                    <a:lnTo>
                      <a:pt x="37" y="526"/>
                    </a:lnTo>
                    <a:lnTo>
                      <a:pt x="18" y="419"/>
                    </a:lnTo>
                    <a:lnTo>
                      <a:pt x="6" y="320"/>
                    </a:lnTo>
                    <a:lnTo>
                      <a:pt x="0" y="238"/>
                    </a:lnTo>
                    <a:lnTo>
                      <a:pt x="0" y="182"/>
                    </a:lnTo>
                    <a:lnTo>
                      <a:pt x="12" y="119"/>
                    </a:lnTo>
                    <a:lnTo>
                      <a:pt x="25" y="56"/>
                    </a:lnTo>
                    <a:lnTo>
                      <a:pt x="50" y="0"/>
                    </a:lnTo>
                    <a:close/>
                  </a:path>
                </a:pathLst>
              </a:custGeom>
              <a:solidFill>
                <a:srgbClr val="3035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93" name="Freeform 525"/>
              <p:cNvSpPr>
                <a:spLocks/>
              </p:cNvSpPr>
              <p:nvPr/>
            </p:nvSpPr>
            <p:spPr bwMode="auto">
              <a:xfrm>
                <a:off x="11574" y="10786"/>
                <a:ext cx="200" cy="212"/>
              </a:xfrm>
              <a:custGeom>
                <a:avLst/>
                <a:gdLst>
                  <a:gd name="T0" fmla="*/ 0 w 1400"/>
                  <a:gd name="T1" fmla="*/ 0 h 1484"/>
                  <a:gd name="T2" fmla="*/ 0 w 1400"/>
                  <a:gd name="T3" fmla="*/ 0 h 1484"/>
                  <a:gd name="T4" fmla="*/ 0 w 1400"/>
                  <a:gd name="T5" fmla="*/ 0 h 1484"/>
                  <a:gd name="T6" fmla="*/ 0 w 1400"/>
                  <a:gd name="T7" fmla="*/ 0 h 1484"/>
                  <a:gd name="T8" fmla="*/ 0 w 1400"/>
                  <a:gd name="T9" fmla="*/ 0 h 1484"/>
                  <a:gd name="T10" fmla="*/ 0 w 1400"/>
                  <a:gd name="T11" fmla="*/ 0 h 1484"/>
                  <a:gd name="T12" fmla="*/ 0 w 1400"/>
                  <a:gd name="T13" fmla="*/ 0 h 1484"/>
                  <a:gd name="T14" fmla="*/ 0 w 1400"/>
                  <a:gd name="T15" fmla="*/ 0 h 1484"/>
                  <a:gd name="T16" fmla="*/ 0 w 1400"/>
                  <a:gd name="T17" fmla="*/ 0 h 1484"/>
                  <a:gd name="T18" fmla="*/ 0 w 1400"/>
                  <a:gd name="T19" fmla="*/ 0 h 1484"/>
                  <a:gd name="T20" fmla="*/ 0 w 1400"/>
                  <a:gd name="T21" fmla="*/ 0 h 1484"/>
                  <a:gd name="T22" fmla="*/ 0 w 1400"/>
                  <a:gd name="T23" fmla="*/ 0 h 1484"/>
                  <a:gd name="T24" fmla="*/ 0 w 1400"/>
                  <a:gd name="T25" fmla="*/ 0 h 1484"/>
                  <a:gd name="T26" fmla="*/ 0 w 1400"/>
                  <a:gd name="T27" fmla="*/ 0 h 1484"/>
                  <a:gd name="T28" fmla="*/ 0 w 1400"/>
                  <a:gd name="T29" fmla="*/ 0 h 1484"/>
                  <a:gd name="T30" fmla="*/ 0 w 1400"/>
                  <a:gd name="T31" fmla="*/ 0 h 1484"/>
                  <a:gd name="T32" fmla="*/ 0 w 1400"/>
                  <a:gd name="T33" fmla="*/ 0 h 1484"/>
                  <a:gd name="T34" fmla="*/ 0 w 1400"/>
                  <a:gd name="T35" fmla="*/ 0 h 1484"/>
                  <a:gd name="T36" fmla="*/ 0 w 1400"/>
                  <a:gd name="T37" fmla="*/ 0 h 1484"/>
                  <a:gd name="T38" fmla="*/ 0 w 1400"/>
                  <a:gd name="T39" fmla="*/ 0 h 1484"/>
                  <a:gd name="T40" fmla="*/ 0 w 1400"/>
                  <a:gd name="T41" fmla="*/ 0 h 1484"/>
                  <a:gd name="T42" fmla="*/ 0 w 1400"/>
                  <a:gd name="T43" fmla="*/ 0 h 1484"/>
                  <a:gd name="T44" fmla="*/ 0 w 1400"/>
                  <a:gd name="T45" fmla="*/ 0 h 1484"/>
                  <a:gd name="T46" fmla="*/ 0 w 1400"/>
                  <a:gd name="T47" fmla="*/ 0 h 1484"/>
                  <a:gd name="T48" fmla="*/ 0 w 1400"/>
                  <a:gd name="T49" fmla="*/ 0 h 1484"/>
                  <a:gd name="T50" fmla="*/ 0 w 1400"/>
                  <a:gd name="T51" fmla="*/ 0 h 1484"/>
                  <a:gd name="T52" fmla="*/ 0 w 1400"/>
                  <a:gd name="T53" fmla="*/ 0 h 1484"/>
                  <a:gd name="T54" fmla="*/ 0 w 1400"/>
                  <a:gd name="T55" fmla="*/ 0 h 1484"/>
                  <a:gd name="T56" fmla="*/ 0 w 1400"/>
                  <a:gd name="T57" fmla="*/ 0 h 1484"/>
                  <a:gd name="T58" fmla="*/ 0 w 1400"/>
                  <a:gd name="T59" fmla="*/ 0 h 1484"/>
                  <a:gd name="T60" fmla="*/ 0 w 1400"/>
                  <a:gd name="T61" fmla="*/ 0 h 1484"/>
                  <a:gd name="T62" fmla="*/ 0 w 1400"/>
                  <a:gd name="T63" fmla="*/ 0 h 1484"/>
                  <a:gd name="T64" fmla="*/ 0 w 1400"/>
                  <a:gd name="T65" fmla="*/ 0 h 1484"/>
                  <a:gd name="T66" fmla="*/ 0 w 1400"/>
                  <a:gd name="T67" fmla="*/ 0 h 1484"/>
                  <a:gd name="T68" fmla="*/ 0 w 1400"/>
                  <a:gd name="T69" fmla="*/ 0 h 1484"/>
                  <a:gd name="T70" fmla="*/ 0 w 1400"/>
                  <a:gd name="T71" fmla="*/ 0 h 1484"/>
                  <a:gd name="T72" fmla="*/ 0 w 1400"/>
                  <a:gd name="T73" fmla="*/ 0 h 1484"/>
                  <a:gd name="T74" fmla="*/ 0 w 1400"/>
                  <a:gd name="T75" fmla="*/ 0 h 1484"/>
                  <a:gd name="T76" fmla="*/ 0 w 1400"/>
                  <a:gd name="T77" fmla="*/ 0 h 1484"/>
                  <a:gd name="T78" fmla="*/ 0 w 1400"/>
                  <a:gd name="T79" fmla="*/ 0 h 1484"/>
                  <a:gd name="T80" fmla="*/ 0 w 1400"/>
                  <a:gd name="T81" fmla="*/ 0 h 1484"/>
                  <a:gd name="T82" fmla="*/ 0 w 1400"/>
                  <a:gd name="T83" fmla="*/ 0 h 1484"/>
                  <a:gd name="T84" fmla="*/ 0 w 1400"/>
                  <a:gd name="T85" fmla="*/ 0 h 1484"/>
                  <a:gd name="T86" fmla="*/ 0 w 1400"/>
                  <a:gd name="T87" fmla="*/ 0 h 1484"/>
                  <a:gd name="T88" fmla="*/ 0 w 1400"/>
                  <a:gd name="T89" fmla="*/ 0 h 1484"/>
                  <a:gd name="T90" fmla="*/ 0 w 1400"/>
                  <a:gd name="T91" fmla="*/ 0 h 1484"/>
                  <a:gd name="T92" fmla="*/ 0 w 1400"/>
                  <a:gd name="T93" fmla="*/ 0 h 1484"/>
                  <a:gd name="T94" fmla="*/ 0 w 1400"/>
                  <a:gd name="T95" fmla="*/ 0 h 1484"/>
                  <a:gd name="T96" fmla="*/ 0 w 1400"/>
                  <a:gd name="T97" fmla="*/ 0 h 1484"/>
                  <a:gd name="T98" fmla="*/ 0 w 1400"/>
                  <a:gd name="T99" fmla="*/ 0 h 1484"/>
                  <a:gd name="T100" fmla="*/ 0 w 1400"/>
                  <a:gd name="T101" fmla="*/ 0 h 1484"/>
                  <a:gd name="T102" fmla="*/ 0 w 1400"/>
                  <a:gd name="T103" fmla="*/ 0 h 1484"/>
                  <a:gd name="T104" fmla="*/ 0 w 1400"/>
                  <a:gd name="T105" fmla="*/ 0 h 1484"/>
                  <a:gd name="T106" fmla="*/ 0 w 1400"/>
                  <a:gd name="T107" fmla="*/ 0 h 1484"/>
                  <a:gd name="T108" fmla="*/ 0 w 1400"/>
                  <a:gd name="T109" fmla="*/ 0 h 1484"/>
                  <a:gd name="T110" fmla="*/ 0 w 1400"/>
                  <a:gd name="T111" fmla="*/ 0 h 1484"/>
                  <a:gd name="T112" fmla="*/ 0 w 1400"/>
                  <a:gd name="T113" fmla="*/ 0 h 1484"/>
                  <a:gd name="T114" fmla="*/ 0 w 1400"/>
                  <a:gd name="T115" fmla="*/ 0 h 148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00"/>
                  <a:gd name="T175" fmla="*/ 0 h 1484"/>
                  <a:gd name="T176" fmla="*/ 1400 w 1400"/>
                  <a:gd name="T177" fmla="*/ 1484 h 148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00" h="1484">
                    <a:moveTo>
                      <a:pt x="1294" y="0"/>
                    </a:moveTo>
                    <a:lnTo>
                      <a:pt x="1313" y="44"/>
                    </a:lnTo>
                    <a:lnTo>
                      <a:pt x="1331" y="87"/>
                    </a:lnTo>
                    <a:lnTo>
                      <a:pt x="1351" y="156"/>
                    </a:lnTo>
                    <a:lnTo>
                      <a:pt x="1376" y="238"/>
                    </a:lnTo>
                    <a:lnTo>
                      <a:pt x="1387" y="338"/>
                    </a:lnTo>
                    <a:lnTo>
                      <a:pt x="1400" y="451"/>
                    </a:lnTo>
                    <a:lnTo>
                      <a:pt x="1400" y="582"/>
                    </a:lnTo>
                    <a:lnTo>
                      <a:pt x="1394" y="808"/>
                    </a:lnTo>
                    <a:lnTo>
                      <a:pt x="1387" y="901"/>
                    </a:lnTo>
                    <a:lnTo>
                      <a:pt x="1381" y="951"/>
                    </a:lnTo>
                    <a:lnTo>
                      <a:pt x="1376" y="1032"/>
                    </a:lnTo>
                    <a:lnTo>
                      <a:pt x="1363" y="1095"/>
                    </a:lnTo>
                    <a:lnTo>
                      <a:pt x="1338" y="1164"/>
                    </a:lnTo>
                    <a:lnTo>
                      <a:pt x="1301" y="1233"/>
                    </a:lnTo>
                    <a:lnTo>
                      <a:pt x="1244" y="1302"/>
                    </a:lnTo>
                    <a:lnTo>
                      <a:pt x="1181" y="1358"/>
                    </a:lnTo>
                    <a:lnTo>
                      <a:pt x="1107" y="1408"/>
                    </a:lnTo>
                    <a:lnTo>
                      <a:pt x="1062" y="1433"/>
                    </a:lnTo>
                    <a:lnTo>
                      <a:pt x="1019" y="1453"/>
                    </a:lnTo>
                    <a:lnTo>
                      <a:pt x="975" y="1464"/>
                    </a:lnTo>
                    <a:lnTo>
                      <a:pt x="925" y="1477"/>
                    </a:lnTo>
                    <a:lnTo>
                      <a:pt x="869" y="1484"/>
                    </a:lnTo>
                    <a:lnTo>
                      <a:pt x="813" y="1484"/>
                    </a:lnTo>
                    <a:lnTo>
                      <a:pt x="750" y="1484"/>
                    </a:lnTo>
                    <a:lnTo>
                      <a:pt x="682" y="1477"/>
                    </a:lnTo>
                    <a:lnTo>
                      <a:pt x="612" y="1464"/>
                    </a:lnTo>
                    <a:lnTo>
                      <a:pt x="544" y="1453"/>
                    </a:lnTo>
                    <a:lnTo>
                      <a:pt x="468" y="1433"/>
                    </a:lnTo>
                    <a:lnTo>
                      <a:pt x="400" y="1408"/>
                    </a:lnTo>
                    <a:lnTo>
                      <a:pt x="337" y="1383"/>
                    </a:lnTo>
                    <a:lnTo>
                      <a:pt x="275" y="1352"/>
                    </a:lnTo>
                    <a:lnTo>
                      <a:pt x="212" y="1315"/>
                    </a:lnTo>
                    <a:lnTo>
                      <a:pt x="162" y="1277"/>
                    </a:lnTo>
                    <a:lnTo>
                      <a:pt x="118" y="1240"/>
                    </a:lnTo>
                    <a:lnTo>
                      <a:pt x="81" y="1189"/>
                    </a:lnTo>
                    <a:lnTo>
                      <a:pt x="56" y="1139"/>
                    </a:lnTo>
                    <a:lnTo>
                      <a:pt x="37" y="1082"/>
                    </a:lnTo>
                    <a:lnTo>
                      <a:pt x="18" y="958"/>
                    </a:lnTo>
                    <a:lnTo>
                      <a:pt x="6" y="808"/>
                    </a:lnTo>
                    <a:lnTo>
                      <a:pt x="0" y="726"/>
                    </a:lnTo>
                    <a:lnTo>
                      <a:pt x="0" y="645"/>
                    </a:lnTo>
                    <a:lnTo>
                      <a:pt x="6" y="557"/>
                    </a:lnTo>
                    <a:lnTo>
                      <a:pt x="12" y="482"/>
                    </a:lnTo>
                    <a:lnTo>
                      <a:pt x="25" y="401"/>
                    </a:lnTo>
                    <a:lnTo>
                      <a:pt x="50" y="325"/>
                    </a:lnTo>
                    <a:lnTo>
                      <a:pt x="81" y="263"/>
                    </a:lnTo>
                    <a:lnTo>
                      <a:pt x="118" y="200"/>
                    </a:lnTo>
                    <a:lnTo>
                      <a:pt x="162" y="150"/>
                    </a:lnTo>
                    <a:lnTo>
                      <a:pt x="194" y="125"/>
                    </a:lnTo>
                    <a:lnTo>
                      <a:pt x="219" y="107"/>
                    </a:lnTo>
                    <a:lnTo>
                      <a:pt x="256" y="94"/>
                    </a:lnTo>
                    <a:lnTo>
                      <a:pt x="287" y="82"/>
                    </a:lnTo>
                    <a:lnTo>
                      <a:pt x="325" y="69"/>
                    </a:lnTo>
                    <a:lnTo>
                      <a:pt x="368" y="62"/>
                    </a:lnTo>
                    <a:lnTo>
                      <a:pt x="707" y="31"/>
                    </a:lnTo>
                    <a:lnTo>
                      <a:pt x="1000" y="12"/>
                    </a:lnTo>
                    <a:lnTo>
                      <a:pt x="1294" y="0"/>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94" name="Freeform 526"/>
              <p:cNvSpPr>
                <a:spLocks/>
              </p:cNvSpPr>
              <p:nvPr/>
            </p:nvSpPr>
            <p:spPr bwMode="auto">
              <a:xfrm>
                <a:off x="11574" y="10786"/>
                <a:ext cx="190" cy="212"/>
              </a:xfrm>
              <a:custGeom>
                <a:avLst/>
                <a:gdLst>
                  <a:gd name="T0" fmla="*/ 0 w 1331"/>
                  <a:gd name="T1" fmla="*/ 0 h 1484"/>
                  <a:gd name="T2" fmla="*/ 0 w 1331"/>
                  <a:gd name="T3" fmla="*/ 0 h 1484"/>
                  <a:gd name="T4" fmla="*/ 0 w 1331"/>
                  <a:gd name="T5" fmla="*/ 0 h 1484"/>
                  <a:gd name="T6" fmla="*/ 0 w 1331"/>
                  <a:gd name="T7" fmla="*/ 0 h 1484"/>
                  <a:gd name="T8" fmla="*/ 0 w 1331"/>
                  <a:gd name="T9" fmla="*/ 0 h 1484"/>
                  <a:gd name="T10" fmla="*/ 0 w 1331"/>
                  <a:gd name="T11" fmla="*/ 0 h 1484"/>
                  <a:gd name="T12" fmla="*/ 0 w 1331"/>
                  <a:gd name="T13" fmla="*/ 0 h 1484"/>
                  <a:gd name="T14" fmla="*/ 0 w 1331"/>
                  <a:gd name="T15" fmla="*/ 0 h 1484"/>
                  <a:gd name="T16" fmla="*/ 0 w 1331"/>
                  <a:gd name="T17" fmla="*/ 0 h 1484"/>
                  <a:gd name="T18" fmla="*/ 0 w 1331"/>
                  <a:gd name="T19" fmla="*/ 0 h 1484"/>
                  <a:gd name="T20" fmla="*/ 0 w 1331"/>
                  <a:gd name="T21" fmla="*/ 0 h 1484"/>
                  <a:gd name="T22" fmla="*/ 0 w 1331"/>
                  <a:gd name="T23" fmla="*/ 0 h 1484"/>
                  <a:gd name="T24" fmla="*/ 0 w 1331"/>
                  <a:gd name="T25" fmla="*/ 0 h 1484"/>
                  <a:gd name="T26" fmla="*/ 0 w 1331"/>
                  <a:gd name="T27" fmla="*/ 0 h 1484"/>
                  <a:gd name="T28" fmla="*/ 0 w 1331"/>
                  <a:gd name="T29" fmla="*/ 0 h 1484"/>
                  <a:gd name="T30" fmla="*/ 0 w 1331"/>
                  <a:gd name="T31" fmla="*/ 0 h 1484"/>
                  <a:gd name="T32" fmla="*/ 0 w 1331"/>
                  <a:gd name="T33" fmla="*/ 0 h 1484"/>
                  <a:gd name="T34" fmla="*/ 0 w 1331"/>
                  <a:gd name="T35" fmla="*/ 0 h 1484"/>
                  <a:gd name="T36" fmla="*/ 0 w 1331"/>
                  <a:gd name="T37" fmla="*/ 0 h 1484"/>
                  <a:gd name="T38" fmla="*/ 0 w 1331"/>
                  <a:gd name="T39" fmla="*/ 0 h 1484"/>
                  <a:gd name="T40" fmla="*/ 0 w 1331"/>
                  <a:gd name="T41" fmla="*/ 0 h 1484"/>
                  <a:gd name="T42" fmla="*/ 0 w 1331"/>
                  <a:gd name="T43" fmla="*/ 0 h 1484"/>
                  <a:gd name="T44" fmla="*/ 0 w 1331"/>
                  <a:gd name="T45" fmla="*/ 0 h 1484"/>
                  <a:gd name="T46" fmla="*/ 0 w 1331"/>
                  <a:gd name="T47" fmla="*/ 0 h 1484"/>
                  <a:gd name="T48" fmla="*/ 0 w 1331"/>
                  <a:gd name="T49" fmla="*/ 0 h 1484"/>
                  <a:gd name="T50" fmla="*/ 0 w 1331"/>
                  <a:gd name="T51" fmla="*/ 0 h 1484"/>
                  <a:gd name="T52" fmla="*/ 0 w 1331"/>
                  <a:gd name="T53" fmla="*/ 0 h 1484"/>
                  <a:gd name="T54" fmla="*/ 0 w 1331"/>
                  <a:gd name="T55" fmla="*/ 0 h 1484"/>
                  <a:gd name="T56" fmla="*/ 0 w 1331"/>
                  <a:gd name="T57" fmla="*/ 0 h 1484"/>
                  <a:gd name="T58" fmla="*/ 0 w 1331"/>
                  <a:gd name="T59" fmla="*/ 0 h 1484"/>
                  <a:gd name="T60" fmla="*/ 0 w 1331"/>
                  <a:gd name="T61" fmla="*/ 0 h 1484"/>
                  <a:gd name="T62" fmla="*/ 0 w 1331"/>
                  <a:gd name="T63" fmla="*/ 0 h 14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31"/>
                  <a:gd name="T97" fmla="*/ 0 h 1484"/>
                  <a:gd name="T98" fmla="*/ 1331 w 1331"/>
                  <a:gd name="T99" fmla="*/ 1484 h 14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31" h="1484">
                    <a:moveTo>
                      <a:pt x="368" y="62"/>
                    </a:moveTo>
                    <a:lnTo>
                      <a:pt x="707" y="31"/>
                    </a:lnTo>
                    <a:lnTo>
                      <a:pt x="1000" y="12"/>
                    </a:lnTo>
                    <a:lnTo>
                      <a:pt x="1294" y="0"/>
                    </a:lnTo>
                    <a:lnTo>
                      <a:pt x="1306" y="25"/>
                    </a:lnTo>
                    <a:lnTo>
                      <a:pt x="1331" y="94"/>
                    </a:lnTo>
                    <a:lnTo>
                      <a:pt x="1244" y="150"/>
                    </a:lnTo>
                    <a:lnTo>
                      <a:pt x="1157" y="200"/>
                    </a:lnTo>
                    <a:lnTo>
                      <a:pt x="1069" y="244"/>
                    </a:lnTo>
                    <a:lnTo>
                      <a:pt x="981" y="275"/>
                    </a:lnTo>
                    <a:lnTo>
                      <a:pt x="888" y="300"/>
                    </a:lnTo>
                    <a:lnTo>
                      <a:pt x="793" y="313"/>
                    </a:lnTo>
                    <a:lnTo>
                      <a:pt x="687" y="325"/>
                    </a:lnTo>
                    <a:lnTo>
                      <a:pt x="569" y="331"/>
                    </a:lnTo>
                    <a:lnTo>
                      <a:pt x="549" y="356"/>
                    </a:lnTo>
                    <a:lnTo>
                      <a:pt x="524" y="388"/>
                    </a:lnTo>
                    <a:lnTo>
                      <a:pt x="506" y="432"/>
                    </a:lnTo>
                    <a:lnTo>
                      <a:pt x="481" y="488"/>
                    </a:lnTo>
                    <a:lnTo>
                      <a:pt x="438" y="620"/>
                    </a:lnTo>
                    <a:lnTo>
                      <a:pt x="418" y="695"/>
                    </a:lnTo>
                    <a:lnTo>
                      <a:pt x="400" y="770"/>
                    </a:lnTo>
                    <a:lnTo>
                      <a:pt x="387" y="851"/>
                    </a:lnTo>
                    <a:lnTo>
                      <a:pt x="381" y="933"/>
                    </a:lnTo>
                    <a:lnTo>
                      <a:pt x="381" y="1007"/>
                    </a:lnTo>
                    <a:lnTo>
                      <a:pt x="387" y="1082"/>
                    </a:lnTo>
                    <a:lnTo>
                      <a:pt x="400" y="1152"/>
                    </a:lnTo>
                    <a:lnTo>
                      <a:pt x="425" y="1220"/>
                    </a:lnTo>
                    <a:lnTo>
                      <a:pt x="456" y="1277"/>
                    </a:lnTo>
                    <a:lnTo>
                      <a:pt x="493" y="1327"/>
                    </a:lnTo>
                    <a:lnTo>
                      <a:pt x="574" y="1390"/>
                    </a:lnTo>
                    <a:lnTo>
                      <a:pt x="612" y="1408"/>
                    </a:lnTo>
                    <a:lnTo>
                      <a:pt x="650" y="1433"/>
                    </a:lnTo>
                    <a:lnTo>
                      <a:pt x="737" y="1459"/>
                    </a:lnTo>
                    <a:lnTo>
                      <a:pt x="843" y="1484"/>
                    </a:lnTo>
                    <a:lnTo>
                      <a:pt x="732" y="1477"/>
                    </a:lnTo>
                    <a:lnTo>
                      <a:pt x="606" y="1464"/>
                    </a:lnTo>
                    <a:lnTo>
                      <a:pt x="475" y="1433"/>
                    </a:lnTo>
                    <a:lnTo>
                      <a:pt x="413" y="1415"/>
                    </a:lnTo>
                    <a:lnTo>
                      <a:pt x="350" y="1390"/>
                    </a:lnTo>
                    <a:lnTo>
                      <a:pt x="294" y="1365"/>
                    </a:lnTo>
                    <a:lnTo>
                      <a:pt x="237" y="1333"/>
                    </a:lnTo>
                    <a:lnTo>
                      <a:pt x="187" y="1302"/>
                    </a:lnTo>
                    <a:lnTo>
                      <a:pt x="143" y="1265"/>
                    </a:lnTo>
                    <a:lnTo>
                      <a:pt x="106" y="1227"/>
                    </a:lnTo>
                    <a:lnTo>
                      <a:pt x="75" y="1183"/>
                    </a:lnTo>
                    <a:lnTo>
                      <a:pt x="50" y="1133"/>
                    </a:lnTo>
                    <a:lnTo>
                      <a:pt x="37" y="1082"/>
                    </a:lnTo>
                    <a:lnTo>
                      <a:pt x="18" y="958"/>
                    </a:lnTo>
                    <a:lnTo>
                      <a:pt x="6" y="808"/>
                    </a:lnTo>
                    <a:lnTo>
                      <a:pt x="0" y="726"/>
                    </a:lnTo>
                    <a:lnTo>
                      <a:pt x="0" y="645"/>
                    </a:lnTo>
                    <a:lnTo>
                      <a:pt x="6" y="557"/>
                    </a:lnTo>
                    <a:lnTo>
                      <a:pt x="12" y="482"/>
                    </a:lnTo>
                    <a:lnTo>
                      <a:pt x="25" y="401"/>
                    </a:lnTo>
                    <a:lnTo>
                      <a:pt x="50" y="325"/>
                    </a:lnTo>
                    <a:lnTo>
                      <a:pt x="81" y="263"/>
                    </a:lnTo>
                    <a:lnTo>
                      <a:pt x="118" y="200"/>
                    </a:lnTo>
                    <a:lnTo>
                      <a:pt x="162" y="150"/>
                    </a:lnTo>
                    <a:lnTo>
                      <a:pt x="194" y="125"/>
                    </a:lnTo>
                    <a:lnTo>
                      <a:pt x="219" y="107"/>
                    </a:lnTo>
                    <a:lnTo>
                      <a:pt x="256" y="94"/>
                    </a:lnTo>
                    <a:lnTo>
                      <a:pt x="287" y="82"/>
                    </a:lnTo>
                    <a:lnTo>
                      <a:pt x="325" y="69"/>
                    </a:lnTo>
                    <a:lnTo>
                      <a:pt x="368" y="62"/>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95" name="Freeform 527"/>
              <p:cNvSpPr>
                <a:spLocks/>
              </p:cNvSpPr>
              <p:nvPr/>
            </p:nvSpPr>
            <p:spPr bwMode="auto">
              <a:xfrm>
                <a:off x="11555" y="10748"/>
                <a:ext cx="207" cy="198"/>
              </a:xfrm>
              <a:custGeom>
                <a:avLst/>
                <a:gdLst>
                  <a:gd name="T0" fmla="*/ 0 w 1444"/>
                  <a:gd name="T1" fmla="*/ 0 h 1384"/>
                  <a:gd name="T2" fmla="*/ 0 w 1444"/>
                  <a:gd name="T3" fmla="*/ 0 h 1384"/>
                  <a:gd name="T4" fmla="*/ 0 w 1444"/>
                  <a:gd name="T5" fmla="*/ 0 h 1384"/>
                  <a:gd name="T6" fmla="*/ 0 w 1444"/>
                  <a:gd name="T7" fmla="*/ 0 h 1384"/>
                  <a:gd name="T8" fmla="*/ 0 w 1444"/>
                  <a:gd name="T9" fmla="*/ 0 h 1384"/>
                  <a:gd name="T10" fmla="*/ 0 w 1444"/>
                  <a:gd name="T11" fmla="*/ 0 h 1384"/>
                  <a:gd name="T12" fmla="*/ 0 w 1444"/>
                  <a:gd name="T13" fmla="*/ 0 h 1384"/>
                  <a:gd name="T14" fmla="*/ 0 w 1444"/>
                  <a:gd name="T15" fmla="*/ 0 h 1384"/>
                  <a:gd name="T16" fmla="*/ 0 w 1444"/>
                  <a:gd name="T17" fmla="*/ 0 h 1384"/>
                  <a:gd name="T18" fmla="*/ 0 w 1444"/>
                  <a:gd name="T19" fmla="*/ 0 h 1384"/>
                  <a:gd name="T20" fmla="*/ 0 w 1444"/>
                  <a:gd name="T21" fmla="*/ 0 h 1384"/>
                  <a:gd name="T22" fmla="*/ 0 w 1444"/>
                  <a:gd name="T23" fmla="*/ 0 h 1384"/>
                  <a:gd name="T24" fmla="*/ 0 w 1444"/>
                  <a:gd name="T25" fmla="*/ 0 h 1384"/>
                  <a:gd name="T26" fmla="*/ 0 w 1444"/>
                  <a:gd name="T27" fmla="*/ 0 h 1384"/>
                  <a:gd name="T28" fmla="*/ 0 w 1444"/>
                  <a:gd name="T29" fmla="*/ 0 h 1384"/>
                  <a:gd name="T30" fmla="*/ 0 w 1444"/>
                  <a:gd name="T31" fmla="*/ 0 h 1384"/>
                  <a:gd name="T32" fmla="*/ 0 w 1444"/>
                  <a:gd name="T33" fmla="*/ 0 h 1384"/>
                  <a:gd name="T34" fmla="*/ 0 w 1444"/>
                  <a:gd name="T35" fmla="*/ 0 h 1384"/>
                  <a:gd name="T36" fmla="*/ 0 w 1444"/>
                  <a:gd name="T37" fmla="*/ 0 h 1384"/>
                  <a:gd name="T38" fmla="*/ 0 w 1444"/>
                  <a:gd name="T39" fmla="*/ 0 h 1384"/>
                  <a:gd name="T40" fmla="*/ 0 w 1444"/>
                  <a:gd name="T41" fmla="*/ 0 h 1384"/>
                  <a:gd name="T42" fmla="*/ 0 w 1444"/>
                  <a:gd name="T43" fmla="*/ 0 h 1384"/>
                  <a:gd name="T44" fmla="*/ 0 w 1444"/>
                  <a:gd name="T45" fmla="*/ 0 h 1384"/>
                  <a:gd name="T46" fmla="*/ 0 w 1444"/>
                  <a:gd name="T47" fmla="*/ 0 h 1384"/>
                  <a:gd name="T48" fmla="*/ 0 w 1444"/>
                  <a:gd name="T49" fmla="*/ 0 h 1384"/>
                  <a:gd name="T50" fmla="*/ 0 w 1444"/>
                  <a:gd name="T51" fmla="*/ 0 h 1384"/>
                  <a:gd name="T52" fmla="*/ 0 w 1444"/>
                  <a:gd name="T53" fmla="*/ 0 h 1384"/>
                  <a:gd name="T54" fmla="*/ 0 w 1444"/>
                  <a:gd name="T55" fmla="*/ 0 h 1384"/>
                  <a:gd name="T56" fmla="*/ 0 w 1444"/>
                  <a:gd name="T57" fmla="*/ 0 h 1384"/>
                  <a:gd name="T58" fmla="*/ 0 w 1444"/>
                  <a:gd name="T59" fmla="*/ 0 h 1384"/>
                  <a:gd name="T60" fmla="*/ 0 w 1444"/>
                  <a:gd name="T61" fmla="*/ 0 h 1384"/>
                  <a:gd name="T62" fmla="*/ 0 w 1444"/>
                  <a:gd name="T63" fmla="*/ 0 h 1384"/>
                  <a:gd name="T64" fmla="*/ 0 w 1444"/>
                  <a:gd name="T65" fmla="*/ 0 h 1384"/>
                  <a:gd name="T66" fmla="*/ 0 w 1444"/>
                  <a:gd name="T67" fmla="*/ 0 h 1384"/>
                  <a:gd name="T68" fmla="*/ 0 w 1444"/>
                  <a:gd name="T69" fmla="*/ 0 h 1384"/>
                  <a:gd name="T70" fmla="*/ 0 w 1444"/>
                  <a:gd name="T71" fmla="*/ 0 h 1384"/>
                  <a:gd name="T72" fmla="*/ 0 w 1444"/>
                  <a:gd name="T73" fmla="*/ 0 h 1384"/>
                  <a:gd name="T74" fmla="*/ 0 w 1444"/>
                  <a:gd name="T75" fmla="*/ 0 h 1384"/>
                  <a:gd name="T76" fmla="*/ 0 w 1444"/>
                  <a:gd name="T77" fmla="*/ 0 h 1384"/>
                  <a:gd name="T78" fmla="*/ 0 w 1444"/>
                  <a:gd name="T79" fmla="*/ 0 h 1384"/>
                  <a:gd name="T80" fmla="*/ 0 w 1444"/>
                  <a:gd name="T81" fmla="*/ 0 h 1384"/>
                  <a:gd name="T82" fmla="*/ 0 w 1444"/>
                  <a:gd name="T83" fmla="*/ 0 h 1384"/>
                  <a:gd name="T84" fmla="*/ 0 w 1444"/>
                  <a:gd name="T85" fmla="*/ 0 h 1384"/>
                  <a:gd name="T86" fmla="*/ 0 w 1444"/>
                  <a:gd name="T87" fmla="*/ 0 h 1384"/>
                  <a:gd name="T88" fmla="*/ 0 w 1444"/>
                  <a:gd name="T89" fmla="*/ 0 h 1384"/>
                  <a:gd name="T90" fmla="*/ 0 w 1444"/>
                  <a:gd name="T91" fmla="*/ 0 h 1384"/>
                  <a:gd name="T92" fmla="*/ 0 w 1444"/>
                  <a:gd name="T93" fmla="*/ 0 h 1384"/>
                  <a:gd name="T94" fmla="*/ 0 w 1444"/>
                  <a:gd name="T95" fmla="*/ 0 h 1384"/>
                  <a:gd name="T96" fmla="*/ 0 w 1444"/>
                  <a:gd name="T97" fmla="*/ 0 h 13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44"/>
                  <a:gd name="T148" fmla="*/ 0 h 1384"/>
                  <a:gd name="T149" fmla="*/ 1444 w 1444"/>
                  <a:gd name="T150" fmla="*/ 1384 h 13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44" h="1384">
                    <a:moveTo>
                      <a:pt x="393" y="432"/>
                    </a:moveTo>
                    <a:lnTo>
                      <a:pt x="400" y="439"/>
                    </a:lnTo>
                    <a:lnTo>
                      <a:pt x="412" y="452"/>
                    </a:lnTo>
                    <a:lnTo>
                      <a:pt x="456" y="464"/>
                    </a:lnTo>
                    <a:lnTo>
                      <a:pt x="512" y="482"/>
                    </a:lnTo>
                    <a:lnTo>
                      <a:pt x="581" y="489"/>
                    </a:lnTo>
                    <a:lnTo>
                      <a:pt x="712" y="508"/>
                    </a:lnTo>
                    <a:lnTo>
                      <a:pt x="793" y="514"/>
                    </a:lnTo>
                    <a:lnTo>
                      <a:pt x="856" y="508"/>
                    </a:lnTo>
                    <a:lnTo>
                      <a:pt x="937" y="502"/>
                    </a:lnTo>
                    <a:lnTo>
                      <a:pt x="1037" y="495"/>
                    </a:lnTo>
                    <a:lnTo>
                      <a:pt x="1137" y="477"/>
                    </a:lnTo>
                    <a:lnTo>
                      <a:pt x="1238" y="452"/>
                    </a:lnTo>
                    <a:lnTo>
                      <a:pt x="1324" y="414"/>
                    </a:lnTo>
                    <a:lnTo>
                      <a:pt x="1362" y="396"/>
                    </a:lnTo>
                    <a:lnTo>
                      <a:pt x="1394" y="371"/>
                    </a:lnTo>
                    <a:lnTo>
                      <a:pt x="1419" y="346"/>
                    </a:lnTo>
                    <a:lnTo>
                      <a:pt x="1432" y="320"/>
                    </a:lnTo>
                    <a:lnTo>
                      <a:pt x="1444" y="289"/>
                    </a:lnTo>
                    <a:lnTo>
                      <a:pt x="1444" y="258"/>
                    </a:lnTo>
                    <a:lnTo>
                      <a:pt x="1444" y="233"/>
                    </a:lnTo>
                    <a:lnTo>
                      <a:pt x="1432" y="208"/>
                    </a:lnTo>
                    <a:lnTo>
                      <a:pt x="1419" y="183"/>
                    </a:lnTo>
                    <a:lnTo>
                      <a:pt x="1400" y="157"/>
                    </a:lnTo>
                    <a:lnTo>
                      <a:pt x="1381" y="138"/>
                    </a:lnTo>
                    <a:lnTo>
                      <a:pt x="1356" y="120"/>
                    </a:lnTo>
                    <a:lnTo>
                      <a:pt x="1294" y="88"/>
                    </a:lnTo>
                    <a:lnTo>
                      <a:pt x="1218" y="57"/>
                    </a:lnTo>
                    <a:lnTo>
                      <a:pt x="1131" y="38"/>
                    </a:lnTo>
                    <a:lnTo>
                      <a:pt x="1044" y="20"/>
                    </a:lnTo>
                    <a:lnTo>
                      <a:pt x="949" y="7"/>
                    </a:lnTo>
                    <a:lnTo>
                      <a:pt x="856" y="0"/>
                    </a:lnTo>
                    <a:lnTo>
                      <a:pt x="762" y="0"/>
                    </a:lnTo>
                    <a:lnTo>
                      <a:pt x="675" y="0"/>
                    </a:lnTo>
                    <a:lnTo>
                      <a:pt x="594" y="7"/>
                    </a:lnTo>
                    <a:lnTo>
                      <a:pt x="524" y="13"/>
                    </a:lnTo>
                    <a:lnTo>
                      <a:pt x="468" y="25"/>
                    </a:lnTo>
                    <a:lnTo>
                      <a:pt x="431" y="38"/>
                    </a:lnTo>
                    <a:lnTo>
                      <a:pt x="350" y="82"/>
                    </a:lnTo>
                    <a:lnTo>
                      <a:pt x="274" y="132"/>
                    </a:lnTo>
                    <a:lnTo>
                      <a:pt x="199" y="195"/>
                    </a:lnTo>
                    <a:lnTo>
                      <a:pt x="137" y="264"/>
                    </a:lnTo>
                    <a:lnTo>
                      <a:pt x="86" y="339"/>
                    </a:lnTo>
                    <a:lnTo>
                      <a:pt x="43" y="427"/>
                    </a:lnTo>
                    <a:lnTo>
                      <a:pt x="25" y="464"/>
                    </a:lnTo>
                    <a:lnTo>
                      <a:pt x="12" y="514"/>
                    </a:lnTo>
                    <a:lnTo>
                      <a:pt x="5" y="558"/>
                    </a:lnTo>
                    <a:lnTo>
                      <a:pt x="0" y="602"/>
                    </a:lnTo>
                    <a:lnTo>
                      <a:pt x="0" y="690"/>
                    </a:lnTo>
                    <a:lnTo>
                      <a:pt x="5" y="790"/>
                    </a:lnTo>
                    <a:lnTo>
                      <a:pt x="12" y="889"/>
                    </a:lnTo>
                    <a:lnTo>
                      <a:pt x="31" y="996"/>
                    </a:lnTo>
                    <a:lnTo>
                      <a:pt x="56" y="1097"/>
                    </a:lnTo>
                    <a:lnTo>
                      <a:pt x="86" y="1203"/>
                    </a:lnTo>
                    <a:lnTo>
                      <a:pt x="131" y="1296"/>
                    </a:lnTo>
                    <a:lnTo>
                      <a:pt x="162" y="1341"/>
                    </a:lnTo>
                    <a:lnTo>
                      <a:pt x="187" y="1384"/>
                    </a:lnTo>
                    <a:lnTo>
                      <a:pt x="219" y="1153"/>
                    </a:lnTo>
                    <a:lnTo>
                      <a:pt x="206" y="1134"/>
                    </a:lnTo>
                    <a:lnTo>
                      <a:pt x="187" y="1109"/>
                    </a:lnTo>
                    <a:lnTo>
                      <a:pt x="174" y="1084"/>
                    </a:lnTo>
                    <a:lnTo>
                      <a:pt x="156" y="1047"/>
                    </a:lnTo>
                    <a:lnTo>
                      <a:pt x="149" y="1002"/>
                    </a:lnTo>
                    <a:lnTo>
                      <a:pt x="149" y="952"/>
                    </a:lnTo>
                    <a:lnTo>
                      <a:pt x="156" y="896"/>
                    </a:lnTo>
                    <a:lnTo>
                      <a:pt x="162" y="871"/>
                    </a:lnTo>
                    <a:lnTo>
                      <a:pt x="174" y="859"/>
                    </a:lnTo>
                    <a:lnTo>
                      <a:pt x="187" y="846"/>
                    </a:lnTo>
                    <a:lnTo>
                      <a:pt x="199" y="846"/>
                    </a:lnTo>
                    <a:lnTo>
                      <a:pt x="212" y="852"/>
                    </a:lnTo>
                    <a:lnTo>
                      <a:pt x="231" y="859"/>
                    </a:lnTo>
                    <a:lnTo>
                      <a:pt x="255" y="889"/>
                    </a:lnTo>
                    <a:lnTo>
                      <a:pt x="287" y="934"/>
                    </a:lnTo>
                    <a:lnTo>
                      <a:pt x="305" y="984"/>
                    </a:lnTo>
                    <a:lnTo>
                      <a:pt x="325" y="1034"/>
                    </a:lnTo>
                    <a:lnTo>
                      <a:pt x="325" y="1077"/>
                    </a:lnTo>
                    <a:lnTo>
                      <a:pt x="325" y="1184"/>
                    </a:lnTo>
                    <a:lnTo>
                      <a:pt x="330" y="1215"/>
                    </a:lnTo>
                    <a:lnTo>
                      <a:pt x="393" y="1215"/>
                    </a:lnTo>
                    <a:lnTo>
                      <a:pt x="393" y="1172"/>
                    </a:lnTo>
                    <a:lnTo>
                      <a:pt x="406" y="1009"/>
                    </a:lnTo>
                    <a:lnTo>
                      <a:pt x="412" y="909"/>
                    </a:lnTo>
                    <a:lnTo>
                      <a:pt x="425" y="877"/>
                    </a:lnTo>
                    <a:lnTo>
                      <a:pt x="437" y="846"/>
                    </a:lnTo>
                    <a:lnTo>
                      <a:pt x="456" y="821"/>
                    </a:lnTo>
                    <a:lnTo>
                      <a:pt x="474" y="796"/>
                    </a:lnTo>
                    <a:lnTo>
                      <a:pt x="549" y="727"/>
                    </a:lnTo>
                    <a:lnTo>
                      <a:pt x="574" y="690"/>
                    </a:lnTo>
                    <a:lnTo>
                      <a:pt x="594" y="658"/>
                    </a:lnTo>
                    <a:lnTo>
                      <a:pt x="599" y="627"/>
                    </a:lnTo>
                    <a:lnTo>
                      <a:pt x="599" y="595"/>
                    </a:lnTo>
                    <a:lnTo>
                      <a:pt x="594" y="570"/>
                    </a:lnTo>
                    <a:lnTo>
                      <a:pt x="587" y="558"/>
                    </a:lnTo>
                    <a:lnTo>
                      <a:pt x="574" y="539"/>
                    </a:lnTo>
                    <a:lnTo>
                      <a:pt x="481" y="489"/>
                    </a:lnTo>
                    <a:lnTo>
                      <a:pt x="418" y="457"/>
                    </a:lnTo>
                    <a:lnTo>
                      <a:pt x="400" y="439"/>
                    </a:lnTo>
                    <a:lnTo>
                      <a:pt x="393" y="432"/>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96" name="Freeform 528"/>
              <p:cNvSpPr>
                <a:spLocks/>
              </p:cNvSpPr>
              <p:nvPr/>
            </p:nvSpPr>
            <p:spPr bwMode="auto">
              <a:xfrm>
                <a:off x="11677" y="10880"/>
                <a:ext cx="10" cy="16"/>
              </a:xfrm>
              <a:custGeom>
                <a:avLst/>
                <a:gdLst>
                  <a:gd name="T0" fmla="*/ 0 w 69"/>
                  <a:gd name="T1" fmla="*/ 0 h 113"/>
                  <a:gd name="T2" fmla="*/ 0 w 69"/>
                  <a:gd name="T3" fmla="*/ 0 h 113"/>
                  <a:gd name="T4" fmla="*/ 0 w 69"/>
                  <a:gd name="T5" fmla="*/ 0 h 113"/>
                  <a:gd name="T6" fmla="*/ 0 w 69"/>
                  <a:gd name="T7" fmla="*/ 0 h 113"/>
                  <a:gd name="T8" fmla="*/ 0 w 69"/>
                  <a:gd name="T9" fmla="*/ 0 h 113"/>
                  <a:gd name="T10" fmla="*/ 0 w 69"/>
                  <a:gd name="T11" fmla="*/ 0 h 113"/>
                  <a:gd name="T12" fmla="*/ 0 w 69"/>
                  <a:gd name="T13" fmla="*/ 0 h 113"/>
                  <a:gd name="T14" fmla="*/ 0 w 69"/>
                  <a:gd name="T15" fmla="*/ 0 h 113"/>
                  <a:gd name="T16" fmla="*/ 0 w 69"/>
                  <a:gd name="T17" fmla="*/ 0 h 113"/>
                  <a:gd name="T18" fmla="*/ 0 w 69"/>
                  <a:gd name="T19" fmla="*/ 0 h 113"/>
                  <a:gd name="T20" fmla="*/ 0 w 69"/>
                  <a:gd name="T21" fmla="*/ 0 h 113"/>
                  <a:gd name="T22" fmla="*/ 0 w 69"/>
                  <a:gd name="T23" fmla="*/ 0 h 113"/>
                  <a:gd name="T24" fmla="*/ 0 w 69"/>
                  <a:gd name="T25" fmla="*/ 0 h 113"/>
                  <a:gd name="T26" fmla="*/ 0 w 69"/>
                  <a:gd name="T27" fmla="*/ 0 h 113"/>
                  <a:gd name="T28" fmla="*/ 0 w 69"/>
                  <a:gd name="T29" fmla="*/ 0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113"/>
                  <a:gd name="T47" fmla="*/ 69 w 69"/>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113">
                    <a:moveTo>
                      <a:pt x="0" y="81"/>
                    </a:moveTo>
                    <a:lnTo>
                      <a:pt x="13" y="100"/>
                    </a:lnTo>
                    <a:lnTo>
                      <a:pt x="24" y="113"/>
                    </a:lnTo>
                    <a:lnTo>
                      <a:pt x="43" y="113"/>
                    </a:lnTo>
                    <a:lnTo>
                      <a:pt x="56" y="100"/>
                    </a:lnTo>
                    <a:lnTo>
                      <a:pt x="62" y="81"/>
                    </a:lnTo>
                    <a:lnTo>
                      <a:pt x="69" y="56"/>
                    </a:lnTo>
                    <a:lnTo>
                      <a:pt x="69" y="31"/>
                    </a:lnTo>
                    <a:lnTo>
                      <a:pt x="62" y="13"/>
                    </a:lnTo>
                    <a:lnTo>
                      <a:pt x="49" y="0"/>
                    </a:lnTo>
                    <a:lnTo>
                      <a:pt x="31" y="0"/>
                    </a:lnTo>
                    <a:lnTo>
                      <a:pt x="18" y="13"/>
                    </a:lnTo>
                    <a:lnTo>
                      <a:pt x="6" y="31"/>
                    </a:lnTo>
                    <a:lnTo>
                      <a:pt x="0" y="56"/>
                    </a:lnTo>
                    <a:lnTo>
                      <a:pt x="0" y="81"/>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97" name="Freeform 529"/>
              <p:cNvSpPr>
                <a:spLocks/>
              </p:cNvSpPr>
              <p:nvPr/>
            </p:nvSpPr>
            <p:spPr bwMode="auto">
              <a:xfrm>
                <a:off x="11753" y="10869"/>
                <a:ext cx="10" cy="16"/>
              </a:xfrm>
              <a:custGeom>
                <a:avLst/>
                <a:gdLst>
                  <a:gd name="T0" fmla="*/ 0 w 70"/>
                  <a:gd name="T1" fmla="*/ 0 h 113"/>
                  <a:gd name="T2" fmla="*/ 0 w 70"/>
                  <a:gd name="T3" fmla="*/ 0 h 113"/>
                  <a:gd name="T4" fmla="*/ 0 w 70"/>
                  <a:gd name="T5" fmla="*/ 0 h 113"/>
                  <a:gd name="T6" fmla="*/ 0 w 70"/>
                  <a:gd name="T7" fmla="*/ 0 h 113"/>
                  <a:gd name="T8" fmla="*/ 0 w 70"/>
                  <a:gd name="T9" fmla="*/ 0 h 113"/>
                  <a:gd name="T10" fmla="*/ 0 w 70"/>
                  <a:gd name="T11" fmla="*/ 0 h 113"/>
                  <a:gd name="T12" fmla="*/ 0 w 70"/>
                  <a:gd name="T13" fmla="*/ 0 h 113"/>
                  <a:gd name="T14" fmla="*/ 0 w 70"/>
                  <a:gd name="T15" fmla="*/ 0 h 113"/>
                  <a:gd name="T16" fmla="*/ 0 w 70"/>
                  <a:gd name="T17" fmla="*/ 0 h 113"/>
                  <a:gd name="T18" fmla="*/ 0 w 70"/>
                  <a:gd name="T19" fmla="*/ 0 h 113"/>
                  <a:gd name="T20" fmla="*/ 0 w 70"/>
                  <a:gd name="T21" fmla="*/ 0 h 113"/>
                  <a:gd name="T22" fmla="*/ 0 w 70"/>
                  <a:gd name="T23" fmla="*/ 0 h 113"/>
                  <a:gd name="T24" fmla="*/ 0 w 70"/>
                  <a:gd name="T25" fmla="*/ 0 h 113"/>
                  <a:gd name="T26" fmla="*/ 0 w 70"/>
                  <a:gd name="T27" fmla="*/ 0 h 113"/>
                  <a:gd name="T28" fmla="*/ 0 w 70"/>
                  <a:gd name="T29" fmla="*/ 0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
                  <a:gd name="T46" fmla="*/ 0 h 113"/>
                  <a:gd name="T47" fmla="*/ 70 w 70"/>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 h="113">
                    <a:moveTo>
                      <a:pt x="0" y="75"/>
                    </a:moveTo>
                    <a:lnTo>
                      <a:pt x="7" y="100"/>
                    </a:lnTo>
                    <a:lnTo>
                      <a:pt x="25" y="113"/>
                    </a:lnTo>
                    <a:lnTo>
                      <a:pt x="38" y="113"/>
                    </a:lnTo>
                    <a:lnTo>
                      <a:pt x="50" y="100"/>
                    </a:lnTo>
                    <a:lnTo>
                      <a:pt x="63" y="81"/>
                    </a:lnTo>
                    <a:lnTo>
                      <a:pt x="70" y="56"/>
                    </a:lnTo>
                    <a:lnTo>
                      <a:pt x="70" y="31"/>
                    </a:lnTo>
                    <a:lnTo>
                      <a:pt x="63" y="13"/>
                    </a:lnTo>
                    <a:lnTo>
                      <a:pt x="50" y="0"/>
                    </a:lnTo>
                    <a:lnTo>
                      <a:pt x="32" y="0"/>
                    </a:lnTo>
                    <a:lnTo>
                      <a:pt x="13" y="13"/>
                    </a:lnTo>
                    <a:lnTo>
                      <a:pt x="0" y="31"/>
                    </a:lnTo>
                    <a:lnTo>
                      <a:pt x="0" y="56"/>
                    </a:lnTo>
                    <a:lnTo>
                      <a:pt x="0" y="75"/>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98" name="Freeform 530"/>
              <p:cNvSpPr>
                <a:spLocks/>
              </p:cNvSpPr>
              <p:nvPr/>
            </p:nvSpPr>
            <p:spPr bwMode="auto">
              <a:xfrm>
                <a:off x="11720" y="10878"/>
                <a:ext cx="32" cy="66"/>
              </a:xfrm>
              <a:custGeom>
                <a:avLst/>
                <a:gdLst>
                  <a:gd name="T0" fmla="*/ 0 w 225"/>
                  <a:gd name="T1" fmla="*/ 0 h 457"/>
                  <a:gd name="T2" fmla="*/ 0 w 225"/>
                  <a:gd name="T3" fmla="*/ 0 h 457"/>
                  <a:gd name="T4" fmla="*/ 0 w 225"/>
                  <a:gd name="T5" fmla="*/ 0 h 457"/>
                  <a:gd name="T6" fmla="*/ 0 w 225"/>
                  <a:gd name="T7" fmla="*/ 0 h 457"/>
                  <a:gd name="T8" fmla="*/ 0 w 225"/>
                  <a:gd name="T9" fmla="*/ 0 h 457"/>
                  <a:gd name="T10" fmla="*/ 0 w 225"/>
                  <a:gd name="T11" fmla="*/ 0 h 457"/>
                  <a:gd name="T12" fmla="*/ 0 w 225"/>
                  <a:gd name="T13" fmla="*/ 0 h 457"/>
                  <a:gd name="T14" fmla="*/ 0 w 225"/>
                  <a:gd name="T15" fmla="*/ 0 h 457"/>
                  <a:gd name="T16" fmla="*/ 0 w 225"/>
                  <a:gd name="T17" fmla="*/ 0 h 457"/>
                  <a:gd name="T18" fmla="*/ 0 w 225"/>
                  <a:gd name="T19" fmla="*/ 0 h 457"/>
                  <a:gd name="T20" fmla="*/ 0 w 225"/>
                  <a:gd name="T21" fmla="*/ 0 h 457"/>
                  <a:gd name="T22" fmla="*/ 0 w 225"/>
                  <a:gd name="T23" fmla="*/ 0 h 457"/>
                  <a:gd name="T24" fmla="*/ 0 w 225"/>
                  <a:gd name="T25" fmla="*/ 0 h 457"/>
                  <a:gd name="T26" fmla="*/ 0 w 225"/>
                  <a:gd name="T27" fmla="*/ 0 h 457"/>
                  <a:gd name="T28" fmla="*/ 0 w 225"/>
                  <a:gd name="T29" fmla="*/ 0 h 457"/>
                  <a:gd name="T30" fmla="*/ 0 w 225"/>
                  <a:gd name="T31" fmla="*/ 0 h 457"/>
                  <a:gd name="T32" fmla="*/ 0 w 225"/>
                  <a:gd name="T33" fmla="*/ 0 h 457"/>
                  <a:gd name="T34" fmla="*/ 0 w 225"/>
                  <a:gd name="T35" fmla="*/ 0 h 457"/>
                  <a:gd name="T36" fmla="*/ 0 w 225"/>
                  <a:gd name="T37" fmla="*/ 0 h 457"/>
                  <a:gd name="T38" fmla="*/ 0 w 225"/>
                  <a:gd name="T39" fmla="*/ 0 h 457"/>
                  <a:gd name="T40" fmla="*/ 0 w 225"/>
                  <a:gd name="T41" fmla="*/ 0 h 457"/>
                  <a:gd name="T42" fmla="*/ 0 w 225"/>
                  <a:gd name="T43" fmla="*/ 0 h 457"/>
                  <a:gd name="T44" fmla="*/ 0 w 225"/>
                  <a:gd name="T45" fmla="*/ 0 h 457"/>
                  <a:gd name="T46" fmla="*/ 0 w 225"/>
                  <a:gd name="T47" fmla="*/ 0 h 457"/>
                  <a:gd name="T48" fmla="*/ 0 w 225"/>
                  <a:gd name="T49" fmla="*/ 0 h 457"/>
                  <a:gd name="T50" fmla="*/ 0 w 225"/>
                  <a:gd name="T51" fmla="*/ 0 h 457"/>
                  <a:gd name="T52" fmla="*/ 0 w 225"/>
                  <a:gd name="T53" fmla="*/ 0 h 457"/>
                  <a:gd name="T54" fmla="*/ 0 w 225"/>
                  <a:gd name="T55" fmla="*/ 0 h 457"/>
                  <a:gd name="T56" fmla="*/ 0 w 225"/>
                  <a:gd name="T57" fmla="*/ 0 h 457"/>
                  <a:gd name="T58" fmla="*/ 0 w 225"/>
                  <a:gd name="T59" fmla="*/ 0 h 457"/>
                  <a:gd name="T60" fmla="*/ 0 w 225"/>
                  <a:gd name="T61" fmla="*/ 0 h 45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5"/>
                  <a:gd name="T94" fmla="*/ 0 h 457"/>
                  <a:gd name="T95" fmla="*/ 225 w 225"/>
                  <a:gd name="T96" fmla="*/ 457 h 45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5" h="457">
                    <a:moveTo>
                      <a:pt x="225" y="344"/>
                    </a:moveTo>
                    <a:lnTo>
                      <a:pt x="225" y="319"/>
                    </a:lnTo>
                    <a:lnTo>
                      <a:pt x="225" y="288"/>
                    </a:lnTo>
                    <a:lnTo>
                      <a:pt x="212" y="231"/>
                    </a:lnTo>
                    <a:lnTo>
                      <a:pt x="200" y="175"/>
                    </a:lnTo>
                    <a:lnTo>
                      <a:pt x="194" y="118"/>
                    </a:lnTo>
                    <a:lnTo>
                      <a:pt x="194" y="93"/>
                    </a:lnTo>
                    <a:lnTo>
                      <a:pt x="187" y="62"/>
                    </a:lnTo>
                    <a:lnTo>
                      <a:pt x="174" y="31"/>
                    </a:lnTo>
                    <a:lnTo>
                      <a:pt x="169" y="12"/>
                    </a:lnTo>
                    <a:lnTo>
                      <a:pt x="162" y="0"/>
                    </a:lnTo>
                    <a:lnTo>
                      <a:pt x="162" y="118"/>
                    </a:lnTo>
                    <a:lnTo>
                      <a:pt x="162" y="238"/>
                    </a:lnTo>
                    <a:lnTo>
                      <a:pt x="162" y="275"/>
                    </a:lnTo>
                    <a:lnTo>
                      <a:pt x="156" y="313"/>
                    </a:lnTo>
                    <a:lnTo>
                      <a:pt x="144" y="344"/>
                    </a:lnTo>
                    <a:lnTo>
                      <a:pt x="119" y="376"/>
                    </a:lnTo>
                    <a:lnTo>
                      <a:pt x="93" y="394"/>
                    </a:lnTo>
                    <a:lnTo>
                      <a:pt x="63" y="407"/>
                    </a:lnTo>
                    <a:lnTo>
                      <a:pt x="31" y="419"/>
                    </a:lnTo>
                    <a:lnTo>
                      <a:pt x="0" y="437"/>
                    </a:lnTo>
                    <a:lnTo>
                      <a:pt x="0" y="444"/>
                    </a:lnTo>
                    <a:lnTo>
                      <a:pt x="6" y="444"/>
                    </a:lnTo>
                    <a:lnTo>
                      <a:pt x="38" y="450"/>
                    </a:lnTo>
                    <a:lnTo>
                      <a:pt x="88" y="457"/>
                    </a:lnTo>
                    <a:lnTo>
                      <a:pt x="131" y="444"/>
                    </a:lnTo>
                    <a:lnTo>
                      <a:pt x="169" y="425"/>
                    </a:lnTo>
                    <a:lnTo>
                      <a:pt x="194" y="407"/>
                    </a:lnTo>
                    <a:lnTo>
                      <a:pt x="206" y="387"/>
                    </a:lnTo>
                    <a:lnTo>
                      <a:pt x="219" y="369"/>
                    </a:lnTo>
                    <a:lnTo>
                      <a:pt x="225" y="344"/>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499" name="Freeform 531"/>
              <p:cNvSpPr>
                <a:spLocks/>
              </p:cNvSpPr>
              <p:nvPr/>
            </p:nvSpPr>
            <p:spPr bwMode="auto">
              <a:xfrm>
                <a:off x="11706" y="10958"/>
                <a:ext cx="30" cy="8"/>
              </a:xfrm>
              <a:custGeom>
                <a:avLst/>
                <a:gdLst>
                  <a:gd name="T0" fmla="*/ 0 w 207"/>
                  <a:gd name="T1" fmla="*/ 0 h 56"/>
                  <a:gd name="T2" fmla="*/ 0 w 207"/>
                  <a:gd name="T3" fmla="*/ 0 h 56"/>
                  <a:gd name="T4" fmla="*/ 0 w 207"/>
                  <a:gd name="T5" fmla="*/ 0 h 56"/>
                  <a:gd name="T6" fmla="*/ 0 w 207"/>
                  <a:gd name="T7" fmla="*/ 0 h 56"/>
                  <a:gd name="T8" fmla="*/ 0 w 207"/>
                  <a:gd name="T9" fmla="*/ 0 h 56"/>
                  <a:gd name="T10" fmla="*/ 0 w 207"/>
                  <a:gd name="T11" fmla="*/ 0 h 56"/>
                  <a:gd name="T12" fmla="*/ 0 w 207"/>
                  <a:gd name="T13" fmla="*/ 0 h 56"/>
                  <a:gd name="T14" fmla="*/ 0 w 207"/>
                  <a:gd name="T15" fmla="*/ 0 h 56"/>
                  <a:gd name="T16" fmla="*/ 0 w 207"/>
                  <a:gd name="T17" fmla="*/ 0 h 56"/>
                  <a:gd name="T18" fmla="*/ 0 w 207"/>
                  <a:gd name="T19" fmla="*/ 0 h 56"/>
                  <a:gd name="T20" fmla="*/ 0 w 207"/>
                  <a:gd name="T21" fmla="*/ 0 h 56"/>
                  <a:gd name="T22" fmla="*/ 0 w 207"/>
                  <a:gd name="T23" fmla="*/ 0 h 56"/>
                  <a:gd name="T24" fmla="*/ 0 w 207"/>
                  <a:gd name="T25" fmla="*/ 0 h 56"/>
                  <a:gd name="T26" fmla="*/ 0 w 207"/>
                  <a:gd name="T27" fmla="*/ 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7"/>
                  <a:gd name="T43" fmla="*/ 0 h 56"/>
                  <a:gd name="T44" fmla="*/ 207 w 207"/>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7" h="56">
                    <a:moveTo>
                      <a:pt x="182" y="43"/>
                    </a:moveTo>
                    <a:lnTo>
                      <a:pt x="62" y="56"/>
                    </a:lnTo>
                    <a:lnTo>
                      <a:pt x="19" y="56"/>
                    </a:lnTo>
                    <a:lnTo>
                      <a:pt x="6" y="50"/>
                    </a:lnTo>
                    <a:lnTo>
                      <a:pt x="0" y="38"/>
                    </a:lnTo>
                    <a:lnTo>
                      <a:pt x="6" y="31"/>
                    </a:lnTo>
                    <a:lnTo>
                      <a:pt x="26" y="25"/>
                    </a:lnTo>
                    <a:lnTo>
                      <a:pt x="87" y="13"/>
                    </a:lnTo>
                    <a:lnTo>
                      <a:pt x="157" y="6"/>
                    </a:lnTo>
                    <a:lnTo>
                      <a:pt x="207" y="0"/>
                    </a:lnTo>
                    <a:lnTo>
                      <a:pt x="200" y="18"/>
                    </a:lnTo>
                    <a:lnTo>
                      <a:pt x="200" y="31"/>
                    </a:lnTo>
                    <a:lnTo>
                      <a:pt x="194" y="43"/>
                    </a:lnTo>
                    <a:lnTo>
                      <a:pt x="182" y="43"/>
                    </a:lnTo>
                    <a:close/>
                  </a:path>
                </a:pathLst>
              </a:custGeom>
              <a:solidFill>
                <a:srgbClr val="EA9E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00" name="Freeform 532"/>
              <p:cNvSpPr>
                <a:spLocks/>
              </p:cNvSpPr>
              <p:nvPr/>
            </p:nvSpPr>
            <p:spPr bwMode="auto">
              <a:xfrm>
                <a:off x="11660" y="10902"/>
                <a:ext cx="42" cy="20"/>
              </a:xfrm>
              <a:custGeom>
                <a:avLst/>
                <a:gdLst>
                  <a:gd name="T0" fmla="*/ 0 w 295"/>
                  <a:gd name="T1" fmla="*/ 0 h 143"/>
                  <a:gd name="T2" fmla="*/ 0 w 295"/>
                  <a:gd name="T3" fmla="*/ 0 h 143"/>
                  <a:gd name="T4" fmla="*/ 0 w 295"/>
                  <a:gd name="T5" fmla="*/ 0 h 143"/>
                  <a:gd name="T6" fmla="*/ 0 w 295"/>
                  <a:gd name="T7" fmla="*/ 0 h 143"/>
                  <a:gd name="T8" fmla="*/ 0 w 295"/>
                  <a:gd name="T9" fmla="*/ 0 h 143"/>
                  <a:gd name="T10" fmla="*/ 0 w 295"/>
                  <a:gd name="T11" fmla="*/ 0 h 143"/>
                  <a:gd name="T12" fmla="*/ 0 w 295"/>
                  <a:gd name="T13" fmla="*/ 0 h 143"/>
                  <a:gd name="T14" fmla="*/ 0 w 295"/>
                  <a:gd name="T15" fmla="*/ 0 h 143"/>
                  <a:gd name="T16" fmla="*/ 0 w 295"/>
                  <a:gd name="T17" fmla="*/ 0 h 143"/>
                  <a:gd name="T18" fmla="*/ 0 w 295"/>
                  <a:gd name="T19" fmla="*/ 0 h 143"/>
                  <a:gd name="T20" fmla="*/ 0 w 295"/>
                  <a:gd name="T21" fmla="*/ 0 h 143"/>
                  <a:gd name="T22" fmla="*/ 0 w 295"/>
                  <a:gd name="T23" fmla="*/ 0 h 143"/>
                  <a:gd name="T24" fmla="*/ 0 w 295"/>
                  <a:gd name="T25" fmla="*/ 0 h 143"/>
                  <a:gd name="T26" fmla="*/ 0 w 295"/>
                  <a:gd name="T27" fmla="*/ 0 h 143"/>
                  <a:gd name="T28" fmla="*/ 0 w 295"/>
                  <a:gd name="T29" fmla="*/ 0 h 143"/>
                  <a:gd name="T30" fmla="*/ 0 w 295"/>
                  <a:gd name="T31" fmla="*/ 0 h 143"/>
                  <a:gd name="T32" fmla="*/ 0 w 295"/>
                  <a:gd name="T33" fmla="*/ 0 h 143"/>
                  <a:gd name="T34" fmla="*/ 0 w 295"/>
                  <a:gd name="T35" fmla="*/ 0 h 143"/>
                  <a:gd name="T36" fmla="*/ 0 w 295"/>
                  <a:gd name="T37" fmla="*/ 0 h 143"/>
                  <a:gd name="T38" fmla="*/ 0 w 295"/>
                  <a:gd name="T39" fmla="*/ 0 h 143"/>
                  <a:gd name="T40" fmla="*/ 0 w 295"/>
                  <a:gd name="T41" fmla="*/ 0 h 143"/>
                  <a:gd name="T42" fmla="*/ 0 w 295"/>
                  <a:gd name="T43" fmla="*/ 0 h 143"/>
                  <a:gd name="T44" fmla="*/ 0 w 295"/>
                  <a:gd name="T45" fmla="*/ 0 h 143"/>
                  <a:gd name="T46" fmla="*/ 0 w 295"/>
                  <a:gd name="T47" fmla="*/ 0 h 1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5"/>
                  <a:gd name="T73" fmla="*/ 0 h 143"/>
                  <a:gd name="T74" fmla="*/ 295 w 295"/>
                  <a:gd name="T75" fmla="*/ 143 h 1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5" h="143">
                    <a:moveTo>
                      <a:pt x="0" y="87"/>
                    </a:moveTo>
                    <a:lnTo>
                      <a:pt x="7" y="100"/>
                    </a:lnTo>
                    <a:lnTo>
                      <a:pt x="13" y="112"/>
                    </a:lnTo>
                    <a:lnTo>
                      <a:pt x="26" y="125"/>
                    </a:lnTo>
                    <a:lnTo>
                      <a:pt x="45" y="131"/>
                    </a:lnTo>
                    <a:lnTo>
                      <a:pt x="95" y="143"/>
                    </a:lnTo>
                    <a:lnTo>
                      <a:pt x="151" y="143"/>
                    </a:lnTo>
                    <a:lnTo>
                      <a:pt x="201" y="131"/>
                    </a:lnTo>
                    <a:lnTo>
                      <a:pt x="251" y="112"/>
                    </a:lnTo>
                    <a:lnTo>
                      <a:pt x="270" y="100"/>
                    </a:lnTo>
                    <a:lnTo>
                      <a:pt x="282" y="81"/>
                    </a:lnTo>
                    <a:lnTo>
                      <a:pt x="289" y="68"/>
                    </a:lnTo>
                    <a:lnTo>
                      <a:pt x="295" y="43"/>
                    </a:lnTo>
                    <a:lnTo>
                      <a:pt x="289" y="30"/>
                    </a:lnTo>
                    <a:lnTo>
                      <a:pt x="276" y="18"/>
                    </a:lnTo>
                    <a:lnTo>
                      <a:pt x="264" y="12"/>
                    </a:lnTo>
                    <a:lnTo>
                      <a:pt x="244" y="5"/>
                    </a:lnTo>
                    <a:lnTo>
                      <a:pt x="207" y="0"/>
                    </a:lnTo>
                    <a:lnTo>
                      <a:pt x="158" y="5"/>
                    </a:lnTo>
                    <a:lnTo>
                      <a:pt x="108" y="18"/>
                    </a:lnTo>
                    <a:lnTo>
                      <a:pt x="63" y="30"/>
                    </a:lnTo>
                    <a:lnTo>
                      <a:pt x="26" y="50"/>
                    </a:lnTo>
                    <a:lnTo>
                      <a:pt x="7" y="68"/>
                    </a:lnTo>
                    <a:lnTo>
                      <a:pt x="0" y="87"/>
                    </a:lnTo>
                    <a:close/>
                  </a:path>
                </a:pathLst>
              </a:custGeom>
              <a:solidFill>
                <a:srgbClr val="F0C4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01" name="Freeform 533"/>
              <p:cNvSpPr>
                <a:spLocks/>
              </p:cNvSpPr>
              <p:nvPr/>
            </p:nvSpPr>
            <p:spPr bwMode="auto">
              <a:xfrm>
                <a:off x="11815" y="10969"/>
                <a:ext cx="72" cy="64"/>
              </a:xfrm>
              <a:custGeom>
                <a:avLst/>
                <a:gdLst>
                  <a:gd name="T0" fmla="*/ 0 w 501"/>
                  <a:gd name="T1" fmla="*/ 0 h 445"/>
                  <a:gd name="T2" fmla="*/ 0 w 501"/>
                  <a:gd name="T3" fmla="*/ 0 h 445"/>
                  <a:gd name="T4" fmla="*/ 0 w 501"/>
                  <a:gd name="T5" fmla="*/ 0 h 445"/>
                  <a:gd name="T6" fmla="*/ 0 w 501"/>
                  <a:gd name="T7" fmla="*/ 0 h 445"/>
                  <a:gd name="T8" fmla="*/ 0 w 501"/>
                  <a:gd name="T9" fmla="*/ 0 h 445"/>
                  <a:gd name="T10" fmla="*/ 0 w 501"/>
                  <a:gd name="T11" fmla="*/ 0 h 445"/>
                  <a:gd name="T12" fmla="*/ 0 w 501"/>
                  <a:gd name="T13" fmla="*/ 0 h 445"/>
                  <a:gd name="T14" fmla="*/ 0 w 501"/>
                  <a:gd name="T15" fmla="*/ 0 h 445"/>
                  <a:gd name="T16" fmla="*/ 0 w 501"/>
                  <a:gd name="T17" fmla="*/ 0 h 445"/>
                  <a:gd name="T18" fmla="*/ 0 w 501"/>
                  <a:gd name="T19" fmla="*/ 0 h 445"/>
                  <a:gd name="T20" fmla="*/ 0 w 501"/>
                  <a:gd name="T21" fmla="*/ 0 h 445"/>
                  <a:gd name="T22" fmla="*/ 0 w 501"/>
                  <a:gd name="T23" fmla="*/ 0 h 445"/>
                  <a:gd name="T24" fmla="*/ 0 w 501"/>
                  <a:gd name="T25" fmla="*/ 0 h 445"/>
                  <a:gd name="T26" fmla="*/ 0 w 501"/>
                  <a:gd name="T27" fmla="*/ 0 h 445"/>
                  <a:gd name="T28" fmla="*/ 0 w 501"/>
                  <a:gd name="T29" fmla="*/ 0 h 445"/>
                  <a:gd name="T30" fmla="*/ 0 w 501"/>
                  <a:gd name="T31" fmla="*/ 0 h 445"/>
                  <a:gd name="T32" fmla="*/ 0 w 501"/>
                  <a:gd name="T33" fmla="*/ 0 h 445"/>
                  <a:gd name="T34" fmla="*/ 0 w 501"/>
                  <a:gd name="T35" fmla="*/ 0 h 445"/>
                  <a:gd name="T36" fmla="*/ 0 w 501"/>
                  <a:gd name="T37" fmla="*/ 0 h 445"/>
                  <a:gd name="T38" fmla="*/ 0 w 501"/>
                  <a:gd name="T39" fmla="*/ 0 h 445"/>
                  <a:gd name="T40" fmla="*/ 0 w 501"/>
                  <a:gd name="T41" fmla="*/ 0 h 445"/>
                  <a:gd name="T42" fmla="*/ 0 w 501"/>
                  <a:gd name="T43" fmla="*/ 0 h 445"/>
                  <a:gd name="T44" fmla="*/ 0 w 501"/>
                  <a:gd name="T45" fmla="*/ 0 h 445"/>
                  <a:gd name="T46" fmla="*/ 0 w 501"/>
                  <a:gd name="T47" fmla="*/ 0 h 445"/>
                  <a:gd name="T48" fmla="*/ 0 w 501"/>
                  <a:gd name="T49" fmla="*/ 0 h 445"/>
                  <a:gd name="T50" fmla="*/ 0 w 501"/>
                  <a:gd name="T51" fmla="*/ 0 h 445"/>
                  <a:gd name="T52" fmla="*/ 0 w 501"/>
                  <a:gd name="T53" fmla="*/ 0 h 445"/>
                  <a:gd name="T54" fmla="*/ 0 w 501"/>
                  <a:gd name="T55" fmla="*/ 0 h 445"/>
                  <a:gd name="T56" fmla="*/ 0 w 501"/>
                  <a:gd name="T57" fmla="*/ 0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1"/>
                  <a:gd name="T88" fmla="*/ 0 h 445"/>
                  <a:gd name="T89" fmla="*/ 501 w 501"/>
                  <a:gd name="T90" fmla="*/ 445 h 4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1" h="445">
                    <a:moveTo>
                      <a:pt x="313" y="426"/>
                    </a:moveTo>
                    <a:lnTo>
                      <a:pt x="332" y="439"/>
                    </a:lnTo>
                    <a:lnTo>
                      <a:pt x="350" y="445"/>
                    </a:lnTo>
                    <a:lnTo>
                      <a:pt x="388" y="445"/>
                    </a:lnTo>
                    <a:lnTo>
                      <a:pt x="419" y="432"/>
                    </a:lnTo>
                    <a:lnTo>
                      <a:pt x="438" y="419"/>
                    </a:lnTo>
                    <a:lnTo>
                      <a:pt x="450" y="407"/>
                    </a:lnTo>
                    <a:lnTo>
                      <a:pt x="488" y="364"/>
                    </a:lnTo>
                    <a:lnTo>
                      <a:pt x="494" y="344"/>
                    </a:lnTo>
                    <a:lnTo>
                      <a:pt x="501" y="326"/>
                    </a:lnTo>
                    <a:lnTo>
                      <a:pt x="501" y="288"/>
                    </a:lnTo>
                    <a:lnTo>
                      <a:pt x="494" y="257"/>
                    </a:lnTo>
                    <a:lnTo>
                      <a:pt x="481" y="238"/>
                    </a:lnTo>
                    <a:lnTo>
                      <a:pt x="463" y="226"/>
                    </a:lnTo>
                    <a:lnTo>
                      <a:pt x="187" y="19"/>
                    </a:lnTo>
                    <a:lnTo>
                      <a:pt x="169" y="7"/>
                    </a:lnTo>
                    <a:lnTo>
                      <a:pt x="150" y="0"/>
                    </a:lnTo>
                    <a:lnTo>
                      <a:pt x="119" y="0"/>
                    </a:lnTo>
                    <a:lnTo>
                      <a:pt x="81" y="13"/>
                    </a:lnTo>
                    <a:lnTo>
                      <a:pt x="69" y="19"/>
                    </a:lnTo>
                    <a:lnTo>
                      <a:pt x="50" y="38"/>
                    </a:lnTo>
                    <a:lnTo>
                      <a:pt x="18" y="82"/>
                    </a:lnTo>
                    <a:lnTo>
                      <a:pt x="6" y="100"/>
                    </a:lnTo>
                    <a:lnTo>
                      <a:pt x="0" y="120"/>
                    </a:lnTo>
                    <a:lnTo>
                      <a:pt x="0" y="150"/>
                    </a:lnTo>
                    <a:lnTo>
                      <a:pt x="13" y="188"/>
                    </a:lnTo>
                    <a:lnTo>
                      <a:pt x="25" y="206"/>
                    </a:lnTo>
                    <a:lnTo>
                      <a:pt x="38" y="219"/>
                    </a:lnTo>
                    <a:lnTo>
                      <a:pt x="313" y="426"/>
                    </a:lnTo>
                    <a:close/>
                  </a:path>
                </a:pathLst>
              </a:custGeom>
              <a:solidFill>
                <a:srgbClr val="424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02" name="Freeform 534"/>
              <p:cNvSpPr>
                <a:spLocks/>
              </p:cNvSpPr>
              <p:nvPr/>
            </p:nvSpPr>
            <p:spPr bwMode="auto">
              <a:xfrm>
                <a:off x="11830" y="10974"/>
                <a:ext cx="49" cy="35"/>
              </a:xfrm>
              <a:custGeom>
                <a:avLst/>
                <a:gdLst>
                  <a:gd name="T0" fmla="*/ 0 w 344"/>
                  <a:gd name="T1" fmla="*/ 0 h 244"/>
                  <a:gd name="T2" fmla="*/ 0 w 344"/>
                  <a:gd name="T3" fmla="*/ 0 h 244"/>
                  <a:gd name="T4" fmla="*/ 0 w 344"/>
                  <a:gd name="T5" fmla="*/ 0 h 244"/>
                  <a:gd name="T6" fmla="*/ 0 w 344"/>
                  <a:gd name="T7" fmla="*/ 0 h 244"/>
                  <a:gd name="T8" fmla="*/ 0 w 344"/>
                  <a:gd name="T9" fmla="*/ 0 h 244"/>
                  <a:gd name="T10" fmla="*/ 0 w 344"/>
                  <a:gd name="T11" fmla="*/ 0 h 244"/>
                  <a:gd name="T12" fmla="*/ 0 w 344"/>
                  <a:gd name="T13" fmla="*/ 0 h 244"/>
                  <a:gd name="T14" fmla="*/ 0 w 344"/>
                  <a:gd name="T15" fmla="*/ 0 h 244"/>
                  <a:gd name="T16" fmla="*/ 0 w 344"/>
                  <a:gd name="T17" fmla="*/ 0 h 244"/>
                  <a:gd name="T18" fmla="*/ 0 w 344"/>
                  <a:gd name="T19" fmla="*/ 0 h 244"/>
                  <a:gd name="T20" fmla="*/ 0 w 344"/>
                  <a:gd name="T21" fmla="*/ 0 h 244"/>
                  <a:gd name="T22" fmla="*/ 0 w 344"/>
                  <a:gd name="T23" fmla="*/ 0 h 244"/>
                  <a:gd name="T24" fmla="*/ 0 w 344"/>
                  <a:gd name="T25" fmla="*/ 0 h 244"/>
                  <a:gd name="T26" fmla="*/ 0 w 344"/>
                  <a:gd name="T27" fmla="*/ 0 h 244"/>
                  <a:gd name="T28" fmla="*/ 0 w 344"/>
                  <a:gd name="T29" fmla="*/ 0 h 244"/>
                  <a:gd name="T30" fmla="*/ 0 w 344"/>
                  <a:gd name="T31" fmla="*/ 0 h 2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244"/>
                  <a:gd name="T50" fmla="*/ 344 w 344"/>
                  <a:gd name="T51" fmla="*/ 244 h 2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244">
                    <a:moveTo>
                      <a:pt x="7" y="25"/>
                    </a:moveTo>
                    <a:lnTo>
                      <a:pt x="25" y="12"/>
                    </a:lnTo>
                    <a:lnTo>
                      <a:pt x="50" y="0"/>
                    </a:lnTo>
                    <a:lnTo>
                      <a:pt x="81" y="6"/>
                    </a:lnTo>
                    <a:lnTo>
                      <a:pt x="100" y="18"/>
                    </a:lnTo>
                    <a:lnTo>
                      <a:pt x="313" y="174"/>
                    </a:lnTo>
                    <a:lnTo>
                      <a:pt x="325" y="187"/>
                    </a:lnTo>
                    <a:lnTo>
                      <a:pt x="338" y="206"/>
                    </a:lnTo>
                    <a:lnTo>
                      <a:pt x="344" y="237"/>
                    </a:lnTo>
                    <a:lnTo>
                      <a:pt x="307" y="244"/>
                    </a:lnTo>
                    <a:lnTo>
                      <a:pt x="232" y="187"/>
                    </a:lnTo>
                    <a:lnTo>
                      <a:pt x="156" y="131"/>
                    </a:lnTo>
                    <a:lnTo>
                      <a:pt x="81" y="81"/>
                    </a:lnTo>
                    <a:lnTo>
                      <a:pt x="44" y="62"/>
                    </a:lnTo>
                    <a:lnTo>
                      <a:pt x="0" y="43"/>
                    </a:lnTo>
                    <a:lnTo>
                      <a:pt x="7" y="25"/>
                    </a:lnTo>
                    <a:close/>
                  </a:path>
                </a:pathLst>
              </a:custGeom>
              <a:solidFill>
                <a:srgbClr val="737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03" name="Freeform 535"/>
              <p:cNvSpPr>
                <a:spLocks/>
              </p:cNvSpPr>
              <p:nvPr/>
            </p:nvSpPr>
            <p:spPr bwMode="auto">
              <a:xfrm>
                <a:off x="11815" y="10973"/>
                <a:ext cx="72" cy="60"/>
              </a:xfrm>
              <a:custGeom>
                <a:avLst/>
                <a:gdLst>
                  <a:gd name="T0" fmla="*/ 0 w 506"/>
                  <a:gd name="T1" fmla="*/ 0 h 420"/>
                  <a:gd name="T2" fmla="*/ 0 w 506"/>
                  <a:gd name="T3" fmla="*/ 0 h 420"/>
                  <a:gd name="T4" fmla="*/ 0 w 506"/>
                  <a:gd name="T5" fmla="*/ 0 h 420"/>
                  <a:gd name="T6" fmla="*/ 0 w 506"/>
                  <a:gd name="T7" fmla="*/ 0 h 420"/>
                  <a:gd name="T8" fmla="*/ 0 w 506"/>
                  <a:gd name="T9" fmla="*/ 0 h 420"/>
                  <a:gd name="T10" fmla="*/ 0 w 506"/>
                  <a:gd name="T11" fmla="*/ 0 h 420"/>
                  <a:gd name="T12" fmla="*/ 0 w 506"/>
                  <a:gd name="T13" fmla="*/ 0 h 420"/>
                  <a:gd name="T14" fmla="*/ 0 w 506"/>
                  <a:gd name="T15" fmla="*/ 0 h 420"/>
                  <a:gd name="T16" fmla="*/ 0 w 506"/>
                  <a:gd name="T17" fmla="*/ 0 h 420"/>
                  <a:gd name="T18" fmla="*/ 0 w 506"/>
                  <a:gd name="T19" fmla="*/ 0 h 420"/>
                  <a:gd name="T20" fmla="*/ 0 w 506"/>
                  <a:gd name="T21" fmla="*/ 0 h 420"/>
                  <a:gd name="T22" fmla="*/ 0 w 506"/>
                  <a:gd name="T23" fmla="*/ 0 h 420"/>
                  <a:gd name="T24" fmla="*/ 0 w 506"/>
                  <a:gd name="T25" fmla="*/ 0 h 420"/>
                  <a:gd name="T26" fmla="*/ 0 w 506"/>
                  <a:gd name="T27" fmla="*/ 0 h 420"/>
                  <a:gd name="T28" fmla="*/ 0 w 506"/>
                  <a:gd name="T29" fmla="*/ 0 h 420"/>
                  <a:gd name="T30" fmla="*/ 0 w 506"/>
                  <a:gd name="T31" fmla="*/ 0 h 420"/>
                  <a:gd name="T32" fmla="*/ 0 w 506"/>
                  <a:gd name="T33" fmla="*/ 0 h 420"/>
                  <a:gd name="T34" fmla="*/ 0 w 506"/>
                  <a:gd name="T35" fmla="*/ 0 h 420"/>
                  <a:gd name="T36" fmla="*/ 0 w 506"/>
                  <a:gd name="T37" fmla="*/ 0 h 420"/>
                  <a:gd name="T38" fmla="*/ 0 w 506"/>
                  <a:gd name="T39" fmla="*/ 0 h 420"/>
                  <a:gd name="T40" fmla="*/ 0 w 506"/>
                  <a:gd name="T41" fmla="*/ 0 h 420"/>
                  <a:gd name="T42" fmla="*/ 0 w 506"/>
                  <a:gd name="T43" fmla="*/ 0 h 420"/>
                  <a:gd name="T44" fmla="*/ 0 w 506"/>
                  <a:gd name="T45" fmla="*/ 0 h 420"/>
                  <a:gd name="T46" fmla="*/ 0 w 506"/>
                  <a:gd name="T47" fmla="*/ 0 h 420"/>
                  <a:gd name="T48" fmla="*/ 0 w 506"/>
                  <a:gd name="T49" fmla="*/ 0 h 420"/>
                  <a:gd name="T50" fmla="*/ 0 w 506"/>
                  <a:gd name="T51" fmla="*/ 0 h 420"/>
                  <a:gd name="T52" fmla="*/ 0 w 506"/>
                  <a:gd name="T53" fmla="*/ 0 h 420"/>
                  <a:gd name="T54" fmla="*/ 0 w 506"/>
                  <a:gd name="T55" fmla="*/ 0 h 420"/>
                  <a:gd name="T56" fmla="*/ 0 w 506"/>
                  <a:gd name="T57" fmla="*/ 0 h 420"/>
                  <a:gd name="T58" fmla="*/ 0 w 506"/>
                  <a:gd name="T59" fmla="*/ 0 h 420"/>
                  <a:gd name="T60" fmla="*/ 0 w 506"/>
                  <a:gd name="T61" fmla="*/ 0 h 420"/>
                  <a:gd name="T62" fmla="*/ 0 w 506"/>
                  <a:gd name="T63" fmla="*/ 0 h 4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6"/>
                  <a:gd name="T97" fmla="*/ 0 h 420"/>
                  <a:gd name="T98" fmla="*/ 506 w 506"/>
                  <a:gd name="T99" fmla="*/ 420 h 4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6" h="420">
                    <a:moveTo>
                      <a:pt x="18" y="57"/>
                    </a:moveTo>
                    <a:lnTo>
                      <a:pt x="50" y="13"/>
                    </a:lnTo>
                    <a:lnTo>
                      <a:pt x="63" y="0"/>
                    </a:lnTo>
                    <a:lnTo>
                      <a:pt x="50" y="32"/>
                    </a:lnTo>
                    <a:lnTo>
                      <a:pt x="50" y="63"/>
                    </a:lnTo>
                    <a:lnTo>
                      <a:pt x="56" y="95"/>
                    </a:lnTo>
                    <a:lnTo>
                      <a:pt x="69" y="125"/>
                    </a:lnTo>
                    <a:lnTo>
                      <a:pt x="88" y="156"/>
                    </a:lnTo>
                    <a:lnTo>
                      <a:pt x="113" y="181"/>
                    </a:lnTo>
                    <a:lnTo>
                      <a:pt x="169" y="232"/>
                    </a:lnTo>
                    <a:lnTo>
                      <a:pt x="225" y="269"/>
                    </a:lnTo>
                    <a:lnTo>
                      <a:pt x="287" y="294"/>
                    </a:lnTo>
                    <a:lnTo>
                      <a:pt x="350" y="307"/>
                    </a:lnTo>
                    <a:lnTo>
                      <a:pt x="375" y="307"/>
                    </a:lnTo>
                    <a:lnTo>
                      <a:pt x="393" y="301"/>
                    </a:lnTo>
                    <a:lnTo>
                      <a:pt x="506" y="276"/>
                    </a:lnTo>
                    <a:lnTo>
                      <a:pt x="501" y="307"/>
                    </a:lnTo>
                    <a:lnTo>
                      <a:pt x="488" y="339"/>
                    </a:lnTo>
                    <a:lnTo>
                      <a:pt x="450" y="382"/>
                    </a:lnTo>
                    <a:lnTo>
                      <a:pt x="438" y="394"/>
                    </a:lnTo>
                    <a:lnTo>
                      <a:pt x="419" y="407"/>
                    </a:lnTo>
                    <a:lnTo>
                      <a:pt x="388" y="420"/>
                    </a:lnTo>
                    <a:lnTo>
                      <a:pt x="350" y="420"/>
                    </a:lnTo>
                    <a:lnTo>
                      <a:pt x="332" y="414"/>
                    </a:lnTo>
                    <a:lnTo>
                      <a:pt x="313" y="401"/>
                    </a:lnTo>
                    <a:lnTo>
                      <a:pt x="38" y="194"/>
                    </a:lnTo>
                    <a:lnTo>
                      <a:pt x="25" y="181"/>
                    </a:lnTo>
                    <a:lnTo>
                      <a:pt x="13" y="163"/>
                    </a:lnTo>
                    <a:lnTo>
                      <a:pt x="0" y="125"/>
                    </a:lnTo>
                    <a:lnTo>
                      <a:pt x="0" y="95"/>
                    </a:lnTo>
                    <a:lnTo>
                      <a:pt x="6" y="75"/>
                    </a:lnTo>
                    <a:lnTo>
                      <a:pt x="18" y="57"/>
                    </a:lnTo>
                    <a:close/>
                  </a:path>
                </a:pathLst>
              </a:custGeom>
              <a:solidFill>
                <a:srgbClr val="282C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04" name="Freeform 536"/>
              <p:cNvSpPr>
                <a:spLocks/>
              </p:cNvSpPr>
              <p:nvPr/>
            </p:nvSpPr>
            <p:spPr bwMode="auto">
              <a:xfrm>
                <a:off x="11827" y="10979"/>
                <a:ext cx="44" cy="43"/>
              </a:xfrm>
              <a:custGeom>
                <a:avLst/>
                <a:gdLst>
                  <a:gd name="T0" fmla="*/ 0 w 307"/>
                  <a:gd name="T1" fmla="*/ 0 h 300"/>
                  <a:gd name="T2" fmla="*/ 0 w 307"/>
                  <a:gd name="T3" fmla="*/ 0 h 300"/>
                  <a:gd name="T4" fmla="*/ 0 w 307"/>
                  <a:gd name="T5" fmla="*/ 0 h 300"/>
                  <a:gd name="T6" fmla="*/ 0 w 307"/>
                  <a:gd name="T7" fmla="*/ 0 h 300"/>
                  <a:gd name="T8" fmla="*/ 0 w 307"/>
                  <a:gd name="T9" fmla="*/ 0 h 300"/>
                  <a:gd name="T10" fmla="*/ 0 w 307"/>
                  <a:gd name="T11" fmla="*/ 0 h 300"/>
                  <a:gd name="T12" fmla="*/ 0 w 307"/>
                  <a:gd name="T13" fmla="*/ 0 h 300"/>
                  <a:gd name="T14" fmla="*/ 0 w 307"/>
                  <a:gd name="T15" fmla="*/ 0 h 300"/>
                  <a:gd name="T16" fmla="*/ 0 w 307"/>
                  <a:gd name="T17" fmla="*/ 0 h 300"/>
                  <a:gd name="T18" fmla="*/ 0 w 307"/>
                  <a:gd name="T19" fmla="*/ 0 h 300"/>
                  <a:gd name="T20" fmla="*/ 0 w 307"/>
                  <a:gd name="T21" fmla="*/ 0 h 300"/>
                  <a:gd name="T22" fmla="*/ 0 w 307"/>
                  <a:gd name="T23" fmla="*/ 0 h 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7"/>
                  <a:gd name="T37" fmla="*/ 0 h 300"/>
                  <a:gd name="T38" fmla="*/ 307 w 307"/>
                  <a:gd name="T39" fmla="*/ 300 h 3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7" h="300">
                    <a:moveTo>
                      <a:pt x="201" y="0"/>
                    </a:moveTo>
                    <a:lnTo>
                      <a:pt x="307" y="81"/>
                    </a:lnTo>
                    <a:lnTo>
                      <a:pt x="257" y="125"/>
                    </a:lnTo>
                    <a:lnTo>
                      <a:pt x="206" y="175"/>
                    </a:lnTo>
                    <a:lnTo>
                      <a:pt x="163" y="238"/>
                    </a:lnTo>
                    <a:lnTo>
                      <a:pt x="125" y="300"/>
                    </a:lnTo>
                    <a:lnTo>
                      <a:pt x="0" y="200"/>
                    </a:lnTo>
                    <a:lnTo>
                      <a:pt x="43" y="137"/>
                    </a:lnTo>
                    <a:lnTo>
                      <a:pt x="94" y="81"/>
                    </a:lnTo>
                    <a:lnTo>
                      <a:pt x="151" y="31"/>
                    </a:lnTo>
                    <a:lnTo>
                      <a:pt x="176" y="13"/>
                    </a:lnTo>
                    <a:lnTo>
                      <a:pt x="201" y="0"/>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05" name="Freeform 537"/>
              <p:cNvSpPr>
                <a:spLocks/>
              </p:cNvSpPr>
              <p:nvPr/>
            </p:nvSpPr>
            <p:spPr bwMode="auto">
              <a:xfrm>
                <a:off x="11850" y="10979"/>
                <a:ext cx="19" cy="16"/>
              </a:xfrm>
              <a:custGeom>
                <a:avLst/>
                <a:gdLst>
                  <a:gd name="T0" fmla="*/ 0 w 131"/>
                  <a:gd name="T1" fmla="*/ 0 h 112"/>
                  <a:gd name="T2" fmla="*/ 0 w 131"/>
                  <a:gd name="T3" fmla="*/ 0 h 112"/>
                  <a:gd name="T4" fmla="*/ 0 w 131"/>
                  <a:gd name="T5" fmla="*/ 0 h 112"/>
                  <a:gd name="T6" fmla="*/ 0 w 131"/>
                  <a:gd name="T7" fmla="*/ 0 h 112"/>
                  <a:gd name="T8" fmla="*/ 0 w 131"/>
                  <a:gd name="T9" fmla="*/ 0 h 112"/>
                  <a:gd name="T10" fmla="*/ 0 w 131"/>
                  <a:gd name="T11" fmla="*/ 0 h 112"/>
                  <a:gd name="T12" fmla="*/ 0 w 131"/>
                  <a:gd name="T13" fmla="*/ 0 h 112"/>
                  <a:gd name="T14" fmla="*/ 0 w 131"/>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12"/>
                  <a:gd name="T26" fmla="*/ 131 w 131"/>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12">
                    <a:moveTo>
                      <a:pt x="0" y="31"/>
                    </a:moveTo>
                    <a:lnTo>
                      <a:pt x="112" y="112"/>
                    </a:lnTo>
                    <a:lnTo>
                      <a:pt x="131" y="88"/>
                    </a:lnTo>
                    <a:lnTo>
                      <a:pt x="81" y="44"/>
                    </a:lnTo>
                    <a:lnTo>
                      <a:pt x="25" y="6"/>
                    </a:lnTo>
                    <a:lnTo>
                      <a:pt x="25" y="0"/>
                    </a:lnTo>
                    <a:lnTo>
                      <a:pt x="25" y="6"/>
                    </a:lnTo>
                    <a:lnTo>
                      <a:pt x="0" y="31"/>
                    </a:lnTo>
                    <a:close/>
                  </a:path>
                </a:pathLst>
              </a:custGeom>
              <a:solidFill>
                <a:srgbClr val="B0B2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06" name="Freeform 538"/>
              <p:cNvSpPr>
                <a:spLocks/>
              </p:cNvSpPr>
              <p:nvPr/>
            </p:nvSpPr>
            <p:spPr bwMode="auto">
              <a:xfrm>
                <a:off x="11833" y="11009"/>
                <a:ext cx="44" cy="44"/>
              </a:xfrm>
              <a:custGeom>
                <a:avLst/>
                <a:gdLst>
                  <a:gd name="T0" fmla="*/ 0 w 307"/>
                  <a:gd name="T1" fmla="*/ 0 h 306"/>
                  <a:gd name="T2" fmla="*/ 0 w 307"/>
                  <a:gd name="T3" fmla="*/ 0 h 306"/>
                  <a:gd name="T4" fmla="*/ 0 w 307"/>
                  <a:gd name="T5" fmla="*/ 0 h 306"/>
                  <a:gd name="T6" fmla="*/ 0 w 307"/>
                  <a:gd name="T7" fmla="*/ 0 h 306"/>
                  <a:gd name="T8" fmla="*/ 0 w 307"/>
                  <a:gd name="T9" fmla="*/ 0 h 306"/>
                  <a:gd name="T10" fmla="*/ 0 w 307"/>
                  <a:gd name="T11" fmla="*/ 0 h 306"/>
                  <a:gd name="T12" fmla="*/ 0 w 307"/>
                  <a:gd name="T13" fmla="*/ 0 h 306"/>
                  <a:gd name="T14" fmla="*/ 0 60000 65536"/>
                  <a:gd name="T15" fmla="*/ 0 60000 65536"/>
                  <a:gd name="T16" fmla="*/ 0 60000 65536"/>
                  <a:gd name="T17" fmla="*/ 0 60000 65536"/>
                  <a:gd name="T18" fmla="*/ 0 60000 65536"/>
                  <a:gd name="T19" fmla="*/ 0 60000 65536"/>
                  <a:gd name="T20" fmla="*/ 0 60000 65536"/>
                  <a:gd name="T21" fmla="*/ 0 w 307"/>
                  <a:gd name="T22" fmla="*/ 0 h 306"/>
                  <a:gd name="T23" fmla="*/ 307 w 307"/>
                  <a:gd name="T24" fmla="*/ 306 h 3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7" h="306">
                    <a:moveTo>
                      <a:pt x="70" y="37"/>
                    </a:moveTo>
                    <a:lnTo>
                      <a:pt x="57" y="113"/>
                    </a:lnTo>
                    <a:lnTo>
                      <a:pt x="307" y="263"/>
                    </a:lnTo>
                    <a:lnTo>
                      <a:pt x="289" y="306"/>
                    </a:lnTo>
                    <a:lnTo>
                      <a:pt x="0" y="125"/>
                    </a:lnTo>
                    <a:lnTo>
                      <a:pt x="20" y="0"/>
                    </a:lnTo>
                    <a:lnTo>
                      <a:pt x="70" y="37"/>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07" name="Freeform 539"/>
              <p:cNvSpPr>
                <a:spLocks/>
              </p:cNvSpPr>
              <p:nvPr/>
            </p:nvSpPr>
            <p:spPr bwMode="auto">
              <a:xfrm>
                <a:off x="11867" y="11046"/>
                <a:ext cx="7" cy="36"/>
              </a:xfrm>
              <a:custGeom>
                <a:avLst/>
                <a:gdLst>
                  <a:gd name="T0" fmla="*/ 0 w 50"/>
                  <a:gd name="T1" fmla="*/ 0 h 250"/>
                  <a:gd name="T2" fmla="*/ 0 w 50"/>
                  <a:gd name="T3" fmla="*/ 0 h 250"/>
                  <a:gd name="T4" fmla="*/ 0 w 50"/>
                  <a:gd name="T5" fmla="*/ 0 h 250"/>
                  <a:gd name="T6" fmla="*/ 0 w 50"/>
                  <a:gd name="T7" fmla="*/ 0 h 250"/>
                  <a:gd name="T8" fmla="*/ 0 w 50"/>
                  <a:gd name="T9" fmla="*/ 0 h 250"/>
                  <a:gd name="T10" fmla="*/ 0 w 50"/>
                  <a:gd name="T11" fmla="*/ 0 h 250"/>
                  <a:gd name="T12" fmla="*/ 0 w 50"/>
                  <a:gd name="T13" fmla="*/ 0 h 250"/>
                  <a:gd name="T14" fmla="*/ 0 w 50"/>
                  <a:gd name="T15" fmla="*/ 0 h 250"/>
                  <a:gd name="T16" fmla="*/ 0 w 50"/>
                  <a:gd name="T17" fmla="*/ 0 h 2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50"/>
                  <a:gd name="T29" fmla="*/ 50 w 50"/>
                  <a:gd name="T30" fmla="*/ 250 h 2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50">
                    <a:moveTo>
                      <a:pt x="0" y="6"/>
                    </a:moveTo>
                    <a:lnTo>
                      <a:pt x="0" y="237"/>
                    </a:lnTo>
                    <a:lnTo>
                      <a:pt x="5" y="244"/>
                    </a:lnTo>
                    <a:lnTo>
                      <a:pt x="12" y="250"/>
                    </a:lnTo>
                    <a:lnTo>
                      <a:pt x="30" y="250"/>
                    </a:lnTo>
                    <a:lnTo>
                      <a:pt x="43" y="250"/>
                    </a:lnTo>
                    <a:lnTo>
                      <a:pt x="50" y="237"/>
                    </a:lnTo>
                    <a:lnTo>
                      <a:pt x="50" y="0"/>
                    </a:lnTo>
                    <a:lnTo>
                      <a:pt x="0" y="6"/>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08" name="Freeform 540"/>
              <p:cNvSpPr>
                <a:spLocks/>
              </p:cNvSpPr>
              <p:nvPr/>
            </p:nvSpPr>
            <p:spPr bwMode="auto">
              <a:xfrm>
                <a:off x="11843" y="11076"/>
                <a:ext cx="59" cy="20"/>
              </a:xfrm>
              <a:custGeom>
                <a:avLst/>
                <a:gdLst>
                  <a:gd name="T0" fmla="*/ 0 w 413"/>
                  <a:gd name="T1" fmla="*/ 0 h 138"/>
                  <a:gd name="T2" fmla="*/ 0 w 413"/>
                  <a:gd name="T3" fmla="*/ 0 h 138"/>
                  <a:gd name="T4" fmla="*/ 0 w 413"/>
                  <a:gd name="T5" fmla="*/ 0 h 138"/>
                  <a:gd name="T6" fmla="*/ 0 w 413"/>
                  <a:gd name="T7" fmla="*/ 0 h 138"/>
                  <a:gd name="T8" fmla="*/ 0 w 413"/>
                  <a:gd name="T9" fmla="*/ 0 h 138"/>
                  <a:gd name="T10" fmla="*/ 0 w 413"/>
                  <a:gd name="T11" fmla="*/ 0 h 138"/>
                  <a:gd name="T12" fmla="*/ 0 w 413"/>
                  <a:gd name="T13" fmla="*/ 0 h 138"/>
                  <a:gd name="T14" fmla="*/ 0 w 413"/>
                  <a:gd name="T15" fmla="*/ 0 h 138"/>
                  <a:gd name="T16" fmla="*/ 0 w 413"/>
                  <a:gd name="T17" fmla="*/ 0 h 138"/>
                  <a:gd name="T18" fmla="*/ 0 w 413"/>
                  <a:gd name="T19" fmla="*/ 0 h 138"/>
                  <a:gd name="T20" fmla="*/ 0 w 413"/>
                  <a:gd name="T21" fmla="*/ 0 h 138"/>
                  <a:gd name="T22" fmla="*/ 0 w 413"/>
                  <a:gd name="T23" fmla="*/ 0 h 138"/>
                  <a:gd name="T24" fmla="*/ 0 w 413"/>
                  <a:gd name="T25" fmla="*/ 0 h 138"/>
                  <a:gd name="T26" fmla="*/ 0 w 413"/>
                  <a:gd name="T27" fmla="*/ 0 h 138"/>
                  <a:gd name="T28" fmla="*/ 0 w 413"/>
                  <a:gd name="T29" fmla="*/ 0 h 138"/>
                  <a:gd name="T30" fmla="*/ 0 w 413"/>
                  <a:gd name="T31" fmla="*/ 0 h 138"/>
                  <a:gd name="T32" fmla="*/ 0 w 413"/>
                  <a:gd name="T33" fmla="*/ 0 h 138"/>
                  <a:gd name="T34" fmla="*/ 0 w 413"/>
                  <a:gd name="T35" fmla="*/ 0 h 138"/>
                  <a:gd name="T36" fmla="*/ 0 w 413"/>
                  <a:gd name="T37" fmla="*/ 0 h 138"/>
                  <a:gd name="T38" fmla="*/ 0 w 413"/>
                  <a:gd name="T39" fmla="*/ 0 h 138"/>
                  <a:gd name="T40" fmla="*/ 0 w 413"/>
                  <a:gd name="T41" fmla="*/ 0 h 138"/>
                  <a:gd name="T42" fmla="*/ 0 w 413"/>
                  <a:gd name="T43" fmla="*/ 0 h 138"/>
                  <a:gd name="T44" fmla="*/ 0 w 413"/>
                  <a:gd name="T45" fmla="*/ 0 h 138"/>
                  <a:gd name="T46" fmla="*/ 0 w 413"/>
                  <a:gd name="T47" fmla="*/ 0 h 138"/>
                  <a:gd name="T48" fmla="*/ 0 w 413"/>
                  <a:gd name="T49" fmla="*/ 0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13"/>
                  <a:gd name="T76" fmla="*/ 0 h 138"/>
                  <a:gd name="T77" fmla="*/ 413 w 413"/>
                  <a:gd name="T78" fmla="*/ 138 h 1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13" h="138">
                    <a:moveTo>
                      <a:pt x="0" y="69"/>
                    </a:moveTo>
                    <a:lnTo>
                      <a:pt x="6" y="81"/>
                    </a:lnTo>
                    <a:lnTo>
                      <a:pt x="18" y="94"/>
                    </a:lnTo>
                    <a:lnTo>
                      <a:pt x="38" y="106"/>
                    </a:lnTo>
                    <a:lnTo>
                      <a:pt x="63" y="119"/>
                    </a:lnTo>
                    <a:lnTo>
                      <a:pt x="131" y="132"/>
                    </a:lnTo>
                    <a:lnTo>
                      <a:pt x="206" y="138"/>
                    </a:lnTo>
                    <a:lnTo>
                      <a:pt x="287" y="132"/>
                    </a:lnTo>
                    <a:lnTo>
                      <a:pt x="357" y="119"/>
                    </a:lnTo>
                    <a:lnTo>
                      <a:pt x="381" y="106"/>
                    </a:lnTo>
                    <a:lnTo>
                      <a:pt x="400" y="94"/>
                    </a:lnTo>
                    <a:lnTo>
                      <a:pt x="413" y="81"/>
                    </a:lnTo>
                    <a:lnTo>
                      <a:pt x="413" y="69"/>
                    </a:lnTo>
                    <a:lnTo>
                      <a:pt x="413" y="51"/>
                    </a:lnTo>
                    <a:lnTo>
                      <a:pt x="400" y="38"/>
                    </a:lnTo>
                    <a:lnTo>
                      <a:pt x="381" y="25"/>
                    </a:lnTo>
                    <a:lnTo>
                      <a:pt x="357" y="19"/>
                    </a:lnTo>
                    <a:lnTo>
                      <a:pt x="287" y="0"/>
                    </a:lnTo>
                    <a:lnTo>
                      <a:pt x="206" y="0"/>
                    </a:lnTo>
                    <a:lnTo>
                      <a:pt x="131" y="0"/>
                    </a:lnTo>
                    <a:lnTo>
                      <a:pt x="63" y="19"/>
                    </a:lnTo>
                    <a:lnTo>
                      <a:pt x="38" y="25"/>
                    </a:lnTo>
                    <a:lnTo>
                      <a:pt x="18" y="38"/>
                    </a:lnTo>
                    <a:lnTo>
                      <a:pt x="6" y="51"/>
                    </a:lnTo>
                    <a:lnTo>
                      <a:pt x="0" y="69"/>
                    </a:lnTo>
                    <a:close/>
                  </a:path>
                </a:pathLst>
              </a:custGeom>
              <a:solidFill>
                <a:srgbClr val="656B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09" name="Freeform 541"/>
              <p:cNvSpPr>
                <a:spLocks/>
              </p:cNvSpPr>
              <p:nvPr/>
            </p:nvSpPr>
            <p:spPr bwMode="auto">
              <a:xfrm>
                <a:off x="11843" y="11071"/>
                <a:ext cx="59" cy="19"/>
              </a:xfrm>
              <a:custGeom>
                <a:avLst/>
                <a:gdLst>
                  <a:gd name="T0" fmla="*/ 0 w 413"/>
                  <a:gd name="T1" fmla="*/ 0 h 138"/>
                  <a:gd name="T2" fmla="*/ 0 w 413"/>
                  <a:gd name="T3" fmla="*/ 0 h 138"/>
                  <a:gd name="T4" fmla="*/ 0 w 413"/>
                  <a:gd name="T5" fmla="*/ 0 h 138"/>
                  <a:gd name="T6" fmla="*/ 0 w 413"/>
                  <a:gd name="T7" fmla="*/ 0 h 138"/>
                  <a:gd name="T8" fmla="*/ 0 w 413"/>
                  <a:gd name="T9" fmla="*/ 0 h 138"/>
                  <a:gd name="T10" fmla="*/ 0 w 413"/>
                  <a:gd name="T11" fmla="*/ 0 h 138"/>
                  <a:gd name="T12" fmla="*/ 0 w 413"/>
                  <a:gd name="T13" fmla="*/ 0 h 138"/>
                  <a:gd name="T14" fmla="*/ 0 w 413"/>
                  <a:gd name="T15" fmla="*/ 0 h 138"/>
                  <a:gd name="T16" fmla="*/ 0 w 413"/>
                  <a:gd name="T17" fmla="*/ 0 h 138"/>
                  <a:gd name="T18" fmla="*/ 0 w 413"/>
                  <a:gd name="T19" fmla="*/ 0 h 138"/>
                  <a:gd name="T20" fmla="*/ 0 w 413"/>
                  <a:gd name="T21" fmla="*/ 0 h 138"/>
                  <a:gd name="T22" fmla="*/ 0 w 413"/>
                  <a:gd name="T23" fmla="*/ 0 h 138"/>
                  <a:gd name="T24" fmla="*/ 0 w 413"/>
                  <a:gd name="T25" fmla="*/ 0 h 138"/>
                  <a:gd name="T26" fmla="*/ 0 w 413"/>
                  <a:gd name="T27" fmla="*/ 0 h 138"/>
                  <a:gd name="T28" fmla="*/ 0 w 413"/>
                  <a:gd name="T29" fmla="*/ 0 h 138"/>
                  <a:gd name="T30" fmla="*/ 0 w 413"/>
                  <a:gd name="T31" fmla="*/ 0 h 138"/>
                  <a:gd name="T32" fmla="*/ 0 w 413"/>
                  <a:gd name="T33" fmla="*/ 0 h 138"/>
                  <a:gd name="T34" fmla="*/ 0 w 413"/>
                  <a:gd name="T35" fmla="*/ 0 h 138"/>
                  <a:gd name="T36" fmla="*/ 0 w 413"/>
                  <a:gd name="T37" fmla="*/ 0 h 138"/>
                  <a:gd name="T38" fmla="*/ 0 w 413"/>
                  <a:gd name="T39" fmla="*/ 0 h 138"/>
                  <a:gd name="T40" fmla="*/ 0 w 413"/>
                  <a:gd name="T41" fmla="*/ 0 h 138"/>
                  <a:gd name="T42" fmla="*/ 0 w 413"/>
                  <a:gd name="T43" fmla="*/ 0 h 138"/>
                  <a:gd name="T44" fmla="*/ 0 w 413"/>
                  <a:gd name="T45" fmla="*/ 0 h 138"/>
                  <a:gd name="T46" fmla="*/ 0 w 413"/>
                  <a:gd name="T47" fmla="*/ 0 h 138"/>
                  <a:gd name="T48" fmla="*/ 0 w 413"/>
                  <a:gd name="T49" fmla="*/ 0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13"/>
                  <a:gd name="T76" fmla="*/ 0 h 138"/>
                  <a:gd name="T77" fmla="*/ 413 w 413"/>
                  <a:gd name="T78" fmla="*/ 138 h 1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13" h="138">
                    <a:moveTo>
                      <a:pt x="0" y="68"/>
                    </a:moveTo>
                    <a:lnTo>
                      <a:pt x="6" y="81"/>
                    </a:lnTo>
                    <a:lnTo>
                      <a:pt x="18" y="93"/>
                    </a:lnTo>
                    <a:lnTo>
                      <a:pt x="38" y="106"/>
                    </a:lnTo>
                    <a:lnTo>
                      <a:pt x="63" y="118"/>
                    </a:lnTo>
                    <a:lnTo>
                      <a:pt x="131" y="131"/>
                    </a:lnTo>
                    <a:lnTo>
                      <a:pt x="206" y="138"/>
                    </a:lnTo>
                    <a:lnTo>
                      <a:pt x="287" y="131"/>
                    </a:lnTo>
                    <a:lnTo>
                      <a:pt x="357" y="118"/>
                    </a:lnTo>
                    <a:lnTo>
                      <a:pt x="381" y="106"/>
                    </a:lnTo>
                    <a:lnTo>
                      <a:pt x="400" y="93"/>
                    </a:lnTo>
                    <a:lnTo>
                      <a:pt x="413" y="81"/>
                    </a:lnTo>
                    <a:lnTo>
                      <a:pt x="413" y="68"/>
                    </a:lnTo>
                    <a:lnTo>
                      <a:pt x="413" y="56"/>
                    </a:lnTo>
                    <a:lnTo>
                      <a:pt x="400" y="43"/>
                    </a:lnTo>
                    <a:lnTo>
                      <a:pt x="381" y="31"/>
                    </a:lnTo>
                    <a:lnTo>
                      <a:pt x="357" y="18"/>
                    </a:lnTo>
                    <a:lnTo>
                      <a:pt x="287" y="6"/>
                    </a:lnTo>
                    <a:lnTo>
                      <a:pt x="206" y="0"/>
                    </a:lnTo>
                    <a:lnTo>
                      <a:pt x="131" y="6"/>
                    </a:lnTo>
                    <a:lnTo>
                      <a:pt x="63" y="18"/>
                    </a:lnTo>
                    <a:lnTo>
                      <a:pt x="38" y="31"/>
                    </a:lnTo>
                    <a:lnTo>
                      <a:pt x="18" y="43"/>
                    </a:lnTo>
                    <a:lnTo>
                      <a:pt x="6" y="56"/>
                    </a:lnTo>
                    <a:lnTo>
                      <a:pt x="0" y="68"/>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10" name="Freeform 542"/>
              <p:cNvSpPr>
                <a:spLocks/>
              </p:cNvSpPr>
              <p:nvPr/>
            </p:nvSpPr>
            <p:spPr bwMode="auto">
              <a:xfrm>
                <a:off x="11863" y="11071"/>
                <a:ext cx="39" cy="16"/>
              </a:xfrm>
              <a:custGeom>
                <a:avLst/>
                <a:gdLst>
                  <a:gd name="T0" fmla="*/ 0 w 269"/>
                  <a:gd name="T1" fmla="*/ 0 h 113"/>
                  <a:gd name="T2" fmla="*/ 0 w 269"/>
                  <a:gd name="T3" fmla="*/ 0 h 113"/>
                  <a:gd name="T4" fmla="*/ 0 w 269"/>
                  <a:gd name="T5" fmla="*/ 0 h 113"/>
                  <a:gd name="T6" fmla="*/ 0 w 269"/>
                  <a:gd name="T7" fmla="*/ 0 h 113"/>
                  <a:gd name="T8" fmla="*/ 0 w 269"/>
                  <a:gd name="T9" fmla="*/ 0 h 113"/>
                  <a:gd name="T10" fmla="*/ 0 w 269"/>
                  <a:gd name="T11" fmla="*/ 0 h 113"/>
                  <a:gd name="T12" fmla="*/ 0 w 269"/>
                  <a:gd name="T13" fmla="*/ 0 h 113"/>
                  <a:gd name="T14" fmla="*/ 0 w 269"/>
                  <a:gd name="T15" fmla="*/ 0 h 113"/>
                  <a:gd name="T16" fmla="*/ 0 w 269"/>
                  <a:gd name="T17" fmla="*/ 0 h 113"/>
                  <a:gd name="T18" fmla="*/ 0 w 269"/>
                  <a:gd name="T19" fmla="*/ 0 h 113"/>
                  <a:gd name="T20" fmla="*/ 0 w 269"/>
                  <a:gd name="T21" fmla="*/ 0 h 113"/>
                  <a:gd name="T22" fmla="*/ 0 w 269"/>
                  <a:gd name="T23" fmla="*/ 0 h 113"/>
                  <a:gd name="T24" fmla="*/ 0 w 269"/>
                  <a:gd name="T25" fmla="*/ 0 h 113"/>
                  <a:gd name="T26" fmla="*/ 0 w 269"/>
                  <a:gd name="T27" fmla="*/ 0 h 113"/>
                  <a:gd name="T28" fmla="*/ 0 w 269"/>
                  <a:gd name="T29" fmla="*/ 0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9"/>
                  <a:gd name="T46" fmla="*/ 0 h 113"/>
                  <a:gd name="T47" fmla="*/ 269 w 269"/>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9" h="113">
                    <a:moveTo>
                      <a:pt x="62" y="0"/>
                    </a:moveTo>
                    <a:lnTo>
                      <a:pt x="143" y="6"/>
                    </a:lnTo>
                    <a:lnTo>
                      <a:pt x="213" y="18"/>
                    </a:lnTo>
                    <a:lnTo>
                      <a:pt x="237" y="31"/>
                    </a:lnTo>
                    <a:lnTo>
                      <a:pt x="256" y="43"/>
                    </a:lnTo>
                    <a:lnTo>
                      <a:pt x="269" y="56"/>
                    </a:lnTo>
                    <a:lnTo>
                      <a:pt x="269" y="68"/>
                    </a:lnTo>
                    <a:lnTo>
                      <a:pt x="269" y="81"/>
                    </a:lnTo>
                    <a:lnTo>
                      <a:pt x="262" y="93"/>
                    </a:lnTo>
                    <a:lnTo>
                      <a:pt x="231" y="113"/>
                    </a:lnTo>
                    <a:lnTo>
                      <a:pt x="181" y="68"/>
                    </a:lnTo>
                    <a:lnTo>
                      <a:pt x="118" y="37"/>
                    </a:lnTo>
                    <a:lnTo>
                      <a:pt x="62" y="18"/>
                    </a:lnTo>
                    <a:lnTo>
                      <a:pt x="0" y="0"/>
                    </a:lnTo>
                    <a:lnTo>
                      <a:pt x="62" y="0"/>
                    </a:lnTo>
                    <a:close/>
                  </a:path>
                </a:pathLst>
              </a:custGeom>
              <a:solidFill>
                <a:srgbClr val="B5B7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11" name="Freeform 543"/>
              <p:cNvSpPr>
                <a:spLocks/>
              </p:cNvSpPr>
              <p:nvPr/>
            </p:nvSpPr>
            <p:spPr bwMode="auto">
              <a:xfrm>
                <a:off x="11872" y="11021"/>
                <a:ext cx="22" cy="32"/>
              </a:xfrm>
              <a:custGeom>
                <a:avLst/>
                <a:gdLst>
                  <a:gd name="T0" fmla="*/ 0 w 151"/>
                  <a:gd name="T1" fmla="*/ 0 h 218"/>
                  <a:gd name="T2" fmla="*/ 0 w 151"/>
                  <a:gd name="T3" fmla="*/ 0 h 218"/>
                  <a:gd name="T4" fmla="*/ 0 w 151"/>
                  <a:gd name="T5" fmla="*/ 0 h 218"/>
                  <a:gd name="T6" fmla="*/ 0 w 151"/>
                  <a:gd name="T7" fmla="*/ 0 h 218"/>
                  <a:gd name="T8" fmla="*/ 0 w 151"/>
                  <a:gd name="T9" fmla="*/ 0 h 218"/>
                  <a:gd name="T10" fmla="*/ 0 w 151"/>
                  <a:gd name="T11" fmla="*/ 0 h 218"/>
                  <a:gd name="T12" fmla="*/ 0 w 151"/>
                  <a:gd name="T13" fmla="*/ 0 h 218"/>
                  <a:gd name="T14" fmla="*/ 0 60000 65536"/>
                  <a:gd name="T15" fmla="*/ 0 60000 65536"/>
                  <a:gd name="T16" fmla="*/ 0 60000 65536"/>
                  <a:gd name="T17" fmla="*/ 0 60000 65536"/>
                  <a:gd name="T18" fmla="*/ 0 60000 65536"/>
                  <a:gd name="T19" fmla="*/ 0 60000 65536"/>
                  <a:gd name="T20" fmla="*/ 0 60000 65536"/>
                  <a:gd name="T21" fmla="*/ 0 w 151"/>
                  <a:gd name="T22" fmla="*/ 0 h 218"/>
                  <a:gd name="T23" fmla="*/ 151 w 151"/>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218">
                    <a:moveTo>
                      <a:pt x="6" y="168"/>
                    </a:moveTo>
                    <a:lnTo>
                      <a:pt x="106" y="62"/>
                    </a:lnTo>
                    <a:lnTo>
                      <a:pt x="63" y="18"/>
                    </a:lnTo>
                    <a:lnTo>
                      <a:pt x="88" y="0"/>
                    </a:lnTo>
                    <a:lnTo>
                      <a:pt x="151" y="62"/>
                    </a:lnTo>
                    <a:lnTo>
                      <a:pt x="0" y="218"/>
                    </a:lnTo>
                    <a:lnTo>
                      <a:pt x="6" y="168"/>
                    </a:lnTo>
                    <a:close/>
                  </a:path>
                </a:pathLst>
              </a:custGeom>
              <a:solidFill>
                <a:srgbClr val="8B8F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12" name="Freeform 544"/>
              <p:cNvSpPr>
                <a:spLocks/>
              </p:cNvSpPr>
              <p:nvPr/>
            </p:nvSpPr>
            <p:spPr bwMode="auto">
              <a:xfrm>
                <a:off x="11744" y="10834"/>
                <a:ext cx="28" cy="16"/>
              </a:xfrm>
              <a:custGeom>
                <a:avLst/>
                <a:gdLst>
                  <a:gd name="T0" fmla="*/ 0 w 199"/>
                  <a:gd name="T1" fmla="*/ 0 h 106"/>
                  <a:gd name="T2" fmla="*/ 0 w 199"/>
                  <a:gd name="T3" fmla="*/ 0 h 106"/>
                  <a:gd name="T4" fmla="*/ 0 w 199"/>
                  <a:gd name="T5" fmla="*/ 0 h 106"/>
                  <a:gd name="T6" fmla="*/ 0 w 199"/>
                  <a:gd name="T7" fmla="*/ 0 h 106"/>
                  <a:gd name="T8" fmla="*/ 0 w 199"/>
                  <a:gd name="T9" fmla="*/ 0 h 106"/>
                  <a:gd name="T10" fmla="*/ 0 w 199"/>
                  <a:gd name="T11" fmla="*/ 0 h 106"/>
                  <a:gd name="T12" fmla="*/ 0 w 199"/>
                  <a:gd name="T13" fmla="*/ 0 h 106"/>
                  <a:gd name="T14" fmla="*/ 0 w 199"/>
                  <a:gd name="T15" fmla="*/ 0 h 106"/>
                  <a:gd name="T16" fmla="*/ 0 w 199"/>
                  <a:gd name="T17" fmla="*/ 0 h 106"/>
                  <a:gd name="T18" fmla="*/ 0 w 199"/>
                  <a:gd name="T19" fmla="*/ 0 h 106"/>
                  <a:gd name="T20" fmla="*/ 0 w 199"/>
                  <a:gd name="T21" fmla="*/ 0 h 106"/>
                  <a:gd name="T22" fmla="*/ 0 w 199"/>
                  <a:gd name="T23" fmla="*/ 0 h 106"/>
                  <a:gd name="T24" fmla="*/ 0 w 199"/>
                  <a:gd name="T25" fmla="*/ 0 h 106"/>
                  <a:gd name="T26" fmla="*/ 0 w 199"/>
                  <a:gd name="T27" fmla="*/ 0 h 106"/>
                  <a:gd name="T28" fmla="*/ 0 w 199"/>
                  <a:gd name="T29" fmla="*/ 0 h 106"/>
                  <a:gd name="T30" fmla="*/ 0 w 199"/>
                  <a:gd name="T31" fmla="*/ 0 h 106"/>
                  <a:gd name="T32" fmla="*/ 0 w 199"/>
                  <a:gd name="T33" fmla="*/ 0 h 106"/>
                  <a:gd name="T34" fmla="*/ 0 w 199"/>
                  <a:gd name="T35" fmla="*/ 0 h 106"/>
                  <a:gd name="T36" fmla="*/ 0 w 199"/>
                  <a:gd name="T37" fmla="*/ 0 h 106"/>
                  <a:gd name="T38" fmla="*/ 0 w 199"/>
                  <a:gd name="T39" fmla="*/ 0 h 106"/>
                  <a:gd name="T40" fmla="*/ 0 w 199"/>
                  <a:gd name="T41" fmla="*/ 0 h 106"/>
                  <a:gd name="T42" fmla="*/ 0 w 199"/>
                  <a:gd name="T43" fmla="*/ 0 h 106"/>
                  <a:gd name="T44" fmla="*/ 0 w 199"/>
                  <a:gd name="T45" fmla="*/ 0 h 106"/>
                  <a:gd name="T46" fmla="*/ 0 w 199"/>
                  <a:gd name="T47" fmla="*/ 0 h 106"/>
                  <a:gd name="T48" fmla="*/ 0 w 199"/>
                  <a:gd name="T49" fmla="*/ 0 h 1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9"/>
                  <a:gd name="T76" fmla="*/ 0 h 106"/>
                  <a:gd name="T77" fmla="*/ 199 w 199"/>
                  <a:gd name="T78" fmla="*/ 106 h 1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9" h="106">
                    <a:moveTo>
                      <a:pt x="199" y="31"/>
                    </a:moveTo>
                    <a:lnTo>
                      <a:pt x="188" y="18"/>
                    </a:lnTo>
                    <a:lnTo>
                      <a:pt x="175" y="6"/>
                    </a:lnTo>
                    <a:lnTo>
                      <a:pt x="163" y="0"/>
                    </a:lnTo>
                    <a:lnTo>
                      <a:pt x="143" y="0"/>
                    </a:lnTo>
                    <a:lnTo>
                      <a:pt x="106" y="6"/>
                    </a:lnTo>
                    <a:lnTo>
                      <a:pt x="68" y="18"/>
                    </a:lnTo>
                    <a:lnTo>
                      <a:pt x="50" y="31"/>
                    </a:lnTo>
                    <a:lnTo>
                      <a:pt x="25" y="43"/>
                    </a:lnTo>
                    <a:lnTo>
                      <a:pt x="5" y="63"/>
                    </a:lnTo>
                    <a:lnTo>
                      <a:pt x="0" y="75"/>
                    </a:lnTo>
                    <a:lnTo>
                      <a:pt x="0" y="88"/>
                    </a:lnTo>
                    <a:lnTo>
                      <a:pt x="12" y="100"/>
                    </a:lnTo>
                    <a:lnTo>
                      <a:pt x="18" y="106"/>
                    </a:lnTo>
                    <a:lnTo>
                      <a:pt x="31" y="106"/>
                    </a:lnTo>
                    <a:lnTo>
                      <a:pt x="50" y="100"/>
                    </a:lnTo>
                    <a:lnTo>
                      <a:pt x="81" y="88"/>
                    </a:lnTo>
                    <a:lnTo>
                      <a:pt x="106" y="75"/>
                    </a:lnTo>
                    <a:lnTo>
                      <a:pt x="138" y="75"/>
                    </a:lnTo>
                    <a:lnTo>
                      <a:pt x="175" y="75"/>
                    </a:lnTo>
                    <a:lnTo>
                      <a:pt x="188" y="75"/>
                    </a:lnTo>
                    <a:lnTo>
                      <a:pt x="193" y="68"/>
                    </a:lnTo>
                    <a:lnTo>
                      <a:pt x="199" y="56"/>
                    </a:lnTo>
                    <a:lnTo>
                      <a:pt x="199" y="38"/>
                    </a:lnTo>
                    <a:lnTo>
                      <a:pt x="199" y="31"/>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13" name="Freeform 545"/>
              <p:cNvSpPr>
                <a:spLocks/>
              </p:cNvSpPr>
              <p:nvPr/>
            </p:nvSpPr>
            <p:spPr bwMode="auto">
              <a:xfrm>
                <a:off x="11672" y="10845"/>
                <a:ext cx="30" cy="13"/>
              </a:xfrm>
              <a:custGeom>
                <a:avLst/>
                <a:gdLst>
                  <a:gd name="T0" fmla="*/ 0 w 207"/>
                  <a:gd name="T1" fmla="*/ 0 h 88"/>
                  <a:gd name="T2" fmla="*/ 0 w 207"/>
                  <a:gd name="T3" fmla="*/ 0 h 88"/>
                  <a:gd name="T4" fmla="*/ 0 w 207"/>
                  <a:gd name="T5" fmla="*/ 0 h 88"/>
                  <a:gd name="T6" fmla="*/ 0 w 207"/>
                  <a:gd name="T7" fmla="*/ 0 h 88"/>
                  <a:gd name="T8" fmla="*/ 0 w 207"/>
                  <a:gd name="T9" fmla="*/ 0 h 88"/>
                  <a:gd name="T10" fmla="*/ 0 w 207"/>
                  <a:gd name="T11" fmla="*/ 0 h 88"/>
                  <a:gd name="T12" fmla="*/ 0 w 207"/>
                  <a:gd name="T13" fmla="*/ 0 h 88"/>
                  <a:gd name="T14" fmla="*/ 0 w 207"/>
                  <a:gd name="T15" fmla="*/ 0 h 88"/>
                  <a:gd name="T16" fmla="*/ 0 w 207"/>
                  <a:gd name="T17" fmla="*/ 0 h 88"/>
                  <a:gd name="T18" fmla="*/ 0 w 207"/>
                  <a:gd name="T19" fmla="*/ 0 h 88"/>
                  <a:gd name="T20" fmla="*/ 0 w 207"/>
                  <a:gd name="T21" fmla="*/ 0 h 88"/>
                  <a:gd name="T22" fmla="*/ 0 w 207"/>
                  <a:gd name="T23" fmla="*/ 0 h 88"/>
                  <a:gd name="T24" fmla="*/ 0 w 207"/>
                  <a:gd name="T25" fmla="*/ 0 h 88"/>
                  <a:gd name="T26" fmla="*/ 0 w 207"/>
                  <a:gd name="T27" fmla="*/ 0 h 88"/>
                  <a:gd name="T28" fmla="*/ 0 w 207"/>
                  <a:gd name="T29" fmla="*/ 0 h 88"/>
                  <a:gd name="T30" fmla="*/ 0 w 207"/>
                  <a:gd name="T31" fmla="*/ 0 h 88"/>
                  <a:gd name="T32" fmla="*/ 0 w 207"/>
                  <a:gd name="T33" fmla="*/ 0 h 88"/>
                  <a:gd name="T34" fmla="*/ 0 w 207"/>
                  <a:gd name="T35" fmla="*/ 0 h 88"/>
                  <a:gd name="T36" fmla="*/ 0 w 207"/>
                  <a:gd name="T37" fmla="*/ 0 h 88"/>
                  <a:gd name="T38" fmla="*/ 0 w 207"/>
                  <a:gd name="T39" fmla="*/ 0 h 88"/>
                  <a:gd name="T40" fmla="*/ 0 w 207"/>
                  <a:gd name="T41" fmla="*/ 0 h 88"/>
                  <a:gd name="T42" fmla="*/ 0 w 207"/>
                  <a:gd name="T43" fmla="*/ 0 h 88"/>
                  <a:gd name="T44" fmla="*/ 0 w 207"/>
                  <a:gd name="T45" fmla="*/ 0 h 88"/>
                  <a:gd name="T46" fmla="*/ 0 w 207"/>
                  <a:gd name="T47" fmla="*/ 0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7"/>
                  <a:gd name="T73" fmla="*/ 0 h 88"/>
                  <a:gd name="T74" fmla="*/ 207 w 207"/>
                  <a:gd name="T75" fmla="*/ 88 h 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7" h="88">
                    <a:moveTo>
                      <a:pt x="0" y="50"/>
                    </a:moveTo>
                    <a:lnTo>
                      <a:pt x="7" y="31"/>
                    </a:lnTo>
                    <a:lnTo>
                      <a:pt x="20" y="19"/>
                    </a:lnTo>
                    <a:lnTo>
                      <a:pt x="32" y="6"/>
                    </a:lnTo>
                    <a:lnTo>
                      <a:pt x="50" y="0"/>
                    </a:lnTo>
                    <a:lnTo>
                      <a:pt x="88" y="0"/>
                    </a:lnTo>
                    <a:lnTo>
                      <a:pt x="126" y="0"/>
                    </a:lnTo>
                    <a:lnTo>
                      <a:pt x="151" y="6"/>
                    </a:lnTo>
                    <a:lnTo>
                      <a:pt x="176" y="19"/>
                    </a:lnTo>
                    <a:lnTo>
                      <a:pt x="194" y="31"/>
                    </a:lnTo>
                    <a:lnTo>
                      <a:pt x="201" y="44"/>
                    </a:lnTo>
                    <a:lnTo>
                      <a:pt x="207" y="56"/>
                    </a:lnTo>
                    <a:lnTo>
                      <a:pt x="201" y="69"/>
                    </a:lnTo>
                    <a:lnTo>
                      <a:pt x="194" y="75"/>
                    </a:lnTo>
                    <a:lnTo>
                      <a:pt x="182" y="81"/>
                    </a:lnTo>
                    <a:lnTo>
                      <a:pt x="163" y="81"/>
                    </a:lnTo>
                    <a:lnTo>
                      <a:pt x="131" y="69"/>
                    </a:lnTo>
                    <a:lnTo>
                      <a:pt x="101" y="69"/>
                    </a:lnTo>
                    <a:lnTo>
                      <a:pt x="70" y="75"/>
                    </a:lnTo>
                    <a:lnTo>
                      <a:pt x="38" y="81"/>
                    </a:lnTo>
                    <a:lnTo>
                      <a:pt x="25" y="88"/>
                    </a:lnTo>
                    <a:lnTo>
                      <a:pt x="13" y="81"/>
                    </a:lnTo>
                    <a:lnTo>
                      <a:pt x="7" y="69"/>
                    </a:lnTo>
                    <a:lnTo>
                      <a:pt x="0" y="50"/>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14" name="Freeform 546"/>
              <p:cNvSpPr>
                <a:spLocks/>
              </p:cNvSpPr>
              <p:nvPr/>
            </p:nvSpPr>
            <p:spPr bwMode="auto">
              <a:xfrm>
                <a:off x="11712" y="10867"/>
                <a:ext cx="35" cy="9"/>
              </a:xfrm>
              <a:custGeom>
                <a:avLst/>
                <a:gdLst>
                  <a:gd name="T0" fmla="*/ 0 w 244"/>
                  <a:gd name="T1" fmla="*/ 0 h 63"/>
                  <a:gd name="T2" fmla="*/ 0 w 244"/>
                  <a:gd name="T3" fmla="*/ 0 h 63"/>
                  <a:gd name="T4" fmla="*/ 0 w 244"/>
                  <a:gd name="T5" fmla="*/ 0 h 63"/>
                  <a:gd name="T6" fmla="*/ 0 w 244"/>
                  <a:gd name="T7" fmla="*/ 0 h 63"/>
                  <a:gd name="T8" fmla="*/ 0 w 244"/>
                  <a:gd name="T9" fmla="*/ 0 h 63"/>
                  <a:gd name="T10" fmla="*/ 0 w 244"/>
                  <a:gd name="T11" fmla="*/ 0 h 63"/>
                  <a:gd name="T12" fmla="*/ 0 w 244"/>
                  <a:gd name="T13" fmla="*/ 0 h 63"/>
                  <a:gd name="T14" fmla="*/ 0 w 244"/>
                  <a:gd name="T15" fmla="*/ 0 h 63"/>
                  <a:gd name="T16" fmla="*/ 0 w 244"/>
                  <a:gd name="T17" fmla="*/ 0 h 63"/>
                  <a:gd name="T18" fmla="*/ 0 w 244"/>
                  <a:gd name="T19" fmla="*/ 0 h 63"/>
                  <a:gd name="T20" fmla="*/ 0 w 244"/>
                  <a:gd name="T21" fmla="*/ 0 h 63"/>
                  <a:gd name="T22" fmla="*/ 0 w 244"/>
                  <a:gd name="T23" fmla="*/ 0 h 63"/>
                  <a:gd name="T24" fmla="*/ 0 w 244"/>
                  <a:gd name="T25" fmla="*/ 0 h 63"/>
                  <a:gd name="T26" fmla="*/ 0 w 244"/>
                  <a:gd name="T27" fmla="*/ 0 h 63"/>
                  <a:gd name="T28" fmla="*/ 0 w 244"/>
                  <a:gd name="T29" fmla="*/ 0 h 63"/>
                  <a:gd name="T30" fmla="*/ 0 w 244"/>
                  <a:gd name="T31" fmla="*/ 0 h 63"/>
                  <a:gd name="T32" fmla="*/ 0 w 244"/>
                  <a:gd name="T33" fmla="*/ 0 h 63"/>
                  <a:gd name="T34" fmla="*/ 0 w 244"/>
                  <a:gd name="T35" fmla="*/ 0 h 63"/>
                  <a:gd name="T36" fmla="*/ 0 w 244"/>
                  <a:gd name="T37" fmla="*/ 0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4"/>
                  <a:gd name="T58" fmla="*/ 0 h 63"/>
                  <a:gd name="T59" fmla="*/ 244 w 244"/>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4" h="63">
                    <a:moveTo>
                      <a:pt x="125" y="0"/>
                    </a:moveTo>
                    <a:lnTo>
                      <a:pt x="156" y="0"/>
                    </a:lnTo>
                    <a:lnTo>
                      <a:pt x="188" y="6"/>
                    </a:lnTo>
                    <a:lnTo>
                      <a:pt x="219" y="19"/>
                    </a:lnTo>
                    <a:lnTo>
                      <a:pt x="244" y="38"/>
                    </a:lnTo>
                    <a:lnTo>
                      <a:pt x="231" y="51"/>
                    </a:lnTo>
                    <a:lnTo>
                      <a:pt x="206" y="38"/>
                    </a:lnTo>
                    <a:lnTo>
                      <a:pt x="181" y="26"/>
                    </a:lnTo>
                    <a:lnTo>
                      <a:pt x="156" y="19"/>
                    </a:lnTo>
                    <a:lnTo>
                      <a:pt x="125" y="19"/>
                    </a:lnTo>
                    <a:lnTo>
                      <a:pt x="93" y="26"/>
                    </a:lnTo>
                    <a:lnTo>
                      <a:pt x="62" y="31"/>
                    </a:lnTo>
                    <a:lnTo>
                      <a:pt x="37" y="51"/>
                    </a:lnTo>
                    <a:lnTo>
                      <a:pt x="18" y="63"/>
                    </a:lnTo>
                    <a:lnTo>
                      <a:pt x="0" y="56"/>
                    </a:lnTo>
                    <a:lnTo>
                      <a:pt x="25" y="31"/>
                    </a:lnTo>
                    <a:lnTo>
                      <a:pt x="56" y="19"/>
                    </a:lnTo>
                    <a:lnTo>
                      <a:pt x="88" y="6"/>
                    </a:lnTo>
                    <a:lnTo>
                      <a:pt x="125" y="0"/>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15" name="Freeform 547"/>
              <p:cNvSpPr>
                <a:spLocks noEditPoints="1"/>
              </p:cNvSpPr>
              <p:nvPr/>
            </p:nvSpPr>
            <p:spPr bwMode="auto">
              <a:xfrm>
                <a:off x="11650" y="10860"/>
                <a:ext cx="65" cy="53"/>
              </a:xfrm>
              <a:custGeom>
                <a:avLst/>
                <a:gdLst>
                  <a:gd name="T0" fmla="*/ 0 w 456"/>
                  <a:gd name="T1" fmla="*/ 0 h 375"/>
                  <a:gd name="T2" fmla="*/ 0 w 456"/>
                  <a:gd name="T3" fmla="*/ 0 h 375"/>
                  <a:gd name="T4" fmla="*/ 0 w 456"/>
                  <a:gd name="T5" fmla="*/ 0 h 375"/>
                  <a:gd name="T6" fmla="*/ 0 w 456"/>
                  <a:gd name="T7" fmla="*/ 0 h 375"/>
                  <a:gd name="T8" fmla="*/ 0 w 456"/>
                  <a:gd name="T9" fmla="*/ 0 h 375"/>
                  <a:gd name="T10" fmla="*/ 0 w 456"/>
                  <a:gd name="T11" fmla="*/ 0 h 375"/>
                  <a:gd name="T12" fmla="*/ 0 w 456"/>
                  <a:gd name="T13" fmla="*/ 0 h 375"/>
                  <a:gd name="T14" fmla="*/ 0 w 456"/>
                  <a:gd name="T15" fmla="*/ 0 h 375"/>
                  <a:gd name="T16" fmla="*/ 0 w 456"/>
                  <a:gd name="T17" fmla="*/ 0 h 375"/>
                  <a:gd name="T18" fmla="*/ 0 w 456"/>
                  <a:gd name="T19" fmla="*/ 0 h 375"/>
                  <a:gd name="T20" fmla="*/ 0 w 456"/>
                  <a:gd name="T21" fmla="*/ 0 h 375"/>
                  <a:gd name="T22" fmla="*/ 0 w 456"/>
                  <a:gd name="T23" fmla="*/ 0 h 375"/>
                  <a:gd name="T24" fmla="*/ 0 w 456"/>
                  <a:gd name="T25" fmla="*/ 0 h 375"/>
                  <a:gd name="T26" fmla="*/ 0 w 456"/>
                  <a:gd name="T27" fmla="*/ 0 h 375"/>
                  <a:gd name="T28" fmla="*/ 0 w 456"/>
                  <a:gd name="T29" fmla="*/ 0 h 375"/>
                  <a:gd name="T30" fmla="*/ 0 w 456"/>
                  <a:gd name="T31" fmla="*/ 0 h 375"/>
                  <a:gd name="T32" fmla="*/ 0 w 456"/>
                  <a:gd name="T33" fmla="*/ 0 h 375"/>
                  <a:gd name="T34" fmla="*/ 0 w 456"/>
                  <a:gd name="T35" fmla="*/ 0 h 375"/>
                  <a:gd name="T36" fmla="*/ 0 w 456"/>
                  <a:gd name="T37" fmla="*/ 0 h 375"/>
                  <a:gd name="T38" fmla="*/ 0 w 456"/>
                  <a:gd name="T39" fmla="*/ 0 h 375"/>
                  <a:gd name="T40" fmla="*/ 0 w 456"/>
                  <a:gd name="T41" fmla="*/ 0 h 375"/>
                  <a:gd name="T42" fmla="*/ 0 w 456"/>
                  <a:gd name="T43" fmla="*/ 0 h 375"/>
                  <a:gd name="T44" fmla="*/ 0 w 456"/>
                  <a:gd name="T45" fmla="*/ 0 h 375"/>
                  <a:gd name="T46" fmla="*/ 0 w 456"/>
                  <a:gd name="T47" fmla="*/ 0 h 375"/>
                  <a:gd name="T48" fmla="*/ 0 w 456"/>
                  <a:gd name="T49" fmla="*/ 0 h 375"/>
                  <a:gd name="T50" fmla="*/ 0 w 456"/>
                  <a:gd name="T51" fmla="*/ 0 h 375"/>
                  <a:gd name="T52" fmla="*/ 0 w 456"/>
                  <a:gd name="T53" fmla="*/ 0 h 375"/>
                  <a:gd name="T54" fmla="*/ 0 w 456"/>
                  <a:gd name="T55" fmla="*/ 0 h 375"/>
                  <a:gd name="T56" fmla="*/ 0 w 456"/>
                  <a:gd name="T57" fmla="*/ 0 h 375"/>
                  <a:gd name="T58" fmla="*/ 0 w 456"/>
                  <a:gd name="T59" fmla="*/ 0 h 375"/>
                  <a:gd name="T60" fmla="*/ 0 w 456"/>
                  <a:gd name="T61" fmla="*/ 0 h 375"/>
                  <a:gd name="T62" fmla="*/ 0 w 456"/>
                  <a:gd name="T63" fmla="*/ 0 h 375"/>
                  <a:gd name="T64" fmla="*/ 0 w 456"/>
                  <a:gd name="T65" fmla="*/ 0 h 375"/>
                  <a:gd name="T66" fmla="*/ 0 w 456"/>
                  <a:gd name="T67" fmla="*/ 0 h 3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6"/>
                  <a:gd name="T103" fmla="*/ 0 h 375"/>
                  <a:gd name="T104" fmla="*/ 456 w 456"/>
                  <a:gd name="T105" fmla="*/ 375 h 37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6" h="375">
                    <a:moveTo>
                      <a:pt x="18" y="106"/>
                    </a:moveTo>
                    <a:lnTo>
                      <a:pt x="7" y="136"/>
                    </a:lnTo>
                    <a:lnTo>
                      <a:pt x="0" y="168"/>
                    </a:lnTo>
                    <a:lnTo>
                      <a:pt x="0" y="199"/>
                    </a:lnTo>
                    <a:lnTo>
                      <a:pt x="7" y="224"/>
                    </a:lnTo>
                    <a:lnTo>
                      <a:pt x="13" y="256"/>
                    </a:lnTo>
                    <a:lnTo>
                      <a:pt x="18" y="287"/>
                    </a:lnTo>
                    <a:lnTo>
                      <a:pt x="31" y="312"/>
                    </a:lnTo>
                    <a:lnTo>
                      <a:pt x="50" y="337"/>
                    </a:lnTo>
                    <a:lnTo>
                      <a:pt x="68" y="350"/>
                    </a:lnTo>
                    <a:lnTo>
                      <a:pt x="88" y="362"/>
                    </a:lnTo>
                    <a:lnTo>
                      <a:pt x="144" y="375"/>
                    </a:lnTo>
                    <a:lnTo>
                      <a:pt x="201" y="375"/>
                    </a:lnTo>
                    <a:lnTo>
                      <a:pt x="250" y="375"/>
                    </a:lnTo>
                    <a:lnTo>
                      <a:pt x="307" y="362"/>
                    </a:lnTo>
                    <a:lnTo>
                      <a:pt x="357" y="350"/>
                    </a:lnTo>
                    <a:lnTo>
                      <a:pt x="400" y="324"/>
                    </a:lnTo>
                    <a:lnTo>
                      <a:pt x="413" y="312"/>
                    </a:lnTo>
                    <a:lnTo>
                      <a:pt x="425" y="299"/>
                    </a:lnTo>
                    <a:lnTo>
                      <a:pt x="444" y="262"/>
                    </a:lnTo>
                    <a:lnTo>
                      <a:pt x="456" y="218"/>
                    </a:lnTo>
                    <a:lnTo>
                      <a:pt x="456" y="168"/>
                    </a:lnTo>
                    <a:lnTo>
                      <a:pt x="456" y="118"/>
                    </a:lnTo>
                    <a:lnTo>
                      <a:pt x="450" y="81"/>
                    </a:lnTo>
                    <a:lnTo>
                      <a:pt x="438" y="50"/>
                    </a:lnTo>
                    <a:lnTo>
                      <a:pt x="425" y="30"/>
                    </a:lnTo>
                    <a:lnTo>
                      <a:pt x="407" y="18"/>
                    </a:lnTo>
                    <a:lnTo>
                      <a:pt x="388" y="5"/>
                    </a:lnTo>
                    <a:lnTo>
                      <a:pt x="363" y="0"/>
                    </a:lnTo>
                    <a:lnTo>
                      <a:pt x="287" y="0"/>
                    </a:lnTo>
                    <a:lnTo>
                      <a:pt x="219" y="12"/>
                    </a:lnTo>
                    <a:lnTo>
                      <a:pt x="144" y="18"/>
                    </a:lnTo>
                    <a:lnTo>
                      <a:pt x="106" y="25"/>
                    </a:lnTo>
                    <a:lnTo>
                      <a:pt x="68" y="43"/>
                    </a:lnTo>
                    <a:lnTo>
                      <a:pt x="38" y="68"/>
                    </a:lnTo>
                    <a:lnTo>
                      <a:pt x="18" y="106"/>
                    </a:lnTo>
                    <a:close/>
                    <a:moveTo>
                      <a:pt x="219" y="25"/>
                    </a:moveTo>
                    <a:lnTo>
                      <a:pt x="287" y="18"/>
                    </a:lnTo>
                    <a:lnTo>
                      <a:pt x="363" y="18"/>
                    </a:lnTo>
                    <a:lnTo>
                      <a:pt x="382" y="25"/>
                    </a:lnTo>
                    <a:lnTo>
                      <a:pt x="394" y="30"/>
                    </a:lnTo>
                    <a:lnTo>
                      <a:pt x="407" y="43"/>
                    </a:lnTo>
                    <a:lnTo>
                      <a:pt x="420" y="61"/>
                    </a:lnTo>
                    <a:lnTo>
                      <a:pt x="431" y="86"/>
                    </a:lnTo>
                    <a:lnTo>
                      <a:pt x="438" y="118"/>
                    </a:lnTo>
                    <a:lnTo>
                      <a:pt x="438" y="181"/>
                    </a:lnTo>
                    <a:lnTo>
                      <a:pt x="431" y="243"/>
                    </a:lnTo>
                    <a:lnTo>
                      <a:pt x="413" y="287"/>
                    </a:lnTo>
                    <a:lnTo>
                      <a:pt x="388" y="312"/>
                    </a:lnTo>
                    <a:lnTo>
                      <a:pt x="350" y="331"/>
                    </a:lnTo>
                    <a:lnTo>
                      <a:pt x="307" y="344"/>
                    </a:lnTo>
                    <a:lnTo>
                      <a:pt x="250" y="356"/>
                    </a:lnTo>
                    <a:lnTo>
                      <a:pt x="188" y="356"/>
                    </a:lnTo>
                    <a:lnTo>
                      <a:pt x="138" y="356"/>
                    </a:lnTo>
                    <a:lnTo>
                      <a:pt x="94" y="344"/>
                    </a:lnTo>
                    <a:lnTo>
                      <a:pt x="68" y="324"/>
                    </a:lnTo>
                    <a:lnTo>
                      <a:pt x="50" y="299"/>
                    </a:lnTo>
                    <a:lnTo>
                      <a:pt x="38" y="281"/>
                    </a:lnTo>
                    <a:lnTo>
                      <a:pt x="31" y="249"/>
                    </a:lnTo>
                    <a:lnTo>
                      <a:pt x="25" y="224"/>
                    </a:lnTo>
                    <a:lnTo>
                      <a:pt x="18" y="168"/>
                    </a:lnTo>
                    <a:lnTo>
                      <a:pt x="25" y="136"/>
                    </a:lnTo>
                    <a:lnTo>
                      <a:pt x="38" y="111"/>
                    </a:lnTo>
                    <a:lnTo>
                      <a:pt x="50" y="86"/>
                    </a:lnTo>
                    <a:lnTo>
                      <a:pt x="75" y="61"/>
                    </a:lnTo>
                    <a:lnTo>
                      <a:pt x="106" y="43"/>
                    </a:lnTo>
                    <a:lnTo>
                      <a:pt x="144" y="36"/>
                    </a:lnTo>
                    <a:lnTo>
                      <a:pt x="219" y="25"/>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16" name="Freeform 548"/>
              <p:cNvSpPr>
                <a:spLocks noEditPoints="1"/>
              </p:cNvSpPr>
              <p:nvPr/>
            </p:nvSpPr>
            <p:spPr bwMode="auto">
              <a:xfrm>
                <a:off x="11744" y="10850"/>
                <a:ext cx="44" cy="51"/>
              </a:xfrm>
              <a:custGeom>
                <a:avLst/>
                <a:gdLst>
                  <a:gd name="T0" fmla="*/ 0 w 307"/>
                  <a:gd name="T1" fmla="*/ 0 h 357"/>
                  <a:gd name="T2" fmla="*/ 0 w 307"/>
                  <a:gd name="T3" fmla="*/ 0 h 357"/>
                  <a:gd name="T4" fmla="*/ 0 w 307"/>
                  <a:gd name="T5" fmla="*/ 0 h 357"/>
                  <a:gd name="T6" fmla="*/ 0 w 307"/>
                  <a:gd name="T7" fmla="*/ 0 h 357"/>
                  <a:gd name="T8" fmla="*/ 0 w 307"/>
                  <a:gd name="T9" fmla="*/ 0 h 357"/>
                  <a:gd name="T10" fmla="*/ 0 w 307"/>
                  <a:gd name="T11" fmla="*/ 0 h 357"/>
                  <a:gd name="T12" fmla="*/ 0 w 307"/>
                  <a:gd name="T13" fmla="*/ 0 h 357"/>
                  <a:gd name="T14" fmla="*/ 0 w 307"/>
                  <a:gd name="T15" fmla="*/ 0 h 357"/>
                  <a:gd name="T16" fmla="*/ 0 w 307"/>
                  <a:gd name="T17" fmla="*/ 0 h 357"/>
                  <a:gd name="T18" fmla="*/ 0 w 307"/>
                  <a:gd name="T19" fmla="*/ 0 h 357"/>
                  <a:gd name="T20" fmla="*/ 0 w 307"/>
                  <a:gd name="T21" fmla="*/ 0 h 357"/>
                  <a:gd name="T22" fmla="*/ 0 w 307"/>
                  <a:gd name="T23" fmla="*/ 0 h 357"/>
                  <a:gd name="T24" fmla="*/ 0 w 307"/>
                  <a:gd name="T25" fmla="*/ 0 h 357"/>
                  <a:gd name="T26" fmla="*/ 0 w 307"/>
                  <a:gd name="T27" fmla="*/ 0 h 357"/>
                  <a:gd name="T28" fmla="*/ 0 w 307"/>
                  <a:gd name="T29" fmla="*/ 0 h 357"/>
                  <a:gd name="T30" fmla="*/ 0 w 307"/>
                  <a:gd name="T31" fmla="*/ 0 h 357"/>
                  <a:gd name="T32" fmla="*/ 0 w 307"/>
                  <a:gd name="T33" fmla="*/ 0 h 357"/>
                  <a:gd name="T34" fmla="*/ 0 w 307"/>
                  <a:gd name="T35" fmla="*/ 0 h 357"/>
                  <a:gd name="T36" fmla="*/ 0 w 307"/>
                  <a:gd name="T37" fmla="*/ 0 h 357"/>
                  <a:gd name="T38" fmla="*/ 0 w 307"/>
                  <a:gd name="T39" fmla="*/ 0 h 357"/>
                  <a:gd name="T40" fmla="*/ 0 w 307"/>
                  <a:gd name="T41" fmla="*/ 0 h 357"/>
                  <a:gd name="T42" fmla="*/ 0 w 307"/>
                  <a:gd name="T43" fmla="*/ 0 h 357"/>
                  <a:gd name="T44" fmla="*/ 0 w 307"/>
                  <a:gd name="T45" fmla="*/ 0 h 357"/>
                  <a:gd name="T46" fmla="*/ 0 w 307"/>
                  <a:gd name="T47" fmla="*/ 0 h 357"/>
                  <a:gd name="T48" fmla="*/ 0 w 307"/>
                  <a:gd name="T49" fmla="*/ 0 h 357"/>
                  <a:gd name="T50" fmla="*/ 0 w 307"/>
                  <a:gd name="T51" fmla="*/ 0 h 357"/>
                  <a:gd name="T52" fmla="*/ 0 w 307"/>
                  <a:gd name="T53" fmla="*/ 0 h 357"/>
                  <a:gd name="T54" fmla="*/ 0 w 307"/>
                  <a:gd name="T55" fmla="*/ 0 h 357"/>
                  <a:gd name="T56" fmla="*/ 0 w 307"/>
                  <a:gd name="T57" fmla="*/ 0 h 357"/>
                  <a:gd name="T58" fmla="*/ 0 w 307"/>
                  <a:gd name="T59" fmla="*/ 0 h 357"/>
                  <a:gd name="T60" fmla="*/ 0 w 307"/>
                  <a:gd name="T61" fmla="*/ 0 h 357"/>
                  <a:gd name="T62" fmla="*/ 0 w 307"/>
                  <a:gd name="T63" fmla="*/ 0 h 357"/>
                  <a:gd name="T64" fmla="*/ 0 w 307"/>
                  <a:gd name="T65" fmla="*/ 0 h 357"/>
                  <a:gd name="T66" fmla="*/ 0 w 307"/>
                  <a:gd name="T67" fmla="*/ 0 h 357"/>
                  <a:gd name="T68" fmla="*/ 0 w 307"/>
                  <a:gd name="T69" fmla="*/ 0 h 357"/>
                  <a:gd name="T70" fmla="*/ 0 w 307"/>
                  <a:gd name="T71" fmla="*/ 0 h 357"/>
                  <a:gd name="T72" fmla="*/ 0 w 307"/>
                  <a:gd name="T73" fmla="*/ 0 h 357"/>
                  <a:gd name="T74" fmla="*/ 0 w 307"/>
                  <a:gd name="T75" fmla="*/ 0 h 357"/>
                  <a:gd name="T76" fmla="*/ 0 w 307"/>
                  <a:gd name="T77" fmla="*/ 0 h 357"/>
                  <a:gd name="T78" fmla="*/ 0 w 307"/>
                  <a:gd name="T79" fmla="*/ 0 h 357"/>
                  <a:gd name="T80" fmla="*/ 0 w 307"/>
                  <a:gd name="T81" fmla="*/ 0 h 357"/>
                  <a:gd name="T82" fmla="*/ 0 w 307"/>
                  <a:gd name="T83" fmla="*/ 0 h 357"/>
                  <a:gd name="T84" fmla="*/ 0 w 307"/>
                  <a:gd name="T85" fmla="*/ 0 h 357"/>
                  <a:gd name="T86" fmla="*/ 0 w 307"/>
                  <a:gd name="T87" fmla="*/ 0 h 357"/>
                  <a:gd name="T88" fmla="*/ 0 w 307"/>
                  <a:gd name="T89" fmla="*/ 0 h 357"/>
                  <a:gd name="T90" fmla="*/ 0 w 307"/>
                  <a:gd name="T91" fmla="*/ 0 h 357"/>
                  <a:gd name="T92" fmla="*/ 0 w 307"/>
                  <a:gd name="T93" fmla="*/ 0 h 357"/>
                  <a:gd name="T94" fmla="*/ 0 w 307"/>
                  <a:gd name="T95" fmla="*/ 0 h 357"/>
                  <a:gd name="T96" fmla="*/ 0 w 307"/>
                  <a:gd name="T97" fmla="*/ 0 h 357"/>
                  <a:gd name="T98" fmla="*/ 0 w 307"/>
                  <a:gd name="T99" fmla="*/ 0 h 357"/>
                  <a:gd name="T100" fmla="*/ 0 w 307"/>
                  <a:gd name="T101" fmla="*/ 0 h 357"/>
                  <a:gd name="T102" fmla="*/ 0 w 307"/>
                  <a:gd name="T103" fmla="*/ 0 h 357"/>
                  <a:gd name="T104" fmla="*/ 0 w 307"/>
                  <a:gd name="T105" fmla="*/ 0 h 357"/>
                  <a:gd name="T106" fmla="*/ 0 w 307"/>
                  <a:gd name="T107" fmla="*/ 0 h 357"/>
                  <a:gd name="T108" fmla="*/ 0 w 307"/>
                  <a:gd name="T109" fmla="*/ 0 h 357"/>
                  <a:gd name="T110" fmla="*/ 0 w 307"/>
                  <a:gd name="T111" fmla="*/ 0 h 357"/>
                  <a:gd name="T112" fmla="*/ 0 w 307"/>
                  <a:gd name="T113" fmla="*/ 0 h 357"/>
                  <a:gd name="T114" fmla="*/ 0 w 307"/>
                  <a:gd name="T115" fmla="*/ 0 h 357"/>
                  <a:gd name="T116" fmla="*/ 0 w 307"/>
                  <a:gd name="T117" fmla="*/ 0 h 3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7"/>
                  <a:gd name="T178" fmla="*/ 0 h 357"/>
                  <a:gd name="T179" fmla="*/ 307 w 307"/>
                  <a:gd name="T180" fmla="*/ 357 h 3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7" h="357">
                    <a:moveTo>
                      <a:pt x="13" y="95"/>
                    </a:moveTo>
                    <a:lnTo>
                      <a:pt x="0" y="144"/>
                    </a:lnTo>
                    <a:lnTo>
                      <a:pt x="7" y="206"/>
                    </a:lnTo>
                    <a:lnTo>
                      <a:pt x="20" y="263"/>
                    </a:lnTo>
                    <a:lnTo>
                      <a:pt x="45" y="313"/>
                    </a:lnTo>
                    <a:lnTo>
                      <a:pt x="57" y="326"/>
                    </a:lnTo>
                    <a:lnTo>
                      <a:pt x="70" y="339"/>
                    </a:lnTo>
                    <a:lnTo>
                      <a:pt x="108" y="351"/>
                    </a:lnTo>
                    <a:lnTo>
                      <a:pt x="145" y="357"/>
                    </a:lnTo>
                    <a:lnTo>
                      <a:pt x="183" y="357"/>
                    </a:lnTo>
                    <a:lnTo>
                      <a:pt x="214" y="351"/>
                    </a:lnTo>
                    <a:lnTo>
                      <a:pt x="251" y="339"/>
                    </a:lnTo>
                    <a:lnTo>
                      <a:pt x="276" y="319"/>
                    </a:lnTo>
                    <a:lnTo>
                      <a:pt x="289" y="307"/>
                    </a:lnTo>
                    <a:lnTo>
                      <a:pt x="295" y="288"/>
                    </a:lnTo>
                    <a:lnTo>
                      <a:pt x="301" y="257"/>
                    </a:lnTo>
                    <a:lnTo>
                      <a:pt x="307" y="213"/>
                    </a:lnTo>
                    <a:lnTo>
                      <a:pt x="307" y="169"/>
                    </a:lnTo>
                    <a:lnTo>
                      <a:pt x="307" y="120"/>
                    </a:lnTo>
                    <a:lnTo>
                      <a:pt x="301" y="88"/>
                    </a:lnTo>
                    <a:lnTo>
                      <a:pt x="289" y="57"/>
                    </a:lnTo>
                    <a:lnTo>
                      <a:pt x="282" y="38"/>
                    </a:lnTo>
                    <a:lnTo>
                      <a:pt x="269" y="19"/>
                    </a:lnTo>
                    <a:lnTo>
                      <a:pt x="251" y="13"/>
                    </a:lnTo>
                    <a:lnTo>
                      <a:pt x="239" y="7"/>
                    </a:lnTo>
                    <a:lnTo>
                      <a:pt x="188" y="0"/>
                    </a:lnTo>
                    <a:lnTo>
                      <a:pt x="138" y="7"/>
                    </a:lnTo>
                    <a:lnTo>
                      <a:pt x="95" y="13"/>
                    </a:lnTo>
                    <a:lnTo>
                      <a:pt x="63" y="19"/>
                    </a:lnTo>
                    <a:lnTo>
                      <a:pt x="45" y="32"/>
                    </a:lnTo>
                    <a:lnTo>
                      <a:pt x="26" y="57"/>
                    </a:lnTo>
                    <a:lnTo>
                      <a:pt x="13" y="95"/>
                    </a:lnTo>
                    <a:close/>
                    <a:moveTo>
                      <a:pt x="145" y="25"/>
                    </a:moveTo>
                    <a:lnTo>
                      <a:pt x="188" y="25"/>
                    </a:lnTo>
                    <a:lnTo>
                      <a:pt x="232" y="25"/>
                    </a:lnTo>
                    <a:lnTo>
                      <a:pt x="244" y="32"/>
                    </a:lnTo>
                    <a:lnTo>
                      <a:pt x="257" y="38"/>
                    </a:lnTo>
                    <a:lnTo>
                      <a:pt x="276" y="70"/>
                    </a:lnTo>
                    <a:lnTo>
                      <a:pt x="289" y="120"/>
                    </a:lnTo>
                    <a:lnTo>
                      <a:pt x="295" y="181"/>
                    </a:lnTo>
                    <a:lnTo>
                      <a:pt x="289" y="238"/>
                    </a:lnTo>
                    <a:lnTo>
                      <a:pt x="276" y="282"/>
                    </a:lnTo>
                    <a:lnTo>
                      <a:pt x="264" y="301"/>
                    </a:lnTo>
                    <a:lnTo>
                      <a:pt x="244" y="313"/>
                    </a:lnTo>
                    <a:lnTo>
                      <a:pt x="214" y="326"/>
                    </a:lnTo>
                    <a:lnTo>
                      <a:pt x="176" y="339"/>
                    </a:lnTo>
                    <a:lnTo>
                      <a:pt x="138" y="339"/>
                    </a:lnTo>
                    <a:lnTo>
                      <a:pt x="101" y="332"/>
                    </a:lnTo>
                    <a:lnTo>
                      <a:pt x="76" y="313"/>
                    </a:lnTo>
                    <a:lnTo>
                      <a:pt x="57" y="294"/>
                    </a:lnTo>
                    <a:lnTo>
                      <a:pt x="38" y="257"/>
                    </a:lnTo>
                    <a:lnTo>
                      <a:pt x="26" y="201"/>
                    </a:lnTo>
                    <a:lnTo>
                      <a:pt x="20" y="151"/>
                    </a:lnTo>
                    <a:lnTo>
                      <a:pt x="26" y="100"/>
                    </a:lnTo>
                    <a:lnTo>
                      <a:pt x="38" y="75"/>
                    </a:lnTo>
                    <a:lnTo>
                      <a:pt x="51" y="57"/>
                    </a:lnTo>
                    <a:lnTo>
                      <a:pt x="70" y="38"/>
                    </a:lnTo>
                    <a:lnTo>
                      <a:pt x="95" y="32"/>
                    </a:lnTo>
                    <a:lnTo>
                      <a:pt x="145" y="25"/>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17" name="Freeform 549"/>
              <p:cNvSpPr>
                <a:spLocks/>
              </p:cNvSpPr>
              <p:nvPr/>
            </p:nvSpPr>
            <p:spPr bwMode="auto">
              <a:xfrm>
                <a:off x="11601" y="10869"/>
                <a:ext cx="51" cy="18"/>
              </a:xfrm>
              <a:custGeom>
                <a:avLst/>
                <a:gdLst>
                  <a:gd name="T0" fmla="*/ 0 w 357"/>
                  <a:gd name="T1" fmla="*/ 0 h 125"/>
                  <a:gd name="T2" fmla="*/ 0 w 357"/>
                  <a:gd name="T3" fmla="*/ 0 h 125"/>
                  <a:gd name="T4" fmla="*/ 0 w 357"/>
                  <a:gd name="T5" fmla="*/ 0 h 125"/>
                  <a:gd name="T6" fmla="*/ 0 w 357"/>
                  <a:gd name="T7" fmla="*/ 0 h 125"/>
                  <a:gd name="T8" fmla="*/ 0 w 357"/>
                  <a:gd name="T9" fmla="*/ 0 h 125"/>
                  <a:gd name="T10" fmla="*/ 0 w 357"/>
                  <a:gd name="T11" fmla="*/ 0 h 125"/>
                  <a:gd name="T12" fmla="*/ 0 w 357"/>
                  <a:gd name="T13" fmla="*/ 0 h 125"/>
                  <a:gd name="T14" fmla="*/ 0 w 357"/>
                  <a:gd name="T15" fmla="*/ 0 h 125"/>
                  <a:gd name="T16" fmla="*/ 0 w 357"/>
                  <a:gd name="T17" fmla="*/ 0 h 125"/>
                  <a:gd name="T18" fmla="*/ 0 w 357"/>
                  <a:gd name="T19" fmla="*/ 0 h 125"/>
                  <a:gd name="T20" fmla="*/ 0 w 357"/>
                  <a:gd name="T21" fmla="*/ 0 h 125"/>
                  <a:gd name="T22" fmla="*/ 0 w 357"/>
                  <a:gd name="T23" fmla="*/ 0 h 125"/>
                  <a:gd name="T24" fmla="*/ 0 w 357"/>
                  <a:gd name="T25" fmla="*/ 0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7"/>
                  <a:gd name="T40" fmla="*/ 0 h 125"/>
                  <a:gd name="T41" fmla="*/ 357 w 357"/>
                  <a:gd name="T42" fmla="*/ 125 h 1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7" h="125">
                    <a:moveTo>
                      <a:pt x="7" y="0"/>
                    </a:moveTo>
                    <a:lnTo>
                      <a:pt x="75" y="31"/>
                    </a:lnTo>
                    <a:lnTo>
                      <a:pt x="181" y="68"/>
                    </a:lnTo>
                    <a:lnTo>
                      <a:pt x="281" y="94"/>
                    </a:lnTo>
                    <a:lnTo>
                      <a:pt x="326" y="106"/>
                    </a:lnTo>
                    <a:lnTo>
                      <a:pt x="357" y="106"/>
                    </a:lnTo>
                    <a:lnTo>
                      <a:pt x="357" y="125"/>
                    </a:lnTo>
                    <a:lnTo>
                      <a:pt x="326" y="125"/>
                    </a:lnTo>
                    <a:lnTo>
                      <a:pt x="281" y="113"/>
                    </a:lnTo>
                    <a:lnTo>
                      <a:pt x="169" y="81"/>
                    </a:lnTo>
                    <a:lnTo>
                      <a:pt x="63" y="43"/>
                    </a:lnTo>
                    <a:lnTo>
                      <a:pt x="0" y="13"/>
                    </a:lnTo>
                    <a:lnTo>
                      <a:pt x="7" y="0"/>
                    </a:lnTo>
                    <a:close/>
                  </a:path>
                </a:pathLst>
              </a:custGeom>
              <a:solidFill>
                <a:srgbClr val="402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18" name="Freeform 550"/>
              <p:cNvSpPr>
                <a:spLocks/>
              </p:cNvSpPr>
              <p:nvPr/>
            </p:nvSpPr>
            <p:spPr bwMode="auto">
              <a:xfrm>
                <a:off x="11614" y="10775"/>
                <a:ext cx="115" cy="29"/>
              </a:xfrm>
              <a:custGeom>
                <a:avLst/>
                <a:gdLst>
                  <a:gd name="T0" fmla="*/ 0 w 801"/>
                  <a:gd name="T1" fmla="*/ 0 h 201"/>
                  <a:gd name="T2" fmla="*/ 0 w 801"/>
                  <a:gd name="T3" fmla="*/ 0 h 201"/>
                  <a:gd name="T4" fmla="*/ 0 w 801"/>
                  <a:gd name="T5" fmla="*/ 0 h 201"/>
                  <a:gd name="T6" fmla="*/ 0 w 801"/>
                  <a:gd name="T7" fmla="*/ 0 h 201"/>
                  <a:gd name="T8" fmla="*/ 0 w 801"/>
                  <a:gd name="T9" fmla="*/ 0 h 201"/>
                  <a:gd name="T10" fmla="*/ 0 w 801"/>
                  <a:gd name="T11" fmla="*/ 0 h 201"/>
                  <a:gd name="T12" fmla="*/ 0 w 801"/>
                  <a:gd name="T13" fmla="*/ 0 h 201"/>
                  <a:gd name="T14" fmla="*/ 0 w 801"/>
                  <a:gd name="T15" fmla="*/ 0 h 201"/>
                  <a:gd name="T16" fmla="*/ 0 w 801"/>
                  <a:gd name="T17" fmla="*/ 0 h 201"/>
                  <a:gd name="T18" fmla="*/ 0 w 801"/>
                  <a:gd name="T19" fmla="*/ 0 h 201"/>
                  <a:gd name="T20" fmla="*/ 0 w 801"/>
                  <a:gd name="T21" fmla="*/ 0 h 201"/>
                  <a:gd name="T22" fmla="*/ 0 w 801"/>
                  <a:gd name="T23" fmla="*/ 0 h 201"/>
                  <a:gd name="T24" fmla="*/ 0 w 801"/>
                  <a:gd name="T25" fmla="*/ 0 h 201"/>
                  <a:gd name="T26" fmla="*/ 0 w 801"/>
                  <a:gd name="T27" fmla="*/ 0 h 201"/>
                  <a:gd name="T28" fmla="*/ 0 w 801"/>
                  <a:gd name="T29" fmla="*/ 0 h 201"/>
                  <a:gd name="T30" fmla="*/ 0 w 801"/>
                  <a:gd name="T31" fmla="*/ 0 h 201"/>
                  <a:gd name="T32" fmla="*/ 0 w 801"/>
                  <a:gd name="T33" fmla="*/ 0 h 201"/>
                  <a:gd name="T34" fmla="*/ 0 w 801"/>
                  <a:gd name="T35" fmla="*/ 0 h 201"/>
                  <a:gd name="T36" fmla="*/ 0 w 801"/>
                  <a:gd name="T37" fmla="*/ 0 h 201"/>
                  <a:gd name="T38" fmla="*/ 0 w 801"/>
                  <a:gd name="T39" fmla="*/ 0 h 201"/>
                  <a:gd name="T40" fmla="*/ 0 w 801"/>
                  <a:gd name="T41" fmla="*/ 0 h 201"/>
                  <a:gd name="T42" fmla="*/ 0 w 801"/>
                  <a:gd name="T43" fmla="*/ 0 h 201"/>
                  <a:gd name="T44" fmla="*/ 0 w 801"/>
                  <a:gd name="T45" fmla="*/ 0 h 201"/>
                  <a:gd name="T46" fmla="*/ 0 w 801"/>
                  <a:gd name="T47" fmla="*/ 0 h 201"/>
                  <a:gd name="T48" fmla="*/ 0 w 801"/>
                  <a:gd name="T49" fmla="*/ 0 h 201"/>
                  <a:gd name="T50" fmla="*/ 0 w 801"/>
                  <a:gd name="T51" fmla="*/ 0 h 201"/>
                  <a:gd name="T52" fmla="*/ 0 w 801"/>
                  <a:gd name="T53" fmla="*/ 0 h 201"/>
                  <a:gd name="T54" fmla="*/ 0 w 801"/>
                  <a:gd name="T55" fmla="*/ 0 h 201"/>
                  <a:gd name="T56" fmla="*/ 0 w 801"/>
                  <a:gd name="T57" fmla="*/ 0 h 201"/>
                  <a:gd name="T58" fmla="*/ 0 w 801"/>
                  <a:gd name="T59" fmla="*/ 0 h 201"/>
                  <a:gd name="T60" fmla="*/ 0 w 801"/>
                  <a:gd name="T61" fmla="*/ 0 h 201"/>
                  <a:gd name="T62" fmla="*/ 0 w 801"/>
                  <a:gd name="T63" fmla="*/ 0 h 201"/>
                  <a:gd name="T64" fmla="*/ 0 w 801"/>
                  <a:gd name="T65" fmla="*/ 0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01"/>
                  <a:gd name="T100" fmla="*/ 0 h 201"/>
                  <a:gd name="T101" fmla="*/ 801 w 801"/>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01" h="201">
                    <a:moveTo>
                      <a:pt x="625" y="176"/>
                    </a:moveTo>
                    <a:lnTo>
                      <a:pt x="537" y="194"/>
                    </a:lnTo>
                    <a:lnTo>
                      <a:pt x="451" y="201"/>
                    </a:lnTo>
                    <a:lnTo>
                      <a:pt x="363" y="194"/>
                    </a:lnTo>
                    <a:lnTo>
                      <a:pt x="275" y="188"/>
                    </a:lnTo>
                    <a:lnTo>
                      <a:pt x="200" y="176"/>
                    </a:lnTo>
                    <a:lnTo>
                      <a:pt x="125" y="158"/>
                    </a:lnTo>
                    <a:lnTo>
                      <a:pt x="81" y="145"/>
                    </a:lnTo>
                    <a:lnTo>
                      <a:pt x="51" y="126"/>
                    </a:lnTo>
                    <a:lnTo>
                      <a:pt x="19" y="107"/>
                    </a:lnTo>
                    <a:lnTo>
                      <a:pt x="0" y="82"/>
                    </a:lnTo>
                    <a:lnTo>
                      <a:pt x="31" y="76"/>
                    </a:lnTo>
                    <a:lnTo>
                      <a:pt x="62" y="70"/>
                    </a:lnTo>
                    <a:lnTo>
                      <a:pt x="125" y="57"/>
                    </a:lnTo>
                    <a:lnTo>
                      <a:pt x="162" y="45"/>
                    </a:lnTo>
                    <a:lnTo>
                      <a:pt x="194" y="32"/>
                    </a:lnTo>
                    <a:lnTo>
                      <a:pt x="263" y="0"/>
                    </a:lnTo>
                    <a:lnTo>
                      <a:pt x="275" y="25"/>
                    </a:lnTo>
                    <a:lnTo>
                      <a:pt x="293" y="50"/>
                    </a:lnTo>
                    <a:lnTo>
                      <a:pt x="313" y="70"/>
                    </a:lnTo>
                    <a:lnTo>
                      <a:pt x="344" y="88"/>
                    </a:lnTo>
                    <a:lnTo>
                      <a:pt x="406" y="107"/>
                    </a:lnTo>
                    <a:lnTo>
                      <a:pt x="469" y="113"/>
                    </a:lnTo>
                    <a:lnTo>
                      <a:pt x="550" y="113"/>
                    </a:lnTo>
                    <a:lnTo>
                      <a:pt x="638" y="101"/>
                    </a:lnTo>
                    <a:lnTo>
                      <a:pt x="719" y="82"/>
                    </a:lnTo>
                    <a:lnTo>
                      <a:pt x="801" y="50"/>
                    </a:lnTo>
                    <a:lnTo>
                      <a:pt x="788" y="76"/>
                    </a:lnTo>
                    <a:lnTo>
                      <a:pt x="769" y="95"/>
                    </a:lnTo>
                    <a:lnTo>
                      <a:pt x="750" y="113"/>
                    </a:lnTo>
                    <a:lnTo>
                      <a:pt x="725" y="132"/>
                    </a:lnTo>
                    <a:lnTo>
                      <a:pt x="675" y="163"/>
                    </a:lnTo>
                    <a:lnTo>
                      <a:pt x="625" y="176"/>
                    </a:lnTo>
                    <a:close/>
                  </a:path>
                </a:pathLst>
              </a:custGeom>
              <a:solidFill>
                <a:srgbClr val="5C31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19" name="Freeform 551"/>
              <p:cNvSpPr>
                <a:spLocks/>
              </p:cNvSpPr>
              <p:nvPr/>
            </p:nvSpPr>
            <p:spPr bwMode="auto">
              <a:xfrm>
                <a:off x="11568" y="10875"/>
                <a:ext cx="32" cy="51"/>
              </a:xfrm>
              <a:custGeom>
                <a:avLst/>
                <a:gdLst>
                  <a:gd name="T0" fmla="*/ 0 w 226"/>
                  <a:gd name="T1" fmla="*/ 0 h 351"/>
                  <a:gd name="T2" fmla="*/ 0 w 226"/>
                  <a:gd name="T3" fmla="*/ 0 h 351"/>
                  <a:gd name="T4" fmla="*/ 0 w 226"/>
                  <a:gd name="T5" fmla="*/ 0 h 351"/>
                  <a:gd name="T6" fmla="*/ 0 w 226"/>
                  <a:gd name="T7" fmla="*/ 0 h 351"/>
                  <a:gd name="T8" fmla="*/ 0 w 226"/>
                  <a:gd name="T9" fmla="*/ 0 h 351"/>
                  <a:gd name="T10" fmla="*/ 0 w 226"/>
                  <a:gd name="T11" fmla="*/ 0 h 351"/>
                  <a:gd name="T12" fmla="*/ 0 w 226"/>
                  <a:gd name="T13" fmla="*/ 0 h 351"/>
                  <a:gd name="T14" fmla="*/ 0 w 226"/>
                  <a:gd name="T15" fmla="*/ 0 h 351"/>
                  <a:gd name="T16" fmla="*/ 0 w 226"/>
                  <a:gd name="T17" fmla="*/ 0 h 351"/>
                  <a:gd name="T18" fmla="*/ 0 w 226"/>
                  <a:gd name="T19" fmla="*/ 0 h 351"/>
                  <a:gd name="T20" fmla="*/ 0 w 226"/>
                  <a:gd name="T21" fmla="*/ 0 h 351"/>
                  <a:gd name="T22" fmla="*/ 0 w 226"/>
                  <a:gd name="T23" fmla="*/ 0 h 351"/>
                  <a:gd name="T24" fmla="*/ 0 w 226"/>
                  <a:gd name="T25" fmla="*/ 0 h 351"/>
                  <a:gd name="T26" fmla="*/ 0 w 226"/>
                  <a:gd name="T27" fmla="*/ 0 h 351"/>
                  <a:gd name="T28" fmla="*/ 0 w 226"/>
                  <a:gd name="T29" fmla="*/ 0 h 351"/>
                  <a:gd name="T30" fmla="*/ 0 w 226"/>
                  <a:gd name="T31" fmla="*/ 0 h 351"/>
                  <a:gd name="T32" fmla="*/ 0 w 226"/>
                  <a:gd name="T33" fmla="*/ 0 h 351"/>
                  <a:gd name="T34" fmla="*/ 0 w 226"/>
                  <a:gd name="T35" fmla="*/ 0 h 351"/>
                  <a:gd name="T36" fmla="*/ 0 w 226"/>
                  <a:gd name="T37" fmla="*/ 0 h 351"/>
                  <a:gd name="T38" fmla="*/ 0 w 226"/>
                  <a:gd name="T39" fmla="*/ 0 h 351"/>
                  <a:gd name="T40" fmla="*/ 0 w 226"/>
                  <a:gd name="T41" fmla="*/ 0 h 351"/>
                  <a:gd name="T42" fmla="*/ 0 w 226"/>
                  <a:gd name="T43" fmla="*/ 0 h 351"/>
                  <a:gd name="T44" fmla="*/ 0 w 226"/>
                  <a:gd name="T45" fmla="*/ 0 h 351"/>
                  <a:gd name="T46" fmla="*/ 0 w 226"/>
                  <a:gd name="T47" fmla="*/ 0 h 351"/>
                  <a:gd name="T48" fmla="*/ 0 w 226"/>
                  <a:gd name="T49" fmla="*/ 0 h 351"/>
                  <a:gd name="T50" fmla="*/ 0 w 226"/>
                  <a:gd name="T51" fmla="*/ 0 h 351"/>
                  <a:gd name="T52" fmla="*/ 0 w 226"/>
                  <a:gd name="T53" fmla="*/ 0 h 351"/>
                  <a:gd name="T54" fmla="*/ 0 w 226"/>
                  <a:gd name="T55" fmla="*/ 0 h 3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6"/>
                  <a:gd name="T85" fmla="*/ 0 h 351"/>
                  <a:gd name="T86" fmla="*/ 226 w 226"/>
                  <a:gd name="T87" fmla="*/ 351 h 3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6" h="351">
                    <a:moveTo>
                      <a:pt x="26" y="45"/>
                    </a:moveTo>
                    <a:lnTo>
                      <a:pt x="7" y="82"/>
                    </a:lnTo>
                    <a:lnTo>
                      <a:pt x="0" y="120"/>
                    </a:lnTo>
                    <a:lnTo>
                      <a:pt x="0" y="163"/>
                    </a:lnTo>
                    <a:lnTo>
                      <a:pt x="13" y="208"/>
                    </a:lnTo>
                    <a:lnTo>
                      <a:pt x="26" y="245"/>
                    </a:lnTo>
                    <a:lnTo>
                      <a:pt x="45" y="283"/>
                    </a:lnTo>
                    <a:lnTo>
                      <a:pt x="70" y="308"/>
                    </a:lnTo>
                    <a:lnTo>
                      <a:pt x="101" y="333"/>
                    </a:lnTo>
                    <a:lnTo>
                      <a:pt x="120" y="346"/>
                    </a:lnTo>
                    <a:lnTo>
                      <a:pt x="138" y="351"/>
                    </a:lnTo>
                    <a:lnTo>
                      <a:pt x="158" y="351"/>
                    </a:lnTo>
                    <a:lnTo>
                      <a:pt x="169" y="346"/>
                    </a:lnTo>
                    <a:lnTo>
                      <a:pt x="182" y="339"/>
                    </a:lnTo>
                    <a:lnTo>
                      <a:pt x="194" y="326"/>
                    </a:lnTo>
                    <a:lnTo>
                      <a:pt x="214" y="295"/>
                    </a:lnTo>
                    <a:lnTo>
                      <a:pt x="219" y="251"/>
                    </a:lnTo>
                    <a:lnTo>
                      <a:pt x="226" y="208"/>
                    </a:lnTo>
                    <a:lnTo>
                      <a:pt x="219" y="158"/>
                    </a:lnTo>
                    <a:lnTo>
                      <a:pt x="207" y="113"/>
                    </a:lnTo>
                    <a:lnTo>
                      <a:pt x="188" y="88"/>
                    </a:lnTo>
                    <a:lnTo>
                      <a:pt x="169" y="57"/>
                    </a:lnTo>
                    <a:lnTo>
                      <a:pt x="151" y="32"/>
                    </a:lnTo>
                    <a:lnTo>
                      <a:pt x="126" y="13"/>
                    </a:lnTo>
                    <a:lnTo>
                      <a:pt x="101" y="7"/>
                    </a:lnTo>
                    <a:lnTo>
                      <a:pt x="70" y="0"/>
                    </a:lnTo>
                    <a:lnTo>
                      <a:pt x="45" y="13"/>
                    </a:lnTo>
                    <a:lnTo>
                      <a:pt x="26" y="45"/>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20" name="Freeform 552"/>
              <p:cNvSpPr>
                <a:spLocks/>
              </p:cNvSpPr>
              <p:nvPr/>
            </p:nvSpPr>
            <p:spPr bwMode="auto">
              <a:xfrm>
                <a:off x="11568" y="10890"/>
                <a:ext cx="26" cy="36"/>
              </a:xfrm>
              <a:custGeom>
                <a:avLst/>
                <a:gdLst>
                  <a:gd name="T0" fmla="*/ 0 w 188"/>
                  <a:gd name="T1" fmla="*/ 0 h 250"/>
                  <a:gd name="T2" fmla="*/ 0 w 188"/>
                  <a:gd name="T3" fmla="*/ 0 h 250"/>
                  <a:gd name="T4" fmla="*/ 0 w 188"/>
                  <a:gd name="T5" fmla="*/ 0 h 250"/>
                  <a:gd name="T6" fmla="*/ 0 w 188"/>
                  <a:gd name="T7" fmla="*/ 0 h 250"/>
                  <a:gd name="T8" fmla="*/ 0 w 188"/>
                  <a:gd name="T9" fmla="*/ 0 h 250"/>
                  <a:gd name="T10" fmla="*/ 0 w 188"/>
                  <a:gd name="T11" fmla="*/ 0 h 250"/>
                  <a:gd name="T12" fmla="*/ 0 w 188"/>
                  <a:gd name="T13" fmla="*/ 0 h 250"/>
                  <a:gd name="T14" fmla="*/ 0 w 188"/>
                  <a:gd name="T15" fmla="*/ 0 h 250"/>
                  <a:gd name="T16" fmla="*/ 0 w 188"/>
                  <a:gd name="T17" fmla="*/ 0 h 250"/>
                  <a:gd name="T18" fmla="*/ 0 w 188"/>
                  <a:gd name="T19" fmla="*/ 0 h 250"/>
                  <a:gd name="T20" fmla="*/ 0 w 188"/>
                  <a:gd name="T21" fmla="*/ 0 h 250"/>
                  <a:gd name="T22" fmla="*/ 0 w 188"/>
                  <a:gd name="T23" fmla="*/ 0 h 250"/>
                  <a:gd name="T24" fmla="*/ 0 w 188"/>
                  <a:gd name="T25" fmla="*/ 0 h 250"/>
                  <a:gd name="T26" fmla="*/ 0 w 188"/>
                  <a:gd name="T27" fmla="*/ 0 h 250"/>
                  <a:gd name="T28" fmla="*/ 0 w 188"/>
                  <a:gd name="T29" fmla="*/ 0 h 250"/>
                  <a:gd name="T30" fmla="*/ 0 w 188"/>
                  <a:gd name="T31" fmla="*/ 0 h 250"/>
                  <a:gd name="T32" fmla="*/ 0 w 188"/>
                  <a:gd name="T33" fmla="*/ 0 h 250"/>
                  <a:gd name="T34" fmla="*/ 0 w 188"/>
                  <a:gd name="T35" fmla="*/ 0 h 250"/>
                  <a:gd name="T36" fmla="*/ 0 w 188"/>
                  <a:gd name="T37" fmla="*/ 0 h 250"/>
                  <a:gd name="T38" fmla="*/ 0 w 188"/>
                  <a:gd name="T39" fmla="*/ 0 h 250"/>
                  <a:gd name="T40" fmla="*/ 0 w 188"/>
                  <a:gd name="T41" fmla="*/ 0 h 250"/>
                  <a:gd name="T42" fmla="*/ 0 w 188"/>
                  <a:gd name="T43" fmla="*/ 0 h 2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8"/>
                  <a:gd name="T67" fmla="*/ 0 h 250"/>
                  <a:gd name="T68" fmla="*/ 188 w 188"/>
                  <a:gd name="T69" fmla="*/ 250 h 2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8" h="250">
                    <a:moveTo>
                      <a:pt x="120" y="213"/>
                    </a:moveTo>
                    <a:lnTo>
                      <a:pt x="82" y="169"/>
                    </a:lnTo>
                    <a:lnTo>
                      <a:pt x="45" y="119"/>
                    </a:lnTo>
                    <a:lnTo>
                      <a:pt x="32" y="94"/>
                    </a:lnTo>
                    <a:lnTo>
                      <a:pt x="13" y="62"/>
                    </a:lnTo>
                    <a:lnTo>
                      <a:pt x="7" y="31"/>
                    </a:lnTo>
                    <a:lnTo>
                      <a:pt x="0" y="0"/>
                    </a:lnTo>
                    <a:lnTo>
                      <a:pt x="0" y="31"/>
                    </a:lnTo>
                    <a:lnTo>
                      <a:pt x="0" y="69"/>
                    </a:lnTo>
                    <a:lnTo>
                      <a:pt x="7" y="100"/>
                    </a:lnTo>
                    <a:lnTo>
                      <a:pt x="20" y="132"/>
                    </a:lnTo>
                    <a:lnTo>
                      <a:pt x="38" y="163"/>
                    </a:lnTo>
                    <a:lnTo>
                      <a:pt x="57" y="188"/>
                    </a:lnTo>
                    <a:lnTo>
                      <a:pt x="76" y="213"/>
                    </a:lnTo>
                    <a:lnTo>
                      <a:pt x="101" y="232"/>
                    </a:lnTo>
                    <a:lnTo>
                      <a:pt x="126" y="245"/>
                    </a:lnTo>
                    <a:lnTo>
                      <a:pt x="151" y="250"/>
                    </a:lnTo>
                    <a:lnTo>
                      <a:pt x="169" y="245"/>
                    </a:lnTo>
                    <a:lnTo>
                      <a:pt x="188" y="232"/>
                    </a:lnTo>
                    <a:lnTo>
                      <a:pt x="176" y="232"/>
                    </a:lnTo>
                    <a:lnTo>
                      <a:pt x="158" y="232"/>
                    </a:lnTo>
                    <a:lnTo>
                      <a:pt x="120" y="213"/>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21" name="Freeform 553"/>
              <p:cNvSpPr>
                <a:spLocks/>
              </p:cNvSpPr>
              <p:nvPr/>
            </p:nvSpPr>
            <p:spPr bwMode="auto">
              <a:xfrm>
                <a:off x="11576" y="10886"/>
                <a:ext cx="22" cy="26"/>
              </a:xfrm>
              <a:custGeom>
                <a:avLst/>
                <a:gdLst>
                  <a:gd name="T0" fmla="*/ 0 w 157"/>
                  <a:gd name="T1" fmla="*/ 0 h 182"/>
                  <a:gd name="T2" fmla="*/ 0 w 157"/>
                  <a:gd name="T3" fmla="*/ 0 h 182"/>
                  <a:gd name="T4" fmla="*/ 0 w 157"/>
                  <a:gd name="T5" fmla="*/ 0 h 182"/>
                  <a:gd name="T6" fmla="*/ 0 w 157"/>
                  <a:gd name="T7" fmla="*/ 0 h 182"/>
                  <a:gd name="T8" fmla="*/ 0 w 157"/>
                  <a:gd name="T9" fmla="*/ 0 h 182"/>
                  <a:gd name="T10" fmla="*/ 0 w 157"/>
                  <a:gd name="T11" fmla="*/ 0 h 182"/>
                  <a:gd name="T12" fmla="*/ 0 w 157"/>
                  <a:gd name="T13" fmla="*/ 0 h 182"/>
                  <a:gd name="T14" fmla="*/ 0 w 157"/>
                  <a:gd name="T15" fmla="*/ 0 h 182"/>
                  <a:gd name="T16" fmla="*/ 0 w 157"/>
                  <a:gd name="T17" fmla="*/ 0 h 182"/>
                  <a:gd name="T18" fmla="*/ 0 w 157"/>
                  <a:gd name="T19" fmla="*/ 0 h 182"/>
                  <a:gd name="T20" fmla="*/ 0 w 157"/>
                  <a:gd name="T21" fmla="*/ 0 h 182"/>
                  <a:gd name="T22" fmla="*/ 0 w 157"/>
                  <a:gd name="T23" fmla="*/ 0 h 182"/>
                  <a:gd name="T24" fmla="*/ 0 w 157"/>
                  <a:gd name="T25" fmla="*/ 0 h 182"/>
                  <a:gd name="T26" fmla="*/ 0 w 157"/>
                  <a:gd name="T27" fmla="*/ 0 h 182"/>
                  <a:gd name="T28" fmla="*/ 0 w 157"/>
                  <a:gd name="T29" fmla="*/ 0 h 182"/>
                  <a:gd name="T30" fmla="*/ 0 w 157"/>
                  <a:gd name="T31" fmla="*/ 0 h 182"/>
                  <a:gd name="T32" fmla="*/ 0 w 157"/>
                  <a:gd name="T33" fmla="*/ 0 h 1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7"/>
                  <a:gd name="T52" fmla="*/ 0 h 182"/>
                  <a:gd name="T53" fmla="*/ 157 w 157"/>
                  <a:gd name="T54" fmla="*/ 182 h 1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7" h="182">
                    <a:moveTo>
                      <a:pt x="0" y="25"/>
                    </a:moveTo>
                    <a:lnTo>
                      <a:pt x="19" y="19"/>
                    </a:lnTo>
                    <a:lnTo>
                      <a:pt x="44" y="25"/>
                    </a:lnTo>
                    <a:lnTo>
                      <a:pt x="63" y="37"/>
                    </a:lnTo>
                    <a:lnTo>
                      <a:pt x="88" y="56"/>
                    </a:lnTo>
                    <a:lnTo>
                      <a:pt x="112" y="87"/>
                    </a:lnTo>
                    <a:lnTo>
                      <a:pt x="131" y="119"/>
                    </a:lnTo>
                    <a:lnTo>
                      <a:pt x="157" y="182"/>
                    </a:lnTo>
                    <a:lnTo>
                      <a:pt x="157" y="132"/>
                    </a:lnTo>
                    <a:lnTo>
                      <a:pt x="137" y="82"/>
                    </a:lnTo>
                    <a:lnTo>
                      <a:pt x="131" y="56"/>
                    </a:lnTo>
                    <a:lnTo>
                      <a:pt x="101" y="31"/>
                    </a:lnTo>
                    <a:lnTo>
                      <a:pt x="63" y="6"/>
                    </a:lnTo>
                    <a:lnTo>
                      <a:pt x="50" y="0"/>
                    </a:lnTo>
                    <a:lnTo>
                      <a:pt x="31" y="0"/>
                    </a:lnTo>
                    <a:lnTo>
                      <a:pt x="13" y="12"/>
                    </a:lnTo>
                    <a:lnTo>
                      <a:pt x="0" y="25"/>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22" name="Freeform 554"/>
              <p:cNvSpPr>
                <a:spLocks/>
              </p:cNvSpPr>
              <p:nvPr/>
            </p:nvSpPr>
            <p:spPr bwMode="auto">
              <a:xfrm>
                <a:off x="11586" y="10902"/>
                <a:ext cx="10" cy="13"/>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w 75"/>
                  <a:gd name="T27" fmla="*/ 0 h 93"/>
                  <a:gd name="T28" fmla="*/ 0 w 75"/>
                  <a:gd name="T29" fmla="*/ 0 h 93"/>
                  <a:gd name="T30" fmla="*/ 0 w 75"/>
                  <a:gd name="T31" fmla="*/ 0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5"/>
                  <a:gd name="T49" fmla="*/ 0 h 93"/>
                  <a:gd name="T50" fmla="*/ 75 w 75"/>
                  <a:gd name="T51" fmla="*/ 93 h 9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5" h="93">
                    <a:moveTo>
                      <a:pt x="0" y="18"/>
                    </a:moveTo>
                    <a:lnTo>
                      <a:pt x="0" y="43"/>
                    </a:lnTo>
                    <a:lnTo>
                      <a:pt x="0" y="56"/>
                    </a:lnTo>
                    <a:lnTo>
                      <a:pt x="7" y="75"/>
                    </a:lnTo>
                    <a:lnTo>
                      <a:pt x="19" y="87"/>
                    </a:lnTo>
                    <a:lnTo>
                      <a:pt x="32" y="93"/>
                    </a:lnTo>
                    <a:lnTo>
                      <a:pt x="50" y="93"/>
                    </a:lnTo>
                    <a:lnTo>
                      <a:pt x="62" y="87"/>
                    </a:lnTo>
                    <a:lnTo>
                      <a:pt x="75" y="68"/>
                    </a:lnTo>
                    <a:lnTo>
                      <a:pt x="75" y="50"/>
                    </a:lnTo>
                    <a:lnTo>
                      <a:pt x="68" y="30"/>
                    </a:lnTo>
                    <a:lnTo>
                      <a:pt x="56" y="12"/>
                    </a:lnTo>
                    <a:lnTo>
                      <a:pt x="43" y="0"/>
                    </a:lnTo>
                    <a:lnTo>
                      <a:pt x="25" y="0"/>
                    </a:lnTo>
                    <a:lnTo>
                      <a:pt x="12" y="0"/>
                    </a:lnTo>
                    <a:lnTo>
                      <a:pt x="0" y="18"/>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23" name="Freeform 555"/>
              <p:cNvSpPr>
                <a:spLocks/>
              </p:cNvSpPr>
              <p:nvPr/>
            </p:nvSpPr>
            <p:spPr bwMode="auto">
              <a:xfrm>
                <a:off x="12091" y="10957"/>
                <a:ext cx="344" cy="61"/>
              </a:xfrm>
              <a:custGeom>
                <a:avLst/>
                <a:gdLst>
                  <a:gd name="T0" fmla="*/ 0 w 2408"/>
                  <a:gd name="T1" fmla="*/ 0 h 426"/>
                  <a:gd name="T2" fmla="*/ 0 w 2408"/>
                  <a:gd name="T3" fmla="*/ 0 h 426"/>
                  <a:gd name="T4" fmla="*/ 0 w 2408"/>
                  <a:gd name="T5" fmla="*/ 0 h 426"/>
                  <a:gd name="T6" fmla="*/ 0 w 2408"/>
                  <a:gd name="T7" fmla="*/ 0 h 426"/>
                  <a:gd name="T8" fmla="*/ 0 w 2408"/>
                  <a:gd name="T9" fmla="*/ 0 h 426"/>
                  <a:gd name="T10" fmla="*/ 0 60000 65536"/>
                  <a:gd name="T11" fmla="*/ 0 60000 65536"/>
                  <a:gd name="T12" fmla="*/ 0 60000 65536"/>
                  <a:gd name="T13" fmla="*/ 0 60000 65536"/>
                  <a:gd name="T14" fmla="*/ 0 60000 65536"/>
                  <a:gd name="T15" fmla="*/ 0 w 2408"/>
                  <a:gd name="T16" fmla="*/ 0 h 426"/>
                  <a:gd name="T17" fmla="*/ 2408 w 2408"/>
                  <a:gd name="T18" fmla="*/ 426 h 426"/>
                </a:gdLst>
                <a:ahLst/>
                <a:cxnLst>
                  <a:cxn ang="T10">
                    <a:pos x="T0" y="T1"/>
                  </a:cxn>
                  <a:cxn ang="T11">
                    <a:pos x="T2" y="T3"/>
                  </a:cxn>
                  <a:cxn ang="T12">
                    <a:pos x="T4" y="T5"/>
                  </a:cxn>
                  <a:cxn ang="T13">
                    <a:pos x="T6" y="T7"/>
                  </a:cxn>
                  <a:cxn ang="T14">
                    <a:pos x="T8" y="T9"/>
                  </a:cxn>
                </a:cxnLst>
                <a:rect l="T15" t="T16" r="T17" b="T18"/>
                <a:pathLst>
                  <a:path w="2408" h="426">
                    <a:moveTo>
                      <a:pt x="0" y="0"/>
                    </a:moveTo>
                    <a:lnTo>
                      <a:pt x="2408" y="0"/>
                    </a:lnTo>
                    <a:lnTo>
                      <a:pt x="63" y="57"/>
                    </a:lnTo>
                    <a:lnTo>
                      <a:pt x="6" y="426"/>
                    </a:lnTo>
                    <a:lnTo>
                      <a:pt x="0" y="0"/>
                    </a:lnTo>
                    <a:close/>
                  </a:path>
                </a:pathLst>
              </a:custGeom>
              <a:solidFill>
                <a:srgbClr val="C7AC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24" name="Freeform 556"/>
              <p:cNvSpPr>
                <a:spLocks/>
              </p:cNvSpPr>
              <p:nvPr/>
            </p:nvSpPr>
            <p:spPr bwMode="auto">
              <a:xfrm>
                <a:off x="11694" y="11060"/>
                <a:ext cx="94" cy="57"/>
              </a:xfrm>
              <a:custGeom>
                <a:avLst/>
                <a:gdLst>
                  <a:gd name="T0" fmla="*/ 0 w 662"/>
                  <a:gd name="T1" fmla="*/ 0 h 401"/>
                  <a:gd name="T2" fmla="*/ 0 w 662"/>
                  <a:gd name="T3" fmla="*/ 0 h 401"/>
                  <a:gd name="T4" fmla="*/ 0 w 662"/>
                  <a:gd name="T5" fmla="*/ 0 h 401"/>
                  <a:gd name="T6" fmla="*/ 0 w 662"/>
                  <a:gd name="T7" fmla="*/ 0 h 401"/>
                  <a:gd name="T8" fmla="*/ 0 w 662"/>
                  <a:gd name="T9" fmla="*/ 0 h 401"/>
                  <a:gd name="T10" fmla="*/ 0 w 662"/>
                  <a:gd name="T11" fmla="*/ 0 h 401"/>
                  <a:gd name="T12" fmla="*/ 0 w 662"/>
                  <a:gd name="T13" fmla="*/ 0 h 401"/>
                  <a:gd name="T14" fmla="*/ 0 w 662"/>
                  <a:gd name="T15" fmla="*/ 0 h 401"/>
                  <a:gd name="T16" fmla="*/ 0 w 662"/>
                  <a:gd name="T17" fmla="*/ 0 h 401"/>
                  <a:gd name="T18" fmla="*/ 0 w 662"/>
                  <a:gd name="T19" fmla="*/ 0 h 401"/>
                  <a:gd name="T20" fmla="*/ 0 w 662"/>
                  <a:gd name="T21" fmla="*/ 0 h 401"/>
                  <a:gd name="T22" fmla="*/ 0 w 662"/>
                  <a:gd name="T23" fmla="*/ 0 h 401"/>
                  <a:gd name="T24" fmla="*/ 0 w 662"/>
                  <a:gd name="T25" fmla="*/ 0 h 401"/>
                  <a:gd name="T26" fmla="*/ 0 w 662"/>
                  <a:gd name="T27" fmla="*/ 0 h 401"/>
                  <a:gd name="T28" fmla="*/ 0 w 662"/>
                  <a:gd name="T29" fmla="*/ 0 h 401"/>
                  <a:gd name="T30" fmla="*/ 0 w 662"/>
                  <a:gd name="T31" fmla="*/ 0 h 401"/>
                  <a:gd name="T32" fmla="*/ 0 w 662"/>
                  <a:gd name="T33" fmla="*/ 0 h 401"/>
                  <a:gd name="T34" fmla="*/ 0 w 662"/>
                  <a:gd name="T35" fmla="*/ 0 h 401"/>
                  <a:gd name="T36" fmla="*/ 0 w 662"/>
                  <a:gd name="T37" fmla="*/ 0 h 401"/>
                  <a:gd name="T38" fmla="*/ 0 w 662"/>
                  <a:gd name="T39" fmla="*/ 0 h 4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2"/>
                  <a:gd name="T61" fmla="*/ 0 h 401"/>
                  <a:gd name="T62" fmla="*/ 662 w 662"/>
                  <a:gd name="T63" fmla="*/ 401 h 4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2" h="401">
                    <a:moveTo>
                      <a:pt x="493" y="401"/>
                    </a:moveTo>
                    <a:lnTo>
                      <a:pt x="500" y="401"/>
                    </a:lnTo>
                    <a:lnTo>
                      <a:pt x="538" y="331"/>
                    </a:lnTo>
                    <a:lnTo>
                      <a:pt x="574" y="263"/>
                    </a:lnTo>
                    <a:lnTo>
                      <a:pt x="619" y="193"/>
                    </a:lnTo>
                    <a:lnTo>
                      <a:pt x="662" y="131"/>
                    </a:lnTo>
                    <a:lnTo>
                      <a:pt x="556" y="93"/>
                    </a:lnTo>
                    <a:lnTo>
                      <a:pt x="450" y="62"/>
                    </a:lnTo>
                    <a:lnTo>
                      <a:pt x="368" y="50"/>
                    </a:lnTo>
                    <a:lnTo>
                      <a:pt x="287" y="37"/>
                    </a:lnTo>
                    <a:lnTo>
                      <a:pt x="206" y="18"/>
                    </a:lnTo>
                    <a:lnTo>
                      <a:pt x="131" y="0"/>
                    </a:lnTo>
                    <a:lnTo>
                      <a:pt x="93" y="75"/>
                    </a:lnTo>
                    <a:lnTo>
                      <a:pt x="62" y="143"/>
                    </a:lnTo>
                    <a:lnTo>
                      <a:pt x="37" y="218"/>
                    </a:lnTo>
                    <a:lnTo>
                      <a:pt x="0" y="288"/>
                    </a:lnTo>
                    <a:lnTo>
                      <a:pt x="106" y="300"/>
                    </a:lnTo>
                    <a:lnTo>
                      <a:pt x="219" y="326"/>
                    </a:lnTo>
                    <a:lnTo>
                      <a:pt x="431" y="381"/>
                    </a:lnTo>
                    <a:lnTo>
                      <a:pt x="493" y="401"/>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25" name="Freeform 557"/>
              <p:cNvSpPr>
                <a:spLocks/>
              </p:cNvSpPr>
              <p:nvPr/>
            </p:nvSpPr>
            <p:spPr bwMode="auto">
              <a:xfrm>
                <a:off x="11757" y="11074"/>
                <a:ext cx="66" cy="55"/>
              </a:xfrm>
              <a:custGeom>
                <a:avLst/>
                <a:gdLst>
                  <a:gd name="T0" fmla="*/ 0 w 463"/>
                  <a:gd name="T1" fmla="*/ 0 h 382"/>
                  <a:gd name="T2" fmla="*/ 0 w 463"/>
                  <a:gd name="T3" fmla="*/ 0 h 382"/>
                  <a:gd name="T4" fmla="*/ 0 w 463"/>
                  <a:gd name="T5" fmla="*/ 0 h 382"/>
                  <a:gd name="T6" fmla="*/ 0 w 463"/>
                  <a:gd name="T7" fmla="*/ 0 h 382"/>
                  <a:gd name="T8" fmla="*/ 0 w 463"/>
                  <a:gd name="T9" fmla="*/ 0 h 382"/>
                  <a:gd name="T10" fmla="*/ 0 w 463"/>
                  <a:gd name="T11" fmla="*/ 0 h 382"/>
                  <a:gd name="T12" fmla="*/ 0 w 463"/>
                  <a:gd name="T13" fmla="*/ 0 h 382"/>
                  <a:gd name="T14" fmla="*/ 0 w 463"/>
                  <a:gd name="T15" fmla="*/ 0 h 382"/>
                  <a:gd name="T16" fmla="*/ 0 w 463"/>
                  <a:gd name="T17" fmla="*/ 0 h 382"/>
                  <a:gd name="T18" fmla="*/ 0 w 463"/>
                  <a:gd name="T19" fmla="*/ 0 h 382"/>
                  <a:gd name="T20" fmla="*/ 0 w 463"/>
                  <a:gd name="T21" fmla="*/ 0 h 382"/>
                  <a:gd name="T22" fmla="*/ 0 w 463"/>
                  <a:gd name="T23" fmla="*/ 0 h 382"/>
                  <a:gd name="T24" fmla="*/ 0 w 463"/>
                  <a:gd name="T25" fmla="*/ 0 h 382"/>
                  <a:gd name="T26" fmla="*/ 0 w 463"/>
                  <a:gd name="T27" fmla="*/ 0 h 382"/>
                  <a:gd name="T28" fmla="*/ 0 w 463"/>
                  <a:gd name="T29" fmla="*/ 0 h 382"/>
                  <a:gd name="T30" fmla="*/ 0 w 463"/>
                  <a:gd name="T31" fmla="*/ 0 h 382"/>
                  <a:gd name="T32" fmla="*/ 0 w 463"/>
                  <a:gd name="T33" fmla="*/ 0 h 382"/>
                  <a:gd name="T34" fmla="*/ 0 w 463"/>
                  <a:gd name="T35" fmla="*/ 0 h 382"/>
                  <a:gd name="T36" fmla="*/ 0 w 463"/>
                  <a:gd name="T37" fmla="*/ 0 h 382"/>
                  <a:gd name="T38" fmla="*/ 0 w 463"/>
                  <a:gd name="T39" fmla="*/ 0 h 382"/>
                  <a:gd name="T40" fmla="*/ 0 w 463"/>
                  <a:gd name="T41" fmla="*/ 0 h 382"/>
                  <a:gd name="T42" fmla="*/ 0 w 463"/>
                  <a:gd name="T43" fmla="*/ 0 h 382"/>
                  <a:gd name="T44" fmla="*/ 0 w 463"/>
                  <a:gd name="T45" fmla="*/ 0 h 382"/>
                  <a:gd name="T46" fmla="*/ 0 w 463"/>
                  <a:gd name="T47" fmla="*/ 0 h 382"/>
                  <a:gd name="T48" fmla="*/ 0 w 463"/>
                  <a:gd name="T49" fmla="*/ 0 h 382"/>
                  <a:gd name="T50" fmla="*/ 0 w 463"/>
                  <a:gd name="T51" fmla="*/ 0 h 382"/>
                  <a:gd name="T52" fmla="*/ 0 w 463"/>
                  <a:gd name="T53" fmla="*/ 0 h 382"/>
                  <a:gd name="T54" fmla="*/ 0 w 463"/>
                  <a:gd name="T55" fmla="*/ 0 h 382"/>
                  <a:gd name="T56" fmla="*/ 0 w 463"/>
                  <a:gd name="T57" fmla="*/ 0 h 382"/>
                  <a:gd name="T58" fmla="*/ 0 w 463"/>
                  <a:gd name="T59" fmla="*/ 0 h 382"/>
                  <a:gd name="T60" fmla="*/ 0 w 463"/>
                  <a:gd name="T61" fmla="*/ 0 h 382"/>
                  <a:gd name="T62" fmla="*/ 0 w 463"/>
                  <a:gd name="T63" fmla="*/ 0 h 382"/>
                  <a:gd name="T64" fmla="*/ 0 w 463"/>
                  <a:gd name="T65" fmla="*/ 0 h 382"/>
                  <a:gd name="T66" fmla="*/ 0 w 463"/>
                  <a:gd name="T67" fmla="*/ 0 h 382"/>
                  <a:gd name="T68" fmla="*/ 0 w 463"/>
                  <a:gd name="T69" fmla="*/ 0 h 382"/>
                  <a:gd name="T70" fmla="*/ 0 w 463"/>
                  <a:gd name="T71" fmla="*/ 0 h 382"/>
                  <a:gd name="T72" fmla="*/ 0 w 463"/>
                  <a:gd name="T73" fmla="*/ 0 h 382"/>
                  <a:gd name="T74" fmla="*/ 0 w 463"/>
                  <a:gd name="T75" fmla="*/ 0 h 382"/>
                  <a:gd name="T76" fmla="*/ 0 w 463"/>
                  <a:gd name="T77" fmla="*/ 0 h 382"/>
                  <a:gd name="T78" fmla="*/ 0 w 463"/>
                  <a:gd name="T79" fmla="*/ 0 h 382"/>
                  <a:gd name="T80" fmla="*/ 0 w 463"/>
                  <a:gd name="T81" fmla="*/ 0 h 382"/>
                  <a:gd name="T82" fmla="*/ 0 w 463"/>
                  <a:gd name="T83" fmla="*/ 0 h 382"/>
                  <a:gd name="T84" fmla="*/ 0 w 463"/>
                  <a:gd name="T85" fmla="*/ 0 h 382"/>
                  <a:gd name="T86" fmla="*/ 0 w 463"/>
                  <a:gd name="T87" fmla="*/ 0 h 382"/>
                  <a:gd name="T88" fmla="*/ 0 w 463"/>
                  <a:gd name="T89" fmla="*/ 0 h 382"/>
                  <a:gd name="T90" fmla="*/ 0 w 463"/>
                  <a:gd name="T91" fmla="*/ 0 h 382"/>
                  <a:gd name="T92" fmla="*/ 0 w 463"/>
                  <a:gd name="T93" fmla="*/ 0 h 382"/>
                  <a:gd name="T94" fmla="*/ 0 w 463"/>
                  <a:gd name="T95" fmla="*/ 0 h 382"/>
                  <a:gd name="T96" fmla="*/ 0 w 463"/>
                  <a:gd name="T97" fmla="*/ 0 h 382"/>
                  <a:gd name="T98" fmla="*/ 0 w 463"/>
                  <a:gd name="T99" fmla="*/ 0 h 382"/>
                  <a:gd name="T100" fmla="*/ 0 w 463"/>
                  <a:gd name="T101" fmla="*/ 0 h 382"/>
                  <a:gd name="T102" fmla="*/ 0 w 463"/>
                  <a:gd name="T103" fmla="*/ 0 h 382"/>
                  <a:gd name="T104" fmla="*/ 0 w 463"/>
                  <a:gd name="T105" fmla="*/ 0 h 382"/>
                  <a:gd name="T106" fmla="*/ 0 w 463"/>
                  <a:gd name="T107" fmla="*/ 0 h 382"/>
                  <a:gd name="T108" fmla="*/ 0 w 463"/>
                  <a:gd name="T109" fmla="*/ 0 h 382"/>
                  <a:gd name="T110" fmla="*/ 0 w 463"/>
                  <a:gd name="T111" fmla="*/ 0 h 382"/>
                  <a:gd name="T112" fmla="*/ 0 w 463"/>
                  <a:gd name="T113" fmla="*/ 0 h 382"/>
                  <a:gd name="T114" fmla="*/ 0 w 463"/>
                  <a:gd name="T115" fmla="*/ 0 h 382"/>
                  <a:gd name="T116" fmla="*/ 0 w 463"/>
                  <a:gd name="T117" fmla="*/ 0 h 382"/>
                  <a:gd name="T118" fmla="*/ 0 w 463"/>
                  <a:gd name="T119" fmla="*/ 0 h 3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63"/>
                  <a:gd name="T181" fmla="*/ 0 h 382"/>
                  <a:gd name="T182" fmla="*/ 463 w 463"/>
                  <a:gd name="T183" fmla="*/ 382 h 3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63" h="382">
                    <a:moveTo>
                      <a:pt x="213" y="332"/>
                    </a:moveTo>
                    <a:lnTo>
                      <a:pt x="226" y="351"/>
                    </a:lnTo>
                    <a:lnTo>
                      <a:pt x="238" y="357"/>
                    </a:lnTo>
                    <a:lnTo>
                      <a:pt x="257" y="362"/>
                    </a:lnTo>
                    <a:lnTo>
                      <a:pt x="282" y="357"/>
                    </a:lnTo>
                    <a:lnTo>
                      <a:pt x="301" y="337"/>
                    </a:lnTo>
                    <a:lnTo>
                      <a:pt x="314" y="326"/>
                    </a:lnTo>
                    <a:lnTo>
                      <a:pt x="314" y="306"/>
                    </a:lnTo>
                    <a:lnTo>
                      <a:pt x="332" y="306"/>
                    </a:lnTo>
                    <a:lnTo>
                      <a:pt x="344" y="306"/>
                    </a:lnTo>
                    <a:lnTo>
                      <a:pt x="357" y="301"/>
                    </a:lnTo>
                    <a:lnTo>
                      <a:pt x="369" y="294"/>
                    </a:lnTo>
                    <a:lnTo>
                      <a:pt x="375" y="276"/>
                    </a:lnTo>
                    <a:lnTo>
                      <a:pt x="382" y="263"/>
                    </a:lnTo>
                    <a:lnTo>
                      <a:pt x="382" y="244"/>
                    </a:lnTo>
                    <a:lnTo>
                      <a:pt x="375" y="226"/>
                    </a:lnTo>
                    <a:lnTo>
                      <a:pt x="395" y="231"/>
                    </a:lnTo>
                    <a:lnTo>
                      <a:pt x="407" y="226"/>
                    </a:lnTo>
                    <a:lnTo>
                      <a:pt x="425" y="219"/>
                    </a:lnTo>
                    <a:lnTo>
                      <a:pt x="432" y="206"/>
                    </a:lnTo>
                    <a:lnTo>
                      <a:pt x="438" y="194"/>
                    </a:lnTo>
                    <a:lnTo>
                      <a:pt x="438" y="175"/>
                    </a:lnTo>
                    <a:lnTo>
                      <a:pt x="438" y="163"/>
                    </a:lnTo>
                    <a:lnTo>
                      <a:pt x="425" y="144"/>
                    </a:lnTo>
                    <a:lnTo>
                      <a:pt x="451" y="138"/>
                    </a:lnTo>
                    <a:lnTo>
                      <a:pt x="463" y="125"/>
                    </a:lnTo>
                    <a:lnTo>
                      <a:pt x="463" y="113"/>
                    </a:lnTo>
                    <a:lnTo>
                      <a:pt x="463" y="100"/>
                    </a:lnTo>
                    <a:lnTo>
                      <a:pt x="438" y="75"/>
                    </a:lnTo>
                    <a:lnTo>
                      <a:pt x="407" y="50"/>
                    </a:lnTo>
                    <a:lnTo>
                      <a:pt x="375" y="37"/>
                    </a:lnTo>
                    <a:lnTo>
                      <a:pt x="344" y="18"/>
                    </a:lnTo>
                    <a:lnTo>
                      <a:pt x="301" y="6"/>
                    </a:lnTo>
                    <a:lnTo>
                      <a:pt x="244" y="0"/>
                    </a:lnTo>
                    <a:lnTo>
                      <a:pt x="194" y="0"/>
                    </a:lnTo>
                    <a:lnTo>
                      <a:pt x="138" y="12"/>
                    </a:lnTo>
                    <a:lnTo>
                      <a:pt x="95" y="37"/>
                    </a:lnTo>
                    <a:lnTo>
                      <a:pt x="57" y="63"/>
                    </a:lnTo>
                    <a:lnTo>
                      <a:pt x="32" y="93"/>
                    </a:lnTo>
                    <a:lnTo>
                      <a:pt x="20" y="125"/>
                    </a:lnTo>
                    <a:lnTo>
                      <a:pt x="7" y="156"/>
                    </a:lnTo>
                    <a:lnTo>
                      <a:pt x="0" y="188"/>
                    </a:lnTo>
                    <a:lnTo>
                      <a:pt x="0" y="226"/>
                    </a:lnTo>
                    <a:lnTo>
                      <a:pt x="7" y="251"/>
                    </a:lnTo>
                    <a:lnTo>
                      <a:pt x="13" y="281"/>
                    </a:lnTo>
                    <a:lnTo>
                      <a:pt x="25" y="301"/>
                    </a:lnTo>
                    <a:lnTo>
                      <a:pt x="63" y="337"/>
                    </a:lnTo>
                    <a:lnTo>
                      <a:pt x="100" y="369"/>
                    </a:lnTo>
                    <a:lnTo>
                      <a:pt x="119" y="375"/>
                    </a:lnTo>
                    <a:lnTo>
                      <a:pt x="138" y="382"/>
                    </a:lnTo>
                    <a:lnTo>
                      <a:pt x="156" y="375"/>
                    </a:lnTo>
                    <a:lnTo>
                      <a:pt x="176" y="357"/>
                    </a:lnTo>
                    <a:lnTo>
                      <a:pt x="181" y="344"/>
                    </a:lnTo>
                    <a:lnTo>
                      <a:pt x="181" y="332"/>
                    </a:lnTo>
                    <a:lnTo>
                      <a:pt x="169" y="313"/>
                    </a:lnTo>
                    <a:lnTo>
                      <a:pt x="144" y="288"/>
                    </a:lnTo>
                    <a:lnTo>
                      <a:pt x="113" y="276"/>
                    </a:lnTo>
                    <a:lnTo>
                      <a:pt x="156" y="288"/>
                    </a:lnTo>
                    <a:lnTo>
                      <a:pt x="194" y="319"/>
                    </a:lnTo>
                    <a:lnTo>
                      <a:pt x="213" y="332"/>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26" name="Freeform 558"/>
              <p:cNvSpPr>
                <a:spLocks/>
              </p:cNvSpPr>
              <p:nvPr/>
            </p:nvSpPr>
            <p:spPr bwMode="auto">
              <a:xfrm>
                <a:off x="11771" y="11110"/>
                <a:ext cx="28" cy="16"/>
              </a:xfrm>
              <a:custGeom>
                <a:avLst/>
                <a:gdLst>
                  <a:gd name="T0" fmla="*/ 0 w 194"/>
                  <a:gd name="T1" fmla="*/ 0 h 111"/>
                  <a:gd name="T2" fmla="*/ 0 w 194"/>
                  <a:gd name="T3" fmla="*/ 0 h 111"/>
                  <a:gd name="T4" fmla="*/ 0 w 194"/>
                  <a:gd name="T5" fmla="*/ 0 h 111"/>
                  <a:gd name="T6" fmla="*/ 0 w 194"/>
                  <a:gd name="T7" fmla="*/ 0 h 111"/>
                  <a:gd name="T8" fmla="*/ 0 w 194"/>
                  <a:gd name="T9" fmla="*/ 0 h 111"/>
                  <a:gd name="T10" fmla="*/ 0 w 194"/>
                  <a:gd name="T11" fmla="*/ 0 h 111"/>
                  <a:gd name="T12" fmla="*/ 0 w 194"/>
                  <a:gd name="T13" fmla="*/ 0 h 111"/>
                  <a:gd name="T14" fmla="*/ 0 w 194"/>
                  <a:gd name="T15" fmla="*/ 0 h 111"/>
                  <a:gd name="T16" fmla="*/ 0 w 194"/>
                  <a:gd name="T17" fmla="*/ 0 h 111"/>
                  <a:gd name="T18" fmla="*/ 0 w 194"/>
                  <a:gd name="T19" fmla="*/ 0 h 111"/>
                  <a:gd name="T20" fmla="*/ 0 w 194"/>
                  <a:gd name="T21" fmla="*/ 0 h 111"/>
                  <a:gd name="T22" fmla="*/ 0 w 194"/>
                  <a:gd name="T23" fmla="*/ 0 h 111"/>
                  <a:gd name="T24" fmla="*/ 0 w 194"/>
                  <a:gd name="T25" fmla="*/ 0 h 111"/>
                  <a:gd name="T26" fmla="*/ 0 w 194"/>
                  <a:gd name="T27" fmla="*/ 0 h 111"/>
                  <a:gd name="T28" fmla="*/ 0 w 194"/>
                  <a:gd name="T29" fmla="*/ 0 h 111"/>
                  <a:gd name="T30" fmla="*/ 0 w 194"/>
                  <a:gd name="T31" fmla="*/ 0 h 111"/>
                  <a:gd name="T32" fmla="*/ 0 w 194"/>
                  <a:gd name="T33" fmla="*/ 0 h 111"/>
                  <a:gd name="T34" fmla="*/ 0 w 194"/>
                  <a:gd name="T35" fmla="*/ 0 h 111"/>
                  <a:gd name="T36" fmla="*/ 0 w 194"/>
                  <a:gd name="T37" fmla="*/ 0 h 111"/>
                  <a:gd name="T38" fmla="*/ 0 w 194"/>
                  <a:gd name="T39" fmla="*/ 0 h 1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4"/>
                  <a:gd name="T61" fmla="*/ 0 h 111"/>
                  <a:gd name="T62" fmla="*/ 194 w 194"/>
                  <a:gd name="T63" fmla="*/ 111 h 1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4" h="111">
                    <a:moveTo>
                      <a:pt x="31" y="5"/>
                    </a:moveTo>
                    <a:lnTo>
                      <a:pt x="19" y="0"/>
                    </a:lnTo>
                    <a:lnTo>
                      <a:pt x="6" y="0"/>
                    </a:lnTo>
                    <a:lnTo>
                      <a:pt x="0" y="0"/>
                    </a:lnTo>
                    <a:lnTo>
                      <a:pt x="26" y="25"/>
                    </a:lnTo>
                    <a:lnTo>
                      <a:pt x="63" y="43"/>
                    </a:lnTo>
                    <a:lnTo>
                      <a:pt x="81" y="55"/>
                    </a:lnTo>
                    <a:lnTo>
                      <a:pt x="101" y="68"/>
                    </a:lnTo>
                    <a:lnTo>
                      <a:pt x="113" y="86"/>
                    </a:lnTo>
                    <a:lnTo>
                      <a:pt x="138" y="106"/>
                    </a:lnTo>
                    <a:lnTo>
                      <a:pt x="151" y="111"/>
                    </a:lnTo>
                    <a:lnTo>
                      <a:pt x="169" y="111"/>
                    </a:lnTo>
                    <a:lnTo>
                      <a:pt x="182" y="106"/>
                    </a:lnTo>
                    <a:lnTo>
                      <a:pt x="194" y="86"/>
                    </a:lnTo>
                    <a:lnTo>
                      <a:pt x="189" y="93"/>
                    </a:lnTo>
                    <a:lnTo>
                      <a:pt x="169" y="93"/>
                    </a:lnTo>
                    <a:lnTo>
                      <a:pt x="144" y="81"/>
                    </a:lnTo>
                    <a:lnTo>
                      <a:pt x="94" y="37"/>
                    </a:lnTo>
                    <a:lnTo>
                      <a:pt x="69" y="18"/>
                    </a:lnTo>
                    <a:lnTo>
                      <a:pt x="31" y="5"/>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27" name="Freeform 559"/>
              <p:cNvSpPr>
                <a:spLocks/>
              </p:cNvSpPr>
              <p:nvPr/>
            </p:nvSpPr>
            <p:spPr bwMode="auto">
              <a:xfrm>
                <a:off x="11756" y="11095"/>
                <a:ext cx="26" cy="33"/>
              </a:xfrm>
              <a:custGeom>
                <a:avLst/>
                <a:gdLst>
                  <a:gd name="T0" fmla="*/ 0 w 182"/>
                  <a:gd name="T1" fmla="*/ 0 h 231"/>
                  <a:gd name="T2" fmla="*/ 0 w 182"/>
                  <a:gd name="T3" fmla="*/ 0 h 231"/>
                  <a:gd name="T4" fmla="*/ 0 w 182"/>
                  <a:gd name="T5" fmla="*/ 0 h 231"/>
                  <a:gd name="T6" fmla="*/ 0 w 182"/>
                  <a:gd name="T7" fmla="*/ 0 h 231"/>
                  <a:gd name="T8" fmla="*/ 0 w 182"/>
                  <a:gd name="T9" fmla="*/ 0 h 231"/>
                  <a:gd name="T10" fmla="*/ 0 w 182"/>
                  <a:gd name="T11" fmla="*/ 0 h 231"/>
                  <a:gd name="T12" fmla="*/ 0 w 182"/>
                  <a:gd name="T13" fmla="*/ 0 h 231"/>
                  <a:gd name="T14" fmla="*/ 0 w 182"/>
                  <a:gd name="T15" fmla="*/ 0 h 231"/>
                  <a:gd name="T16" fmla="*/ 0 w 182"/>
                  <a:gd name="T17" fmla="*/ 0 h 231"/>
                  <a:gd name="T18" fmla="*/ 0 w 182"/>
                  <a:gd name="T19" fmla="*/ 0 h 231"/>
                  <a:gd name="T20" fmla="*/ 0 w 182"/>
                  <a:gd name="T21" fmla="*/ 0 h 231"/>
                  <a:gd name="T22" fmla="*/ 0 w 182"/>
                  <a:gd name="T23" fmla="*/ 0 h 231"/>
                  <a:gd name="T24" fmla="*/ 0 w 182"/>
                  <a:gd name="T25" fmla="*/ 0 h 231"/>
                  <a:gd name="T26" fmla="*/ 0 w 182"/>
                  <a:gd name="T27" fmla="*/ 0 h 231"/>
                  <a:gd name="T28" fmla="*/ 0 w 182"/>
                  <a:gd name="T29" fmla="*/ 0 h 231"/>
                  <a:gd name="T30" fmla="*/ 0 w 182"/>
                  <a:gd name="T31" fmla="*/ 0 h 231"/>
                  <a:gd name="T32" fmla="*/ 0 w 182"/>
                  <a:gd name="T33" fmla="*/ 0 h 231"/>
                  <a:gd name="T34" fmla="*/ 0 w 182"/>
                  <a:gd name="T35" fmla="*/ 0 h 231"/>
                  <a:gd name="T36" fmla="*/ 0 w 182"/>
                  <a:gd name="T37" fmla="*/ 0 h 231"/>
                  <a:gd name="T38" fmla="*/ 0 w 182"/>
                  <a:gd name="T39" fmla="*/ 0 h 231"/>
                  <a:gd name="T40" fmla="*/ 0 w 182"/>
                  <a:gd name="T41" fmla="*/ 0 h 231"/>
                  <a:gd name="T42" fmla="*/ 0 w 182"/>
                  <a:gd name="T43" fmla="*/ 0 h 231"/>
                  <a:gd name="T44" fmla="*/ 0 w 182"/>
                  <a:gd name="T45" fmla="*/ 0 h 231"/>
                  <a:gd name="T46" fmla="*/ 0 w 182"/>
                  <a:gd name="T47" fmla="*/ 0 h 2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2"/>
                  <a:gd name="T73" fmla="*/ 0 h 231"/>
                  <a:gd name="T74" fmla="*/ 182 w 182"/>
                  <a:gd name="T75" fmla="*/ 231 h 2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2" h="231">
                    <a:moveTo>
                      <a:pt x="112" y="193"/>
                    </a:moveTo>
                    <a:lnTo>
                      <a:pt x="69" y="157"/>
                    </a:lnTo>
                    <a:lnTo>
                      <a:pt x="38" y="112"/>
                    </a:lnTo>
                    <a:lnTo>
                      <a:pt x="26" y="87"/>
                    </a:lnTo>
                    <a:lnTo>
                      <a:pt x="19" y="62"/>
                    </a:lnTo>
                    <a:lnTo>
                      <a:pt x="13" y="31"/>
                    </a:lnTo>
                    <a:lnTo>
                      <a:pt x="19" y="0"/>
                    </a:lnTo>
                    <a:lnTo>
                      <a:pt x="6" y="12"/>
                    </a:lnTo>
                    <a:lnTo>
                      <a:pt x="6" y="31"/>
                    </a:lnTo>
                    <a:lnTo>
                      <a:pt x="0" y="75"/>
                    </a:lnTo>
                    <a:lnTo>
                      <a:pt x="6" y="112"/>
                    </a:lnTo>
                    <a:lnTo>
                      <a:pt x="13" y="137"/>
                    </a:lnTo>
                    <a:lnTo>
                      <a:pt x="38" y="169"/>
                    </a:lnTo>
                    <a:lnTo>
                      <a:pt x="63" y="193"/>
                    </a:lnTo>
                    <a:lnTo>
                      <a:pt x="88" y="218"/>
                    </a:lnTo>
                    <a:lnTo>
                      <a:pt x="119" y="231"/>
                    </a:lnTo>
                    <a:lnTo>
                      <a:pt x="137" y="231"/>
                    </a:lnTo>
                    <a:lnTo>
                      <a:pt x="157" y="231"/>
                    </a:lnTo>
                    <a:lnTo>
                      <a:pt x="169" y="218"/>
                    </a:lnTo>
                    <a:lnTo>
                      <a:pt x="182" y="207"/>
                    </a:lnTo>
                    <a:lnTo>
                      <a:pt x="175" y="213"/>
                    </a:lnTo>
                    <a:lnTo>
                      <a:pt x="157" y="213"/>
                    </a:lnTo>
                    <a:lnTo>
                      <a:pt x="137" y="207"/>
                    </a:lnTo>
                    <a:lnTo>
                      <a:pt x="112" y="193"/>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28" name="Freeform 560"/>
              <p:cNvSpPr>
                <a:spLocks/>
              </p:cNvSpPr>
              <p:nvPr/>
            </p:nvSpPr>
            <p:spPr bwMode="auto">
              <a:xfrm>
                <a:off x="11783" y="11103"/>
                <a:ext cx="27" cy="15"/>
              </a:xfrm>
              <a:custGeom>
                <a:avLst/>
                <a:gdLst>
                  <a:gd name="T0" fmla="*/ 0 w 188"/>
                  <a:gd name="T1" fmla="*/ 0 h 106"/>
                  <a:gd name="T2" fmla="*/ 0 w 188"/>
                  <a:gd name="T3" fmla="*/ 0 h 106"/>
                  <a:gd name="T4" fmla="*/ 0 w 188"/>
                  <a:gd name="T5" fmla="*/ 0 h 106"/>
                  <a:gd name="T6" fmla="*/ 0 w 188"/>
                  <a:gd name="T7" fmla="*/ 0 h 106"/>
                  <a:gd name="T8" fmla="*/ 0 w 188"/>
                  <a:gd name="T9" fmla="*/ 0 h 106"/>
                  <a:gd name="T10" fmla="*/ 0 w 188"/>
                  <a:gd name="T11" fmla="*/ 0 h 106"/>
                  <a:gd name="T12" fmla="*/ 0 w 188"/>
                  <a:gd name="T13" fmla="*/ 0 h 106"/>
                  <a:gd name="T14" fmla="*/ 0 w 188"/>
                  <a:gd name="T15" fmla="*/ 0 h 106"/>
                  <a:gd name="T16" fmla="*/ 0 w 188"/>
                  <a:gd name="T17" fmla="*/ 0 h 106"/>
                  <a:gd name="T18" fmla="*/ 0 w 188"/>
                  <a:gd name="T19" fmla="*/ 0 h 106"/>
                  <a:gd name="T20" fmla="*/ 0 w 188"/>
                  <a:gd name="T21" fmla="*/ 0 h 106"/>
                  <a:gd name="T22" fmla="*/ 0 w 188"/>
                  <a:gd name="T23" fmla="*/ 0 h 106"/>
                  <a:gd name="T24" fmla="*/ 0 w 188"/>
                  <a:gd name="T25" fmla="*/ 0 h 106"/>
                  <a:gd name="T26" fmla="*/ 0 w 188"/>
                  <a:gd name="T27" fmla="*/ 0 h 106"/>
                  <a:gd name="T28" fmla="*/ 0 w 188"/>
                  <a:gd name="T29" fmla="*/ 0 h 106"/>
                  <a:gd name="T30" fmla="*/ 0 w 188"/>
                  <a:gd name="T31" fmla="*/ 0 h 106"/>
                  <a:gd name="T32" fmla="*/ 0 w 188"/>
                  <a:gd name="T33" fmla="*/ 0 h 106"/>
                  <a:gd name="T34" fmla="*/ 0 w 188"/>
                  <a:gd name="T35" fmla="*/ 0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
                  <a:gd name="T55" fmla="*/ 0 h 106"/>
                  <a:gd name="T56" fmla="*/ 188 w 188"/>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 h="106">
                    <a:moveTo>
                      <a:pt x="38" y="0"/>
                    </a:moveTo>
                    <a:lnTo>
                      <a:pt x="20" y="0"/>
                    </a:lnTo>
                    <a:lnTo>
                      <a:pt x="13" y="0"/>
                    </a:lnTo>
                    <a:lnTo>
                      <a:pt x="0" y="0"/>
                    </a:lnTo>
                    <a:lnTo>
                      <a:pt x="32" y="13"/>
                    </a:lnTo>
                    <a:lnTo>
                      <a:pt x="70" y="38"/>
                    </a:lnTo>
                    <a:lnTo>
                      <a:pt x="101" y="69"/>
                    </a:lnTo>
                    <a:lnTo>
                      <a:pt x="133" y="106"/>
                    </a:lnTo>
                    <a:lnTo>
                      <a:pt x="144" y="106"/>
                    </a:lnTo>
                    <a:lnTo>
                      <a:pt x="163" y="106"/>
                    </a:lnTo>
                    <a:lnTo>
                      <a:pt x="188" y="88"/>
                    </a:lnTo>
                    <a:lnTo>
                      <a:pt x="182" y="94"/>
                    </a:lnTo>
                    <a:lnTo>
                      <a:pt x="169" y="94"/>
                    </a:lnTo>
                    <a:lnTo>
                      <a:pt x="144" y="88"/>
                    </a:lnTo>
                    <a:lnTo>
                      <a:pt x="120" y="63"/>
                    </a:lnTo>
                    <a:lnTo>
                      <a:pt x="95" y="38"/>
                    </a:lnTo>
                    <a:lnTo>
                      <a:pt x="70" y="13"/>
                    </a:lnTo>
                    <a:lnTo>
                      <a:pt x="38"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29" name="Freeform 561"/>
              <p:cNvSpPr>
                <a:spLocks/>
              </p:cNvSpPr>
              <p:nvPr/>
            </p:nvSpPr>
            <p:spPr bwMode="auto">
              <a:xfrm>
                <a:off x="11792" y="11092"/>
                <a:ext cx="27" cy="15"/>
              </a:xfrm>
              <a:custGeom>
                <a:avLst/>
                <a:gdLst>
                  <a:gd name="T0" fmla="*/ 0 w 188"/>
                  <a:gd name="T1" fmla="*/ 0 h 106"/>
                  <a:gd name="T2" fmla="*/ 0 w 188"/>
                  <a:gd name="T3" fmla="*/ 0 h 106"/>
                  <a:gd name="T4" fmla="*/ 0 w 188"/>
                  <a:gd name="T5" fmla="*/ 0 h 106"/>
                  <a:gd name="T6" fmla="*/ 0 w 188"/>
                  <a:gd name="T7" fmla="*/ 0 h 106"/>
                  <a:gd name="T8" fmla="*/ 0 w 188"/>
                  <a:gd name="T9" fmla="*/ 0 h 106"/>
                  <a:gd name="T10" fmla="*/ 0 w 188"/>
                  <a:gd name="T11" fmla="*/ 0 h 106"/>
                  <a:gd name="T12" fmla="*/ 0 w 188"/>
                  <a:gd name="T13" fmla="*/ 0 h 106"/>
                  <a:gd name="T14" fmla="*/ 0 w 188"/>
                  <a:gd name="T15" fmla="*/ 0 h 106"/>
                  <a:gd name="T16" fmla="*/ 0 w 188"/>
                  <a:gd name="T17" fmla="*/ 0 h 106"/>
                  <a:gd name="T18" fmla="*/ 0 w 188"/>
                  <a:gd name="T19" fmla="*/ 0 h 106"/>
                  <a:gd name="T20" fmla="*/ 0 w 188"/>
                  <a:gd name="T21" fmla="*/ 0 h 106"/>
                  <a:gd name="T22" fmla="*/ 0 w 188"/>
                  <a:gd name="T23" fmla="*/ 0 h 106"/>
                  <a:gd name="T24" fmla="*/ 0 w 188"/>
                  <a:gd name="T25" fmla="*/ 0 h 106"/>
                  <a:gd name="T26" fmla="*/ 0 w 188"/>
                  <a:gd name="T27" fmla="*/ 0 h 106"/>
                  <a:gd name="T28" fmla="*/ 0 w 188"/>
                  <a:gd name="T29" fmla="*/ 0 h 106"/>
                  <a:gd name="T30" fmla="*/ 0 w 188"/>
                  <a:gd name="T31" fmla="*/ 0 h 106"/>
                  <a:gd name="T32" fmla="*/ 0 w 188"/>
                  <a:gd name="T33" fmla="*/ 0 h 106"/>
                  <a:gd name="T34" fmla="*/ 0 w 188"/>
                  <a:gd name="T35" fmla="*/ 0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
                  <a:gd name="T55" fmla="*/ 0 h 106"/>
                  <a:gd name="T56" fmla="*/ 188 w 188"/>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 h="106">
                    <a:moveTo>
                      <a:pt x="32" y="6"/>
                    </a:moveTo>
                    <a:lnTo>
                      <a:pt x="13" y="0"/>
                    </a:lnTo>
                    <a:lnTo>
                      <a:pt x="7" y="6"/>
                    </a:lnTo>
                    <a:lnTo>
                      <a:pt x="0" y="6"/>
                    </a:lnTo>
                    <a:lnTo>
                      <a:pt x="32" y="19"/>
                    </a:lnTo>
                    <a:lnTo>
                      <a:pt x="70" y="38"/>
                    </a:lnTo>
                    <a:lnTo>
                      <a:pt x="100" y="69"/>
                    </a:lnTo>
                    <a:lnTo>
                      <a:pt x="131" y="101"/>
                    </a:lnTo>
                    <a:lnTo>
                      <a:pt x="138" y="106"/>
                    </a:lnTo>
                    <a:lnTo>
                      <a:pt x="151" y="106"/>
                    </a:lnTo>
                    <a:lnTo>
                      <a:pt x="169" y="101"/>
                    </a:lnTo>
                    <a:lnTo>
                      <a:pt x="188" y="88"/>
                    </a:lnTo>
                    <a:lnTo>
                      <a:pt x="176" y="94"/>
                    </a:lnTo>
                    <a:lnTo>
                      <a:pt x="163" y="88"/>
                    </a:lnTo>
                    <a:lnTo>
                      <a:pt x="144" y="75"/>
                    </a:lnTo>
                    <a:lnTo>
                      <a:pt x="94" y="38"/>
                    </a:lnTo>
                    <a:lnTo>
                      <a:pt x="63" y="19"/>
                    </a:lnTo>
                    <a:lnTo>
                      <a:pt x="32" y="6"/>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30" name="Freeform 562"/>
              <p:cNvSpPr>
                <a:spLocks/>
              </p:cNvSpPr>
              <p:nvPr/>
            </p:nvSpPr>
            <p:spPr bwMode="auto">
              <a:xfrm>
                <a:off x="11802" y="11082"/>
                <a:ext cx="21" cy="13"/>
              </a:xfrm>
              <a:custGeom>
                <a:avLst/>
                <a:gdLst>
                  <a:gd name="T0" fmla="*/ 0 w 149"/>
                  <a:gd name="T1" fmla="*/ 0 h 88"/>
                  <a:gd name="T2" fmla="*/ 0 w 149"/>
                  <a:gd name="T3" fmla="*/ 0 h 88"/>
                  <a:gd name="T4" fmla="*/ 0 w 149"/>
                  <a:gd name="T5" fmla="*/ 0 h 88"/>
                  <a:gd name="T6" fmla="*/ 0 w 149"/>
                  <a:gd name="T7" fmla="*/ 0 h 88"/>
                  <a:gd name="T8" fmla="*/ 0 w 149"/>
                  <a:gd name="T9" fmla="*/ 0 h 88"/>
                  <a:gd name="T10" fmla="*/ 0 w 149"/>
                  <a:gd name="T11" fmla="*/ 0 h 88"/>
                  <a:gd name="T12" fmla="*/ 0 w 149"/>
                  <a:gd name="T13" fmla="*/ 0 h 88"/>
                  <a:gd name="T14" fmla="*/ 0 w 149"/>
                  <a:gd name="T15" fmla="*/ 0 h 88"/>
                  <a:gd name="T16" fmla="*/ 0 w 149"/>
                  <a:gd name="T17" fmla="*/ 0 h 88"/>
                  <a:gd name="T18" fmla="*/ 0 w 149"/>
                  <a:gd name="T19" fmla="*/ 0 h 88"/>
                  <a:gd name="T20" fmla="*/ 0 w 149"/>
                  <a:gd name="T21" fmla="*/ 0 h 88"/>
                  <a:gd name="T22" fmla="*/ 0 w 149"/>
                  <a:gd name="T23" fmla="*/ 0 h 88"/>
                  <a:gd name="T24" fmla="*/ 0 w 149"/>
                  <a:gd name="T25" fmla="*/ 0 h 88"/>
                  <a:gd name="T26" fmla="*/ 0 w 149"/>
                  <a:gd name="T27" fmla="*/ 0 h 88"/>
                  <a:gd name="T28" fmla="*/ 0 w 149"/>
                  <a:gd name="T29" fmla="*/ 0 h 88"/>
                  <a:gd name="T30" fmla="*/ 0 w 149"/>
                  <a:gd name="T31" fmla="*/ 0 h 88"/>
                  <a:gd name="T32" fmla="*/ 0 w 149"/>
                  <a:gd name="T33" fmla="*/ 0 h 88"/>
                  <a:gd name="T34" fmla="*/ 0 w 149"/>
                  <a:gd name="T35" fmla="*/ 0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88"/>
                  <a:gd name="T56" fmla="*/ 149 w 149"/>
                  <a:gd name="T57" fmla="*/ 88 h 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88">
                    <a:moveTo>
                      <a:pt x="30" y="7"/>
                    </a:moveTo>
                    <a:lnTo>
                      <a:pt x="18" y="0"/>
                    </a:lnTo>
                    <a:lnTo>
                      <a:pt x="5" y="7"/>
                    </a:lnTo>
                    <a:lnTo>
                      <a:pt x="0" y="7"/>
                    </a:lnTo>
                    <a:lnTo>
                      <a:pt x="30" y="19"/>
                    </a:lnTo>
                    <a:lnTo>
                      <a:pt x="61" y="37"/>
                    </a:lnTo>
                    <a:lnTo>
                      <a:pt x="86" y="62"/>
                    </a:lnTo>
                    <a:lnTo>
                      <a:pt x="99" y="82"/>
                    </a:lnTo>
                    <a:lnTo>
                      <a:pt x="106" y="88"/>
                    </a:lnTo>
                    <a:lnTo>
                      <a:pt x="118" y="88"/>
                    </a:lnTo>
                    <a:lnTo>
                      <a:pt x="137" y="82"/>
                    </a:lnTo>
                    <a:lnTo>
                      <a:pt x="149" y="69"/>
                    </a:lnTo>
                    <a:lnTo>
                      <a:pt x="143" y="75"/>
                    </a:lnTo>
                    <a:lnTo>
                      <a:pt x="131" y="69"/>
                    </a:lnTo>
                    <a:lnTo>
                      <a:pt x="111" y="62"/>
                    </a:lnTo>
                    <a:lnTo>
                      <a:pt x="93" y="44"/>
                    </a:lnTo>
                    <a:lnTo>
                      <a:pt x="74" y="32"/>
                    </a:lnTo>
                    <a:lnTo>
                      <a:pt x="30" y="7"/>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31" name="Freeform 563"/>
              <p:cNvSpPr>
                <a:spLocks/>
              </p:cNvSpPr>
              <p:nvPr/>
            </p:nvSpPr>
            <p:spPr bwMode="auto">
              <a:xfrm>
                <a:off x="11700" y="11095"/>
                <a:ext cx="56" cy="63"/>
              </a:xfrm>
              <a:custGeom>
                <a:avLst/>
                <a:gdLst>
                  <a:gd name="T0" fmla="*/ 0 w 394"/>
                  <a:gd name="T1" fmla="*/ 0 h 444"/>
                  <a:gd name="T2" fmla="*/ 0 w 394"/>
                  <a:gd name="T3" fmla="*/ 0 h 444"/>
                  <a:gd name="T4" fmla="*/ 0 w 394"/>
                  <a:gd name="T5" fmla="*/ 0 h 444"/>
                  <a:gd name="T6" fmla="*/ 0 w 394"/>
                  <a:gd name="T7" fmla="*/ 0 h 444"/>
                  <a:gd name="T8" fmla="*/ 0 w 394"/>
                  <a:gd name="T9" fmla="*/ 0 h 444"/>
                  <a:gd name="T10" fmla="*/ 0 w 394"/>
                  <a:gd name="T11" fmla="*/ 0 h 444"/>
                  <a:gd name="T12" fmla="*/ 0 w 394"/>
                  <a:gd name="T13" fmla="*/ 0 h 444"/>
                  <a:gd name="T14" fmla="*/ 0 w 394"/>
                  <a:gd name="T15" fmla="*/ 0 h 444"/>
                  <a:gd name="T16" fmla="*/ 0 w 394"/>
                  <a:gd name="T17" fmla="*/ 0 h 444"/>
                  <a:gd name="T18" fmla="*/ 0 w 394"/>
                  <a:gd name="T19" fmla="*/ 0 h 444"/>
                  <a:gd name="T20" fmla="*/ 0 w 394"/>
                  <a:gd name="T21" fmla="*/ 0 h 444"/>
                  <a:gd name="T22" fmla="*/ 0 w 394"/>
                  <a:gd name="T23" fmla="*/ 0 h 444"/>
                  <a:gd name="T24" fmla="*/ 0 w 394"/>
                  <a:gd name="T25" fmla="*/ 0 h 444"/>
                  <a:gd name="T26" fmla="*/ 0 w 394"/>
                  <a:gd name="T27" fmla="*/ 0 h 444"/>
                  <a:gd name="T28" fmla="*/ 0 w 394"/>
                  <a:gd name="T29" fmla="*/ 0 h 444"/>
                  <a:gd name="T30" fmla="*/ 0 w 394"/>
                  <a:gd name="T31" fmla="*/ 0 h 444"/>
                  <a:gd name="T32" fmla="*/ 0 w 394"/>
                  <a:gd name="T33" fmla="*/ 0 h 444"/>
                  <a:gd name="T34" fmla="*/ 0 w 394"/>
                  <a:gd name="T35" fmla="*/ 0 h 444"/>
                  <a:gd name="T36" fmla="*/ 0 w 394"/>
                  <a:gd name="T37" fmla="*/ 0 h 444"/>
                  <a:gd name="T38" fmla="*/ 0 w 394"/>
                  <a:gd name="T39" fmla="*/ 0 h 444"/>
                  <a:gd name="T40" fmla="*/ 0 w 394"/>
                  <a:gd name="T41" fmla="*/ 0 h 444"/>
                  <a:gd name="T42" fmla="*/ 0 w 394"/>
                  <a:gd name="T43" fmla="*/ 0 h 444"/>
                  <a:gd name="T44" fmla="*/ 0 w 394"/>
                  <a:gd name="T45" fmla="*/ 0 h 444"/>
                  <a:gd name="T46" fmla="*/ 0 w 394"/>
                  <a:gd name="T47" fmla="*/ 0 h 444"/>
                  <a:gd name="T48" fmla="*/ 0 w 394"/>
                  <a:gd name="T49" fmla="*/ 0 h 444"/>
                  <a:gd name="T50" fmla="*/ 0 w 394"/>
                  <a:gd name="T51" fmla="*/ 0 h 444"/>
                  <a:gd name="T52" fmla="*/ 0 w 394"/>
                  <a:gd name="T53" fmla="*/ 0 h 444"/>
                  <a:gd name="T54" fmla="*/ 0 w 394"/>
                  <a:gd name="T55" fmla="*/ 0 h 444"/>
                  <a:gd name="T56" fmla="*/ 0 w 394"/>
                  <a:gd name="T57" fmla="*/ 0 h 444"/>
                  <a:gd name="T58" fmla="*/ 0 w 394"/>
                  <a:gd name="T59" fmla="*/ 0 h 444"/>
                  <a:gd name="T60" fmla="*/ 0 w 394"/>
                  <a:gd name="T61" fmla="*/ 0 h 444"/>
                  <a:gd name="T62" fmla="*/ 0 w 394"/>
                  <a:gd name="T63" fmla="*/ 0 h 444"/>
                  <a:gd name="T64" fmla="*/ 0 w 394"/>
                  <a:gd name="T65" fmla="*/ 0 h 444"/>
                  <a:gd name="T66" fmla="*/ 0 w 394"/>
                  <a:gd name="T67" fmla="*/ 0 h 444"/>
                  <a:gd name="T68" fmla="*/ 0 w 394"/>
                  <a:gd name="T69" fmla="*/ 0 h 444"/>
                  <a:gd name="T70" fmla="*/ 0 w 394"/>
                  <a:gd name="T71" fmla="*/ 0 h 444"/>
                  <a:gd name="T72" fmla="*/ 0 w 394"/>
                  <a:gd name="T73" fmla="*/ 0 h 444"/>
                  <a:gd name="T74" fmla="*/ 0 w 394"/>
                  <a:gd name="T75" fmla="*/ 0 h 444"/>
                  <a:gd name="T76" fmla="*/ 0 w 394"/>
                  <a:gd name="T77" fmla="*/ 0 h 444"/>
                  <a:gd name="T78" fmla="*/ 0 w 394"/>
                  <a:gd name="T79" fmla="*/ 0 h 444"/>
                  <a:gd name="T80" fmla="*/ 0 w 394"/>
                  <a:gd name="T81" fmla="*/ 0 h 444"/>
                  <a:gd name="T82" fmla="*/ 0 w 394"/>
                  <a:gd name="T83" fmla="*/ 0 h 444"/>
                  <a:gd name="T84" fmla="*/ 0 w 394"/>
                  <a:gd name="T85" fmla="*/ 0 h 444"/>
                  <a:gd name="T86" fmla="*/ 0 w 394"/>
                  <a:gd name="T87" fmla="*/ 0 h 444"/>
                  <a:gd name="T88" fmla="*/ 0 w 394"/>
                  <a:gd name="T89" fmla="*/ 0 h 444"/>
                  <a:gd name="T90" fmla="*/ 0 w 394"/>
                  <a:gd name="T91" fmla="*/ 0 h 444"/>
                  <a:gd name="T92" fmla="*/ 0 w 394"/>
                  <a:gd name="T93" fmla="*/ 0 h 444"/>
                  <a:gd name="T94" fmla="*/ 0 w 394"/>
                  <a:gd name="T95" fmla="*/ 0 h 444"/>
                  <a:gd name="T96" fmla="*/ 0 w 394"/>
                  <a:gd name="T97" fmla="*/ 0 h 444"/>
                  <a:gd name="T98" fmla="*/ 0 w 394"/>
                  <a:gd name="T99" fmla="*/ 0 h 444"/>
                  <a:gd name="T100" fmla="*/ 0 w 394"/>
                  <a:gd name="T101" fmla="*/ 0 h 444"/>
                  <a:gd name="T102" fmla="*/ 0 w 394"/>
                  <a:gd name="T103" fmla="*/ 0 h 444"/>
                  <a:gd name="T104" fmla="*/ 0 w 394"/>
                  <a:gd name="T105" fmla="*/ 0 h 444"/>
                  <a:gd name="T106" fmla="*/ 0 w 394"/>
                  <a:gd name="T107" fmla="*/ 0 h 444"/>
                  <a:gd name="T108" fmla="*/ 0 w 394"/>
                  <a:gd name="T109" fmla="*/ 0 h 4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94"/>
                  <a:gd name="T166" fmla="*/ 0 h 444"/>
                  <a:gd name="T167" fmla="*/ 394 w 394"/>
                  <a:gd name="T168" fmla="*/ 444 h 44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94" h="444">
                    <a:moveTo>
                      <a:pt x="312" y="62"/>
                    </a:moveTo>
                    <a:lnTo>
                      <a:pt x="338" y="62"/>
                    </a:lnTo>
                    <a:lnTo>
                      <a:pt x="357" y="69"/>
                    </a:lnTo>
                    <a:lnTo>
                      <a:pt x="375" y="82"/>
                    </a:lnTo>
                    <a:lnTo>
                      <a:pt x="382" y="100"/>
                    </a:lnTo>
                    <a:lnTo>
                      <a:pt x="382" y="119"/>
                    </a:lnTo>
                    <a:lnTo>
                      <a:pt x="382" y="137"/>
                    </a:lnTo>
                    <a:lnTo>
                      <a:pt x="375" y="150"/>
                    </a:lnTo>
                    <a:lnTo>
                      <a:pt x="369" y="157"/>
                    </a:lnTo>
                    <a:lnTo>
                      <a:pt x="363" y="157"/>
                    </a:lnTo>
                    <a:lnTo>
                      <a:pt x="375" y="162"/>
                    </a:lnTo>
                    <a:lnTo>
                      <a:pt x="388" y="182"/>
                    </a:lnTo>
                    <a:lnTo>
                      <a:pt x="394" y="200"/>
                    </a:lnTo>
                    <a:lnTo>
                      <a:pt x="394" y="218"/>
                    </a:lnTo>
                    <a:lnTo>
                      <a:pt x="394" y="238"/>
                    </a:lnTo>
                    <a:lnTo>
                      <a:pt x="382" y="250"/>
                    </a:lnTo>
                    <a:lnTo>
                      <a:pt x="369" y="263"/>
                    </a:lnTo>
                    <a:lnTo>
                      <a:pt x="350" y="269"/>
                    </a:lnTo>
                    <a:lnTo>
                      <a:pt x="369" y="281"/>
                    </a:lnTo>
                    <a:lnTo>
                      <a:pt x="375" y="294"/>
                    </a:lnTo>
                    <a:lnTo>
                      <a:pt x="382" y="313"/>
                    </a:lnTo>
                    <a:lnTo>
                      <a:pt x="382" y="331"/>
                    </a:lnTo>
                    <a:lnTo>
                      <a:pt x="375" y="344"/>
                    </a:lnTo>
                    <a:lnTo>
                      <a:pt x="363" y="363"/>
                    </a:lnTo>
                    <a:lnTo>
                      <a:pt x="344" y="369"/>
                    </a:lnTo>
                    <a:lnTo>
                      <a:pt x="325" y="369"/>
                    </a:lnTo>
                    <a:lnTo>
                      <a:pt x="338" y="394"/>
                    </a:lnTo>
                    <a:lnTo>
                      <a:pt x="338" y="413"/>
                    </a:lnTo>
                    <a:lnTo>
                      <a:pt x="332" y="426"/>
                    </a:lnTo>
                    <a:lnTo>
                      <a:pt x="319" y="432"/>
                    </a:lnTo>
                    <a:lnTo>
                      <a:pt x="282" y="444"/>
                    </a:lnTo>
                    <a:lnTo>
                      <a:pt x="244" y="438"/>
                    </a:lnTo>
                    <a:lnTo>
                      <a:pt x="206" y="432"/>
                    </a:lnTo>
                    <a:lnTo>
                      <a:pt x="169" y="426"/>
                    </a:lnTo>
                    <a:lnTo>
                      <a:pt x="131" y="406"/>
                    </a:lnTo>
                    <a:lnTo>
                      <a:pt x="81" y="381"/>
                    </a:lnTo>
                    <a:lnTo>
                      <a:pt x="63" y="363"/>
                    </a:lnTo>
                    <a:lnTo>
                      <a:pt x="50" y="344"/>
                    </a:lnTo>
                    <a:lnTo>
                      <a:pt x="19" y="300"/>
                    </a:lnTo>
                    <a:lnTo>
                      <a:pt x="7" y="250"/>
                    </a:lnTo>
                    <a:lnTo>
                      <a:pt x="0" y="200"/>
                    </a:lnTo>
                    <a:lnTo>
                      <a:pt x="7" y="162"/>
                    </a:lnTo>
                    <a:lnTo>
                      <a:pt x="19" y="125"/>
                    </a:lnTo>
                    <a:lnTo>
                      <a:pt x="38" y="87"/>
                    </a:lnTo>
                    <a:lnTo>
                      <a:pt x="63" y="56"/>
                    </a:lnTo>
                    <a:lnTo>
                      <a:pt x="88" y="31"/>
                    </a:lnTo>
                    <a:lnTo>
                      <a:pt x="125" y="19"/>
                    </a:lnTo>
                    <a:lnTo>
                      <a:pt x="163" y="6"/>
                    </a:lnTo>
                    <a:lnTo>
                      <a:pt x="206" y="0"/>
                    </a:lnTo>
                    <a:lnTo>
                      <a:pt x="238" y="6"/>
                    </a:lnTo>
                    <a:lnTo>
                      <a:pt x="276" y="12"/>
                    </a:lnTo>
                    <a:lnTo>
                      <a:pt x="287" y="19"/>
                    </a:lnTo>
                    <a:lnTo>
                      <a:pt x="307" y="31"/>
                    </a:lnTo>
                    <a:lnTo>
                      <a:pt x="312" y="44"/>
                    </a:lnTo>
                    <a:lnTo>
                      <a:pt x="312" y="62"/>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32" name="Freeform 564"/>
              <p:cNvSpPr>
                <a:spLocks/>
              </p:cNvSpPr>
              <p:nvPr/>
            </p:nvSpPr>
            <p:spPr bwMode="auto">
              <a:xfrm>
                <a:off x="11703" y="11138"/>
                <a:ext cx="44" cy="20"/>
              </a:xfrm>
              <a:custGeom>
                <a:avLst/>
                <a:gdLst>
                  <a:gd name="T0" fmla="*/ 0 w 307"/>
                  <a:gd name="T1" fmla="*/ 0 h 138"/>
                  <a:gd name="T2" fmla="*/ 0 w 307"/>
                  <a:gd name="T3" fmla="*/ 0 h 138"/>
                  <a:gd name="T4" fmla="*/ 0 w 307"/>
                  <a:gd name="T5" fmla="*/ 0 h 138"/>
                  <a:gd name="T6" fmla="*/ 0 w 307"/>
                  <a:gd name="T7" fmla="*/ 0 h 138"/>
                  <a:gd name="T8" fmla="*/ 0 w 307"/>
                  <a:gd name="T9" fmla="*/ 0 h 138"/>
                  <a:gd name="T10" fmla="*/ 0 w 307"/>
                  <a:gd name="T11" fmla="*/ 0 h 138"/>
                  <a:gd name="T12" fmla="*/ 0 w 307"/>
                  <a:gd name="T13" fmla="*/ 0 h 138"/>
                  <a:gd name="T14" fmla="*/ 0 w 307"/>
                  <a:gd name="T15" fmla="*/ 0 h 138"/>
                  <a:gd name="T16" fmla="*/ 0 w 307"/>
                  <a:gd name="T17" fmla="*/ 0 h 138"/>
                  <a:gd name="T18" fmla="*/ 0 w 307"/>
                  <a:gd name="T19" fmla="*/ 0 h 138"/>
                  <a:gd name="T20" fmla="*/ 0 w 307"/>
                  <a:gd name="T21" fmla="*/ 0 h 138"/>
                  <a:gd name="T22" fmla="*/ 0 w 307"/>
                  <a:gd name="T23" fmla="*/ 0 h 138"/>
                  <a:gd name="T24" fmla="*/ 0 w 307"/>
                  <a:gd name="T25" fmla="*/ 0 h 138"/>
                  <a:gd name="T26" fmla="*/ 0 w 307"/>
                  <a:gd name="T27" fmla="*/ 0 h 138"/>
                  <a:gd name="T28" fmla="*/ 0 w 307"/>
                  <a:gd name="T29" fmla="*/ 0 h 138"/>
                  <a:gd name="T30" fmla="*/ 0 w 307"/>
                  <a:gd name="T31" fmla="*/ 0 h 138"/>
                  <a:gd name="T32" fmla="*/ 0 w 307"/>
                  <a:gd name="T33" fmla="*/ 0 h 138"/>
                  <a:gd name="T34" fmla="*/ 0 w 307"/>
                  <a:gd name="T35" fmla="*/ 0 h 138"/>
                  <a:gd name="T36" fmla="*/ 0 w 307"/>
                  <a:gd name="T37" fmla="*/ 0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7"/>
                  <a:gd name="T58" fmla="*/ 0 h 138"/>
                  <a:gd name="T59" fmla="*/ 307 w 307"/>
                  <a:gd name="T60" fmla="*/ 138 h 1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7" h="138">
                    <a:moveTo>
                      <a:pt x="307" y="107"/>
                    </a:moveTo>
                    <a:lnTo>
                      <a:pt x="294" y="126"/>
                    </a:lnTo>
                    <a:lnTo>
                      <a:pt x="269" y="132"/>
                    </a:lnTo>
                    <a:lnTo>
                      <a:pt x="244" y="138"/>
                    </a:lnTo>
                    <a:lnTo>
                      <a:pt x="219" y="132"/>
                    </a:lnTo>
                    <a:lnTo>
                      <a:pt x="181" y="126"/>
                    </a:lnTo>
                    <a:lnTo>
                      <a:pt x="144" y="120"/>
                    </a:lnTo>
                    <a:lnTo>
                      <a:pt x="106" y="100"/>
                    </a:lnTo>
                    <a:lnTo>
                      <a:pt x="56" y="75"/>
                    </a:lnTo>
                    <a:lnTo>
                      <a:pt x="25" y="45"/>
                    </a:lnTo>
                    <a:lnTo>
                      <a:pt x="0" y="0"/>
                    </a:lnTo>
                    <a:lnTo>
                      <a:pt x="25" y="32"/>
                    </a:lnTo>
                    <a:lnTo>
                      <a:pt x="56" y="50"/>
                    </a:lnTo>
                    <a:lnTo>
                      <a:pt x="88" y="70"/>
                    </a:lnTo>
                    <a:lnTo>
                      <a:pt x="125" y="88"/>
                    </a:lnTo>
                    <a:lnTo>
                      <a:pt x="169" y="100"/>
                    </a:lnTo>
                    <a:lnTo>
                      <a:pt x="213" y="107"/>
                    </a:lnTo>
                    <a:lnTo>
                      <a:pt x="257" y="113"/>
                    </a:lnTo>
                    <a:lnTo>
                      <a:pt x="307" y="107"/>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33" name="Freeform 565"/>
              <p:cNvSpPr>
                <a:spLocks/>
              </p:cNvSpPr>
              <p:nvPr/>
            </p:nvSpPr>
            <p:spPr bwMode="auto">
              <a:xfrm>
                <a:off x="11723" y="11097"/>
                <a:ext cx="25" cy="9"/>
              </a:xfrm>
              <a:custGeom>
                <a:avLst/>
                <a:gdLst>
                  <a:gd name="T0" fmla="*/ 0 w 175"/>
                  <a:gd name="T1" fmla="*/ 0 h 63"/>
                  <a:gd name="T2" fmla="*/ 0 w 175"/>
                  <a:gd name="T3" fmla="*/ 0 h 63"/>
                  <a:gd name="T4" fmla="*/ 0 w 175"/>
                  <a:gd name="T5" fmla="*/ 0 h 63"/>
                  <a:gd name="T6" fmla="*/ 0 w 175"/>
                  <a:gd name="T7" fmla="*/ 0 h 63"/>
                  <a:gd name="T8" fmla="*/ 0 w 175"/>
                  <a:gd name="T9" fmla="*/ 0 h 63"/>
                  <a:gd name="T10" fmla="*/ 0 w 175"/>
                  <a:gd name="T11" fmla="*/ 0 h 63"/>
                  <a:gd name="T12" fmla="*/ 0 w 175"/>
                  <a:gd name="T13" fmla="*/ 0 h 63"/>
                  <a:gd name="T14" fmla="*/ 0 w 175"/>
                  <a:gd name="T15" fmla="*/ 0 h 63"/>
                  <a:gd name="T16" fmla="*/ 0 w 175"/>
                  <a:gd name="T17" fmla="*/ 0 h 63"/>
                  <a:gd name="T18" fmla="*/ 0 w 175"/>
                  <a:gd name="T19" fmla="*/ 0 h 63"/>
                  <a:gd name="T20" fmla="*/ 0 w 175"/>
                  <a:gd name="T21" fmla="*/ 0 h 63"/>
                  <a:gd name="T22" fmla="*/ 0 w 175"/>
                  <a:gd name="T23" fmla="*/ 0 h 63"/>
                  <a:gd name="T24" fmla="*/ 0 w 175"/>
                  <a:gd name="T25" fmla="*/ 0 h 63"/>
                  <a:gd name="T26" fmla="*/ 0 w 175"/>
                  <a:gd name="T27" fmla="*/ 0 h 63"/>
                  <a:gd name="T28" fmla="*/ 0 w 175"/>
                  <a:gd name="T29" fmla="*/ 0 h 63"/>
                  <a:gd name="T30" fmla="*/ 0 w 175"/>
                  <a:gd name="T31" fmla="*/ 0 h 63"/>
                  <a:gd name="T32" fmla="*/ 0 w 175"/>
                  <a:gd name="T33" fmla="*/ 0 h 63"/>
                  <a:gd name="T34" fmla="*/ 0 w 175"/>
                  <a:gd name="T35" fmla="*/ 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5"/>
                  <a:gd name="T55" fmla="*/ 0 h 63"/>
                  <a:gd name="T56" fmla="*/ 175 w 175"/>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5" h="63">
                    <a:moveTo>
                      <a:pt x="0" y="37"/>
                    </a:moveTo>
                    <a:lnTo>
                      <a:pt x="0" y="31"/>
                    </a:lnTo>
                    <a:lnTo>
                      <a:pt x="6" y="25"/>
                    </a:lnTo>
                    <a:lnTo>
                      <a:pt x="18" y="25"/>
                    </a:lnTo>
                    <a:lnTo>
                      <a:pt x="68" y="31"/>
                    </a:lnTo>
                    <a:lnTo>
                      <a:pt x="94" y="31"/>
                    </a:lnTo>
                    <a:lnTo>
                      <a:pt x="113" y="25"/>
                    </a:lnTo>
                    <a:lnTo>
                      <a:pt x="119" y="18"/>
                    </a:lnTo>
                    <a:lnTo>
                      <a:pt x="119" y="0"/>
                    </a:lnTo>
                    <a:lnTo>
                      <a:pt x="131" y="6"/>
                    </a:lnTo>
                    <a:lnTo>
                      <a:pt x="144" y="12"/>
                    </a:lnTo>
                    <a:lnTo>
                      <a:pt x="149" y="25"/>
                    </a:lnTo>
                    <a:lnTo>
                      <a:pt x="149" y="43"/>
                    </a:lnTo>
                    <a:lnTo>
                      <a:pt x="175" y="43"/>
                    </a:lnTo>
                    <a:lnTo>
                      <a:pt x="137" y="56"/>
                    </a:lnTo>
                    <a:lnTo>
                      <a:pt x="94" y="63"/>
                    </a:lnTo>
                    <a:lnTo>
                      <a:pt x="50" y="56"/>
                    </a:lnTo>
                    <a:lnTo>
                      <a:pt x="0" y="37"/>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34" name="Freeform 566"/>
              <p:cNvSpPr>
                <a:spLocks/>
              </p:cNvSpPr>
              <p:nvPr/>
            </p:nvSpPr>
            <p:spPr bwMode="auto">
              <a:xfrm>
                <a:off x="11729" y="11110"/>
                <a:ext cx="25" cy="9"/>
              </a:xfrm>
              <a:custGeom>
                <a:avLst/>
                <a:gdLst>
                  <a:gd name="T0" fmla="*/ 0 w 181"/>
                  <a:gd name="T1" fmla="*/ 0 h 62"/>
                  <a:gd name="T2" fmla="*/ 0 w 181"/>
                  <a:gd name="T3" fmla="*/ 0 h 62"/>
                  <a:gd name="T4" fmla="*/ 0 w 181"/>
                  <a:gd name="T5" fmla="*/ 0 h 62"/>
                  <a:gd name="T6" fmla="*/ 0 w 181"/>
                  <a:gd name="T7" fmla="*/ 0 h 62"/>
                  <a:gd name="T8" fmla="*/ 0 w 181"/>
                  <a:gd name="T9" fmla="*/ 0 h 62"/>
                  <a:gd name="T10" fmla="*/ 0 w 181"/>
                  <a:gd name="T11" fmla="*/ 0 h 62"/>
                  <a:gd name="T12" fmla="*/ 0 w 181"/>
                  <a:gd name="T13" fmla="*/ 0 h 62"/>
                  <a:gd name="T14" fmla="*/ 0 w 181"/>
                  <a:gd name="T15" fmla="*/ 0 h 62"/>
                  <a:gd name="T16" fmla="*/ 0 w 181"/>
                  <a:gd name="T17" fmla="*/ 0 h 62"/>
                  <a:gd name="T18" fmla="*/ 0 w 181"/>
                  <a:gd name="T19" fmla="*/ 0 h 62"/>
                  <a:gd name="T20" fmla="*/ 0 w 181"/>
                  <a:gd name="T21" fmla="*/ 0 h 62"/>
                  <a:gd name="T22" fmla="*/ 0 w 181"/>
                  <a:gd name="T23" fmla="*/ 0 h 62"/>
                  <a:gd name="T24" fmla="*/ 0 w 181"/>
                  <a:gd name="T25" fmla="*/ 0 h 62"/>
                  <a:gd name="T26" fmla="*/ 0 w 181"/>
                  <a:gd name="T27" fmla="*/ 0 h 62"/>
                  <a:gd name="T28" fmla="*/ 0 w 181"/>
                  <a:gd name="T29" fmla="*/ 0 h 62"/>
                  <a:gd name="T30" fmla="*/ 0 w 181"/>
                  <a:gd name="T31" fmla="*/ 0 h 62"/>
                  <a:gd name="T32" fmla="*/ 0 w 181"/>
                  <a:gd name="T33" fmla="*/ 0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1"/>
                  <a:gd name="T52" fmla="*/ 0 h 62"/>
                  <a:gd name="T53" fmla="*/ 181 w 181"/>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1" h="62">
                    <a:moveTo>
                      <a:pt x="0" y="43"/>
                    </a:moveTo>
                    <a:lnTo>
                      <a:pt x="0" y="30"/>
                    </a:lnTo>
                    <a:lnTo>
                      <a:pt x="18" y="25"/>
                    </a:lnTo>
                    <a:lnTo>
                      <a:pt x="81" y="30"/>
                    </a:lnTo>
                    <a:lnTo>
                      <a:pt x="111" y="30"/>
                    </a:lnTo>
                    <a:lnTo>
                      <a:pt x="143" y="30"/>
                    </a:lnTo>
                    <a:lnTo>
                      <a:pt x="168" y="18"/>
                    </a:lnTo>
                    <a:lnTo>
                      <a:pt x="181" y="12"/>
                    </a:lnTo>
                    <a:lnTo>
                      <a:pt x="181" y="0"/>
                    </a:lnTo>
                    <a:lnTo>
                      <a:pt x="181" y="30"/>
                    </a:lnTo>
                    <a:lnTo>
                      <a:pt x="174" y="43"/>
                    </a:lnTo>
                    <a:lnTo>
                      <a:pt x="168" y="55"/>
                    </a:lnTo>
                    <a:lnTo>
                      <a:pt x="162" y="55"/>
                    </a:lnTo>
                    <a:lnTo>
                      <a:pt x="131" y="62"/>
                    </a:lnTo>
                    <a:lnTo>
                      <a:pt x="81" y="55"/>
                    </a:lnTo>
                    <a:lnTo>
                      <a:pt x="43" y="50"/>
                    </a:lnTo>
                    <a:lnTo>
                      <a:pt x="0" y="43"/>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35" name="Freeform 567"/>
              <p:cNvSpPr>
                <a:spLocks/>
              </p:cNvSpPr>
              <p:nvPr/>
            </p:nvSpPr>
            <p:spPr bwMode="auto">
              <a:xfrm>
                <a:off x="11727" y="11126"/>
                <a:ext cx="29" cy="8"/>
              </a:xfrm>
              <a:custGeom>
                <a:avLst/>
                <a:gdLst>
                  <a:gd name="T0" fmla="*/ 0 w 206"/>
                  <a:gd name="T1" fmla="*/ 0 h 57"/>
                  <a:gd name="T2" fmla="*/ 0 w 206"/>
                  <a:gd name="T3" fmla="*/ 0 h 57"/>
                  <a:gd name="T4" fmla="*/ 0 w 206"/>
                  <a:gd name="T5" fmla="*/ 0 h 57"/>
                  <a:gd name="T6" fmla="*/ 0 w 206"/>
                  <a:gd name="T7" fmla="*/ 0 h 57"/>
                  <a:gd name="T8" fmla="*/ 0 w 206"/>
                  <a:gd name="T9" fmla="*/ 0 h 57"/>
                  <a:gd name="T10" fmla="*/ 0 w 206"/>
                  <a:gd name="T11" fmla="*/ 0 h 57"/>
                  <a:gd name="T12" fmla="*/ 0 w 206"/>
                  <a:gd name="T13" fmla="*/ 0 h 57"/>
                  <a:gd name="T14" fmla="*/ 0 w 206"/>
                  <a:gd name="T15" fmla="*/ 0 h 57"/>
                  <a:gd name="T16" fmla="*/ 0 w 206"/>
                  <a:gd name="T17" fmla="*/ 0 h 57"/>
                  <a:gd name="T18" fmla="*/ 0 w 206"/>
                  <a:gd name="T19" fmla="*/ 0 h 57"/>
                  <a:gd name="T20" fmla="*/ 0 w 206"/>
                  <a:gd name="T21" fmla="*/ 0 h 57"/>
                  <a:gd name="T22" fmla="*/ 0 w 206"/>
                  <a:gd name="T23" fmla="*/ 0 h 57"/>
                  <a:gd name="T24" fmla="*/ 0 w 206"/>
                  <a:gd name="T25" fmla="*/ 0 h 57"/>
                  <a:gd name="T26" fmla="*/ 0 w 206"/>
                  <a:gd name="T27" fmla="*/ 0 h 57"/>
                  <a:gd name="T28" fmla="*/ 0 w 206"/>
                  <a:gd name="T29" fmla="*/ 0 h 57"/>
                  <a:gd name="T30" fmla="*/ 0 w 206"/>
                  <a:gd name="T31" fmla="*/ 0 h 57"/>
                  <a:gd name="T32" fmla="*/ 0 w 206"/>
                  <a:gd name="T33" fmla="*/ 0 h 57"/>
                  <a:gd name="T34" fmla="*/ 0 w 206"/>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6"/>
                  <a:gd name="T55" fmla="*/ 0 h 57"/>
                  <a:gd name="T56" fmla="*/ 206 w 206"/>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6" h="57">
                    <a:moveTo>
                      <a:pt x="0" y="25"/>
                    </a:moveTo>
                    <a:lnTo>
                      <a:pt x="0" y="20"/>
                    </a:lnTo>
                    <a:lnTo>
                      <a:pt x="6" y="13"/>
                    </a:lnTo>
                    <a:lnTo>
                      <a:pt x="25" y="13"/>
                    </a:lnTo>
                    <a:lnTo>
                      <a:pt x="88" y="25"/>
                    </a:lnTo>
                    <a:lnTo>
                      <a:pt x="131" y="25"/>
                    </a:lnTo>
                    <a:lnTo>
                      <a:pt x="162" y="25"/>
                    </a:lnTo>
                    <a:lnTo>
                      <a:pt x="194" y="20"/>
                    </a:lnTo>
                    <a:lnTo>
                      <a:pt x="200" y="13"/>
                    </a:lnTo>
                    <a:lnTo>
                      <a:pt x="206" y="0"/>
                    </a:lnTo>
                    <a:lnTo>
                      <a:pt x="206" y="13"/>
                    </a:lnTo>
                    <a:lnTo>
                      <a:pt x="194" y="32"/>
                    </a:lnTo>
                    <a:lnTo>
                      <a:pt x="181" y="45"/>
                    </a:lnTo>
                    <a:lnTo>
                      <a:pt x="162" y="51"/>
                    </a:lnTo>
                    <a:lnTo>
                      <a:pt x="144" y="57"/>
                    </a:lnTo>
                    <a:lnTo>
                      <a:pt x="106" y="57"/>
                    </a:lnTo>
                    <a:lnTo>
                      <a:pt x="56" y="45"/>
                    </a:lnTo>
                    <a:lnTo>
                      <a:pt x="0" y="25"/>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36" name="Freeform 568"/>
              <p:cNvSpPr>
                <a:spLocks/>
              </p:cNvSpPr>
              <p:nvPr/>
            </p:nvSpPr>
            <p:spPr bwMode="auto">
              <a:xfrm>
                <a:off x="11727" y="11139"/>
                <a:ext cx="27" cy="9"/>
              </a:xfrm>
              <a:custGeom>
                <a:avLst/>
                <a:gdLst>
                  <a:gd name="T0" fmla="*/ 0 w 194"/>
                  <a:gd name="T1" fmla="*/ 0 h 63"/>
                  <a:gd name="T2" fmla="*/ 0 w 194"/>
                  <a:gd name="T3" fmla="*/ 0 h 63"/>
                  <a:gd name="T4" fmla="*/ 0 w 194"/>
                  <a:gd name="T5" fmla="*/ 0 h 63"/>
                  <a:gd name="T6" fmla="*/ 0 w 194"/>
                  <a:gd name="T7" fmla="*/ 0 h 63"/>
                  <a:gd name="T8" fmla="*/ 0 w 194"/>
                  <a:gd name="T9" fmla="*/ 0 h 63"/>
                  <a:gd name="T10" fmla="*/ 0 w 194"/>
                  <a:gd name="T11" fmla="*/ 0 h 63"/>
                  <a:gd name="T12" fmla="*/ 0 w 194"/>
                  <a:gd name="T13" fmla="*/ 0 h 63"/>
                  <a:gd name="T14" fmla="*/ 0 w 194"/>
                  <a:gd name="T15" fmla="*/ 0 h 63"/>
                  <a:gd name="T16" fmla="*/ 0 w 194"/>
                  <a:gd name="T17" fmla="*/ 0 h 63"/>
                  <a:gd name="T18" fmla="*/ 0 w 194"/>
                  <a:gd name="T19" fmla="*/ 0 h 63"/>
                  <a:gd name="T20" fmla="*/ 0 w 194"/>
                  <a:gd name="T21" fmla="*/ 0 h 63"/>
                  <a:gd name="T22" fmla="*/ 0 w 194"/>
                  <a:gd name="T23" fmla="*/ 0 h 63"/>
                  <a:gd name="T24" fmla="*/ 0 w 194"/>
                  <a:gd name="T25" fmla="*/ 0 h 63"/>
                  <a:gd name="T26" fmla="*/ 0 w 194"/>
                  <a:gd name="T27" fmla="*/ 0 h 63"/>
                  <a:gd name="T28" fmla="*/ 0 w 194"/>
                  <a:gd name="T29" fmla="*/ 0 h 63"/>
                  <a:gd name="T30" fmla="*/ 0 w 194"/>
                  <a:gd name="T31" fmla="*/ 0 h 63"/>
                  <a:gd name="T32" fmla="*/ 0 w 194"/>
                  <a:gd name="T33" fmla="*/ 0 h 63"/>
                  <a:gd name="T34" fmla="*/ 0 w 194"/>
                  <a:gd name="T35" fmla="*/ 0 h 63"/>
                  <a:gd name="T36" fmla="*/ 0 w 194"/>
                  <a:gd name="T37" fmla="*/ 0 h 63"/>
                  <a:gd name="T38" fmla="*/ 0 w 194"/>
                  <a:gd name="T39" fmla="*/ 0 h 63"/>
                  <a:gd name="T40" fmla="*/ 0 w 194"/>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4"/>
                  <a:gd name="T64" fmla="*/ 0 h 63"/>
                  <a:gd name="T65" fmla="*/ 194 w 194"/>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4" h="63">
                    <a:moveTo>
                      <a:pt x="0" y="31"/>
                    </a:moveTo>
                    <a:lnTo>
                      <a:pt x="0" y="18"/>
                    </a:lnTo>
                    <a:lnTo>
                      <a:pt x="6" y="18"/>
                    </a:lnTo>
                    <a:lnTo>
                      <a:pt x="25" y="12"/>
                    </a:lnTo>
                    <a:lnTo>
                      <a:pt x="88" y="25"/>
                    </a:lnTo>
                    <a:lnTo>
                      <a:pt x="119" y="31"/>
                    </a:lnTo>
                    <a:lnTo>
                      <a:pt x="150" y="31"/>
                    </a:lnTo>
                    <a:lnTo>
                      <a:pt x="181" y="25"/>
                    </a:lnTo>
                    <a:lnTo>
                      <a:pt x="187" y="12"/>
                    </a:lnTo>
                    <a:lnTo>
                      <a:pt x="194" y="0"/>
                    </a:lnTo>
                    <a:lnTo>
                      <a:pt x="194" y="18"/>
                    </a:lnTo>
                    <a:lnTo>
                      <a:pt x="181" y="38"/>
                    </a:lnTo>
                    <a:lnTo>
                      <a:pt x="162" y="56"/>
                    </a:lnTo>
                    <a:lnTo>
                      <a:pt x="156" y="56"/>
                    </a:lnTo>
                    <a:lnTo>
                      <a:pt x="144" y="56"/>
                    </a:lnTo>
                    <a:lnTo>
                      <a:pt x="150" y="56"/>
                    </a:lnTo>
                    <a:lnTo>
                      <a:pt x="144" y="63"/>
                    </a:lnTo>
                    <a:lnTo>
                      <a:pt x="119" y="63"/>
                    </a:lnTo>
                    <a:lnTo>
                      <a:pt x="69" y="56"/>
                    </a:lnTo>
                    <a:lnTo>
                      <a:pt x="38" y="43"/>
                    </a:lnTo>
                    <a:lnTo>
                      <a:pt x="0" y="31"/>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37" name="Freeform 569"/>
              <p:cNvSpPr>
                <a:spLocks/>
              </p:cNvSpPr>
              <p:nvPr/>
            </p:nvSpPr>
            <p:spPr bwMode="auto">
              <a:xfrm>
                <a:off x="12722" y="11065"/>
                <a:ext cx="68" cy="54"/>
              </a:xfrm>
              <a:custGeom>
                <a:avLst/>
                <a:gdLst>
                  <a:gd name="T0" fmla="*/ 0 w 476"/>
                  <a:gd name="T1" fmla="*/ 0 h 376"/>
                  <a:gd name="T2" fmla="*/ 0 w 476"/>
                  <a:gd name="T3" fmla="*/ 0 h 376"/>
                  <a:gd name="T4" fmla="*/ 0 w 476"/>
                  <a:gd name="T5" fmla="*/ 0 h 376"/>
                  <a:gd name="T6" fmla="*/ 0 w 476"/>
                  <a:gd name="T7" fmla="*/ 0 h 376"/>
                  <a:gd name="T8" fmla="*/ 0 w 476"/>
                  <a:gd name="T9" fmla="*/ 0 h 376"/>
                  <a:gd name="T10" fmla="*/ 0 w 476"/>
                  <a:gd name="T11" fmla="*/ 0 h 376"/>
                  <a:gd name="T12" fmla="*/ 0 w 476"/>
                  <a:gd name="T13" fmla="*/ 0 h 376"/>
                  <a:gd name="T14" fmla="*/ 0 w 476"/>
                  <a:gd name="T15" fmla="*/ 0 h 376"/>
                  <a:gd name="T16" fmla="*/ 0 w 476"/>
                  <a:gd name="T17" fmla="*/ 0 h 376"/>
                  <a:gd name="T18" fmla="*/ 0 w 476"/>
                  <a:gd name="T19" fmla="*/ 0 h 376"/>
                  <a:gd name="T20" fmla="*/ 0 w 476"/>
                  <a:gd name="T21" fmla="*/ 0 h 376"/>
                  <a:gd name="T22" fmla="*/ 0 w 476"/>
                  <a:gd name="T23" fmla="*/ 0 h 376"/>
                  <a:gd name="T24" fmla="*/ 0 w 476"/>
                  <a:gd name="T25" fmla="*/ 0 h 376"/>
                  <a:gd name="T26" fmla="*/ 0 w 476"/>
                  <a:gd name="T27" fmla="*/ 0 h 376"/>
                  <a:gd name="T28" fmla="*/ 0 w 476"/>
                  <a:gd name="T29" fmla="*/ 0 h 376"/>
                  <a:gd name="T30" fmla="*/ 0 w 476"/>
                  <a:gd name="T31" fmla="*/ 0 h 376"/>
                  <a:gd name="T32" fmla="*/ 0 w 476"/>
                  <a:gd name="T33" fmla="*/ 0 h 376"/>
                  <a:gd name="T34" fmla="*/ 0 w 476"/>
                  <a:gd name="T35" fmla="*/ 0 h 376"/>
                  <a:gd name="T36" fmla="*/ 0 w 476"/>
                  <a:gd name="T37" fmla="*/ 0 h 376"/>
                  <a:gd name="T38" fmla="*/ 0 w 476"/>
                  <a:gd name="T39" fmla="*/ 0 h 376"/>
                  <a:gd name="T40" fmla="*/ 0 w 476"/>
                  <a:gd name="T41" fmla="*/ 0 h 376"/>
                  <a:gd name="T42" fmla="*/ 0 w 476"/>
                  <a:gd name="T43" fmla="*/ 0 h 376"/>
                  <a:gd name="T44" fmla="*/ 0 w 476"/>
                  <a:gd name="T45" fmla="*/ 0 h 376"/>
                  <a:gd name="T46" fmla="*/ 0 w 476"/>
                  <a:gd name="T47" fmla="*/ 0 h 376"/>
                  <a:gd name="T48" fmla="*/ 0 w 476"/>
                  <a:gd name="T49" fmla="*/ 0 h 376"/>
                  <a:gd name="T50" fmla="*/ 0 w 476"/>
                  <a:gd name="T51" fmla="*/ 0 h 376"/>
                  <a:gd name="T52" fmla="*/ 0 w 476"/>
                  <a:gd name="T53" fmla="*/ 0 h 376"/>
                  <a:gd name="T54" fmla="*/ 0 w 476"/>
                  <a:gd name="T55" fmla="*/ 0 h 376"/>
                  <a:gd name="T56" fmla="*/ 0 w 476"/>
                  <a:gd name="T57" fmla="*/ 0 h 376"/>
                  <a:gd name="T58" fmla="*/ 0 w 476"/>
                  <a:gd name="T59" fmla="*/ 0 h 376"/>
                  <a:gd name="T60" fmla="*/ 0 w 476"/>
                  <a:gd name="T61" fmla="*/ 0 h 376"/>
                  <a:gd name="T62" fmla="*/ 0 w 476"/>
                  <a:gd name="T63" fmla="*/ 0 h 376"/>
                  <a:gd name="T64" fmla="*/ 0 w 476"/>
                  <a:gd name="T65" fmla="*/ 0 h 376"/>
                  <a:gd name="T66" fmla="*/ 0 w 476"/>
                  <a:gd name="T67" fmla="*/ 0 h 376"/>
                  <a:gd name="T68" fmla="*/ 0 w 476"/>
                  <a:gd name="T69" fmla="*/ 0 h 376"/>
                  <a:gd name="T70" fmla="*/ 0 w 476"/>
                  <a:gd name="T71" fmla="*/ 0 h 376"/>
                  <a:gd name="T72" fmla="*/ 0 w 476"/>
                  <a:gd name="T73" fmla="*/ 0 h 376"/>
                  <a:gd name="T74" fmla="*/ 0 w 476"/>
                  <a:gd name="T75" fmla="*/ 0 h 376"/>
                  <a:gd name="T76" fmla="*/ 0 w 476"/>
                  <a:gd name="T77" fmla="*/ 0 h 376"/>
                  <a:gd name="T78" fmla="*/ 0 w 476"/>
                  <a:gd name="T79" fmla="*/ 0 h 376"/>
                  <a:gd name="T80" fmla="*/ 0 w 476"/>
                  <a:gd name="T81" fmla="*/ 0 h 376"/>
                  <a:gd name="T82" fmla="*/ 0 w 476"/>
                  <a:gd name="T83" fmla="*/ 0 h 376"/>
                  <a:gd name="T84" fmla="*/ 0 w 476"/>
                  <a:gd name="T85" fmla="*/ 0 h 376"/>
                  <a:gd name="T86" fmla="*/ 0 w 476"/>
                  <a:gd name="T87" fmla="*/ 0 h 376"/>
                  <a:gd name="T88" fmla="*/ 0 w 476"/>
                  <a:gd name="T89" fmla="*/ 0 h 376"/>
                  <a:gd name="T90" fmla="*/ 0 w 476"/>
                  <a:gd name="T91" fmla="*/ 0 h 376"/>
                  <a:gd name="T92" fmla="*/ 0 w 476"/>
                  <a:gd name="T93" fmla="*/ 0 h 376"/>
                  <a:gd name="T94" fmla="*/ 0 w 476"/>
                  <a:gd name="T95" fmla="*/ 0 h 376"/>
                  <a:gd name="T96" fmla="*/ 0 w 476"/>
                  <a:gd name="T97" fmla="*/ 0 h 376"/>
                  <a:gd name="T98" fmla="*/ 0 w 476"/>
                  <a:gd name="T99" fmla="*/ 0 h 376"/>
                  <a:gd name="T100" fmla="*/ 0 w 476"/>
                  <a:gd name="T101" fmla="*/ 0 h 376"/>
                  <a:gd name="T102" fmla="*/ 0 w 476"/>
                  <a:gd name="T103" fmla="*/ 0 h 376"/>
                  <a:gd name="T104" fmla="*/ 0 w 476"/>
                  <a:gd name="T105" fmla="*/ 0 h 376"/>
                  <a:gd name="T106" fmla="*/ 0 w 476"/>
                  <a:gd name="T107" fmla="*/ 0 h 376"/>
                  <a:gd name="T108" fmla="*/ 0 w 476"/>
                  <a:gd name="T109" fmla="*/ 0 h 376"/>
                  <a:gd name="T110" fmla="*/ 0 w 476"/>
                  <a:gd name="T111" fmla="*/ 0 h 376"/>
                  <a:gd name="T112" fmla="*/ 0 w 476"/>
                  <a:gd name="T113" fmla="*/ 0 h 376"/>
                  <a:gd name="T114" fmla="*/ 0 w 476"/>
                  <a:gd name="T115" fmla="*/ 0 h 376"/>
                  <a:gd name="T116" fmla="*/ 0 w 476"/>
                  <a:gd name="T117" fmla="*/ 0 h 376"/>
                  <a:gd name="T118" fmla="*/ 0 w 476"/>
                  <a:gd name="T119" fmla="*/ 0 h 376"/>
                  <a:gd name="T120" fmla="*/ 0 w 476"/>
                  <a:gd name="T121" fmla="*/ 0 h 376"/>
                  <a:gd name="T122" fmla="*/ 0 w 476"/>
                  <a:gd name="T123" fmla="*/ 0 h 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6"/>
                  <a:gd name="T187" fmla="*/ 0 h 376"/>
                  <a:gd name="T188" fmla="*/ 476 w 476"/>
                  <a:gd name="T189" fmla="*/ 376 h 3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6" h="376">
                    <a:moveTo>
                      <a:pt x="276" y="332"/>
                    </a:moveTo>
                    <a:lnTo>
                      <a:pt x="270" y="344"/>
                    </a:lnTo>
                    <a:lnTo>
                      <a:pt x="257" y="357"/>
                    </a:lnTo>
                    <a:lnTo>
                      <a:pt x="239" y="364"/>
                    </a:lnTo>
                    <a:lnTo>
                      <a:pt x="214" y="364"/>
                    </a:lnTo>
                    <a:lnTo>
                      <a:pt x="182" y="339"/>
                    </a:lnTo>
                    <a:lnTo>
                      <a:pt x="169" y="326"/>
                    </a:lnTo>
                    <a:lnTo>
                      <a:pt x="169" y="319"/>
                    </a:lnTo>
                    <a:lnTo>
                      <a:pt x="176" y="319"/>
                    </a:lnTo>
                    <a:lnTo>
                      <a:pt x="157" y="319"/>
                    </a:lnTo>
                    <a:lnTo>
                      <a:pt x="138" y="319"/>
                    </a:lnTo>
                    <a:lnTo>
                      <a:pt x="126" y="314"/>
                    </a:lnTo>
                    <a:lnTo>
                      <a:pt x="108" y="307"/>
                    </a:lnTo>
                    <a:lnTo>
                      <a:pt x="101" y="294"/>
                    </a:lnTo>
                    <a:lnTo>
                      <a:pt x="95" y="276"/>
                    </a:lnTo>
                    <a:lnTo>
                      <a:pt x="95" y="263"/>
                    </a:lnTo>
                    <a:lnTo>
                      <a:pt x="101" y="244"/>
                    </a:lnTo>
                    <a:lnTo>
                      <a:pt x="82" y="251"/>
                    </a:lnTo>
                    <a:lnTo>
                      <a:pt x="63" y="251"/>
                    </a:lnTo>
                    <a:lnTo>
                      <a:pt x="51" y="244"/>
                    </a:lnTo>
                    <a:lnTo>
                      <a:pt x="38" y="232"/>
                    </a:lnTo>
                    <a:lnTo>
                      <a:pt x="26" y="219"/>
                    </a:lnTo>
                    <a:lnTo>
                      <a:pt x="26" y="201"/>
                    </a:lnTo>
                    <a:lnTo>
                      <a:pt x="32" y="188"/>
                    </a:lnTo>
                    <a:lnTo>
                      <a:pt x="38" y="176"/>
                    </a:lnTo>
                    <a:lnTo>
                      <a:pt x="20" y="169"/>
                    </a:lnTo>
                    <a:lnTo>
                      <a:pt x="0" y="156"/>
                    </a:lnTo>
                    <a:lnTo>
                      <a:pt x="0" y="144"/>
                    </a:lnTo>
                    <a:lnTo>
                      <a:pt x="0" y="131"/>
                    </a:lnTo>
                    <a:lnTo>
                      <a:pt x="20" y="100"/>
                    </a:lnTo>
                    <a:lnTo>
                      <a:pt x="45" y="75"/>
                    </a:lnTo>
                    <a:lnTo>
                      <a:pt x="76" y="56"/>
                    </a:lnTo>
                    <a:lnTo>
                      <a:pt x="108" y="38"/>
                    </a:lnTo>
                    <a:lnTo>
                      <a:pt x="144" y="18"/>
                    </a:lnTo>
                    <a:lnTo>
                      <a:pt x="207" y="0"/>
                    </a:lnTo>
                    <a:lnTo>
                      <a:pt x="257" y="0"/>
                    </a:lnTo>
                    <a:lnTo>
                      <a:pt x="307" y="6"/>
                    </a:lnTo>
                    <a:lnTo>
                      <a:pt x="363" y="18"/>
                    </a:lnTo>
                    <a:lnTo>
                      <a:pt x="401" y="44"/>
                    </a:lnTo>
                    <a:lnTo>
                      <a:pt x="426" y="69"/>
                    </a:lnTo>
                    <a:lnTo>
                      <a:pt x="438" y="94"/>
                    </a:lnTo>
                    <a:lnTo>
                      <a:pt x="451" y="119"/>
                    </a:lnTo>
                    <a:lnTo>
                      <a:pt x="463" y="151"/>
                    </a:lnTo>
                    <a:lnTo>
                      <a:pt x="470" y="201"/>
                    </a:lnTo>
                    <a:lnTo>
                      <a:pt x="470" y="257"/>
                    </a:lnTo>
                    <a:lnTo>
                      <a:pt x="476" y="301"/>
                    </a:lnTo>
                    <a:lnTo>
                      <a:pt x="476" y="344"/>
                    </a:lnTo>
                    <a:lnTo>
                      <a:pt x="476" y="357"/>
                    </a:lnTo>
                    <a:lnTo>
                      <a:pt x="470" y="369"/>
                    </a:lnTo>
                    <a:lnTo>
                      <a:pt x="458" y="376"/>
                    </a:lnTo>
                    <a:lnTo>
                      <a:pt x="438" y="369"/>
                    </a:lnTo>
                    <a:lnTo>
                      <a:pt x="426" y="364"/>
                    </a:lnTo>
                    <a:lnTo>
                      <a:pt x="413" y="351"/>
                    </a:lnTo>
                    <a:lnTo>
                      <a:pt x="388" y="319"/>
                    </a:lnTo>
                    <a:lnTo>
                      <a:pt x="382" y="294"/>
                    </a:lnTo>
                    <a:lnTo>
                      <a:pt x="382" y="276"/>
                    </a:lnTo>
                    <a:lnTo>
                      <a:pt x="388" y="263"/>
                    </a:lnTo>
                    <a:lnTo>
                      <a:pt x="401" y="251"/>
                    </a:lnTo>
                    <a:lnTo>
                      <a:pt x="345" y="282"/>
                    </a:lnTo>
                    <a:lnTo>
                      <a:pt x="314" y="294"/>
                    </a:lnTo>
                    <a:lnTo>
                      <a:pt x="289" y="314"/>
                    </a:lnTo>
                    <a:lnTo>
                      <a:pt x="276" y="332"/>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38" name="Freeform 570"/>
              <p:cNvSpPr>
                <a:spLocks/>
              </p:cNvSpPr>
              <p:nvPr/>
            </p:nvSpPr>
            <p:spPr bwMode="auto">
              <a:xfrm>
                <a:off x="12722" y="11065"/>
                <a:ext cx="43" cy="22"/>
              </a:xfrm>
              <a:custGeom>
                <a:avLst/>
                <a:gdLst>
                  <a:gd name="T0" fmla="*/ 0 w 301"/>
                  <a:gd name="T1" fmla="*/ 0 h 151"/>
                  <a:gd name="T2" fmla="*/ 0 w 301"/>
                  <a:gd name="T3" fmla="*/ 0 h 151"/>
                  <a:gd name="T4" fmla="*/ 0 w 301"/>
                  <a:gd name="T5" fmla="*/ 0 h 151"/>
                  <a:gd name="T6" fmla="*/ 0 w 301"/>
                  <a:gd name="T7" fmla="*/ 0 h 151"/>
                  <a:gd name="T8" fmla="*/ 0 w 301"/>
                  <a:gd name="T9" fmla="*/ 0 h 151"/>
                  <a:gd name="T10" fmla="*/ 0 w 301"/>
                  <a:gd name="T11" fmla="*/ 0 h 151"/>
                  <a:gd name="T12" fmla="*/ 0 w 301"/>
                  <a:gd name="T13" fmla="*/ 0 h 151"/>
                  <a:gd name="T14" fmla="*/ 0 w 301"/>
                  <a:gd name="T15" fmla="*/ 0 h 151"/>
                  <a:gd name="T16" fmla="*/ 0 w 301"/>
                  <a:gd name="T17" fmla="*/ 0 h 151"/>
                  <a:gd name="T18" fmla="*/ 0 w 301"/>
                  <a:gd name="T19" fmla="*/ 0 h 151"/>
                  <a:gd name="T20" fmla="*/ 0 w 301"/>
                  <a:gd name="T21" fmla="*/ 0 h 151"/>
                  <a:gd name="T22" fmla="*/ 0 w 301"/>
                  <a:gd name="T23" fmla="*/ 0 h 151"/>
                  <a:gd name="T24" fmla="*/ 0 w 301"/>
                  <a:gd name="T25" fmla="*/ 0 h 151"/>
                  <a:gd name="T26" fmla="*/ 0 w 301"/>
                  <a:gd name="T27" fmla="*/ 0 h 151"/>
                  <a:gd name="T28" fmla="*/ 0 w 301"/>
                  <a:gd name="T29" fmla="*/ 0 h 151"/>
                  <a:gd name="T30" fmla="*/ 0 w 301"/>
                  <a:gd name="T31" fmla="*/ 0 h 151"/>
                  <a:gd name="T32" fmla="*/ 0 w 301"/>
                  <a:gd name="T33" fmla="*/ 0 h 151"/>
                  <a:gd name="T34" fmla="*/ 0 w 301"/>
                  <a:gd name="T35" fmla="*/ 0 h 151"/>
                  <a:gd name="T36" fmla="*/ 0 w 301"/>
                  <a:gd name="T37" fmla="*/ 0 h 1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1"/>
                  <a:gd name="T58" fmla="*/ 0 h 151"/>
                  <a:gd name="T59" fmla="*/ 301 w 301"/>
                  <a:gd name="T60" fmla="*/ 151 h 1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1" h="151">
                    <a:moveTo>
                      <a:pt x="0" y="151"/>
                    </a:moveTo>
                    <a:lnTo>
                      <a:pt x="0" y="131"/>
                    </a:lnTo>
                    <a:lnTo>
                      <a:pt x="7" y="113"/>
                    </a:lnTo>
                    <a:lnTo>
                      <a:pt x="26" y="94"/>
                    </a:lnTo>
                    <a:lnTo>
                      <a:pt x="45" y="75"/>
                    </a:lnTo>
                    <a:lnTo>
                      <a:pt x="76" y="56"/>
                    </a:lnTo>
                    <a:lnTo>
                      <a:pt x="108" y="38"/>
                    </a:lnTo>
                    <a:lnTo>
                      <a:pt x="144" y="18"/>
                    </a:lnTo>
                    <a:lnTo>
                      <a:pt x="207" y="0"/>
                    </a:lnTo>
                    <a:lnTo>
                      <a:pt x="251" y="0"/>
                    </a:lnTo>
                    <a:lnTo>
                      <a:pt x="301" y="0"/>
                    </a:lnTo>
                    <a:lnTo>
                      <a:pt x="264" y="6"/>
                    </a:lnTo>
                    <a:lnTo>
                      <a:pt x="219" y="13"/>
                    </a:lnTo>
                    <a:lnTo>
                      <a:pt x="182" y="25"/>
                    </a:lnTo>
                    <a:lnTo>
                      <a:pt x="144" y="38"/>
                    </a:lnTo>
                    <a:lnTo>
                      <a:pt x="108" y="63"/>
                    </a:lnTo>
                    <a:lnTo>
                      <a:pt x="70" y="88"/>
                    </a:lnTo>
                    <a:lnTo>
                      <a:pt x="38" y="119"/>
                    </a:lnTo>
                    <a:lnTo>
                      <a:pt x="0" y="151"/>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39" name="Freeform 571"/>
              <p:cNvSpPr>
                <a:spLocks/>
              </p:cNvSpPr>
              <p:nvPr/>
            </p:nvSpPr>
            <p:spPr bwMode="auto">
              <a:xfrm>
                <a:off x="12746" y="11096"/>
                <a:ext cx="21" cy="20"/>
              </a:xfrm>
              <a:custGeom>
                <a:avLst/>
                <a:gdLst>
                  <a:gd name="T0" fmla="*/ 0 w 145"/>
                  <a:gd name="T1" fmla="*/ 0 h 144"/>
                  <a:gd name="T2" fmla="*/ 0 w 145"/>
                  <a:gd name="T3" fmla="*/ 0 h 144"/>
                  <a:gd name="T4" fmla="*/ 0 w 145"/>
                  <a:gd name="T5" fmla="*/ 0 h 144"/>
                  <a:gd name="T6" fmla="*/ 0 w 145"/>
                  <a:gd name="T7" fmla="*/ 0 h 144"/>
                  <a:gd name="T8" fmla="*/ 0 w 145"/>
                  <a:gd name="T9" fmla="*/ 0 h 144"/>
                  <a:gd name="T10" fmla="*/ 0 w 145"/>
                  <a:gd name="T11" fmla="*/ 0 h 144"/>
                  <a:gd name="T12" fmla="*/ 0 w 145"/>
                  <a:gd name="T13" fmla="*/ 0 h 144"/>
                  <a:gd name="T14" fmla="*/ 0 w 145"/>
                  <a:gd name="T15" fmla="*/ 0 h 144"/>
                  <a:gd name="T16" fmla="*/ 0 w 145"/>
                  <a:gd name="T17" fmla="*/ 0 h 144"/>
                  <a:gd name="T18" fmla="*/ 0 w 145"/>
                  <a:gd name="T19" fmla="*/ 0 h 144"/>
                  <a:gd name="T20" fmla="*/ 0 w 145"/>
                  <a:gd name="T21" fmla="*/ 0 h 144"/>
                  <a:gd name="T22" fmla="*/ 0 w 145"/>
                  <a:gd name="T23" fmla="*/ 0 h 144"/>
                  <a:gd name="T24" fmla="*/ 0 w 145"/>
                  <a:gd name="T25" fmla="*/ 0 h 144"/>
                  <a:gd name="T26" fmla="*/ 0 w 145"/>
                  <a:gd name="T27" fmla="*/ 0 h 144"/>
                  <a:gd name="T28" fmla="*/ 0 w 145"/>
                  <a:gd name="T29" fmla="*/ 0 h 144"/>
                  <a:gd name="T30" fmla="*/ 0 w 145"/>
                  <a:gd name="T31" fmla="*/ 0 h 144"/>
                  <a:gd name="T32" fmla="*/ 0 w 145"/>
                  <a:gd name="T33" fmla="*/ 0 h 144"/>
                  <a:gd name="T34" fmla="*/ 0 w 145"/>
                  <a:gd name="T35" fmla="*/ 0 h 144"/>
                  <a:gd name="T36" fmla="*/ 0 w 145"/>
                  <a:gd name="T37" fmla="*/ 0 h 1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5"/>
                  <a:gd name="T58" fmla="*/ 0 h 144"/>
                  <a:gd name="T59" fmla="*/ 145 w 145"/>
                  <a:gd name="T60" fmla="*/ 144 h 1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5" h="144">
                    <a:moveTo>
                      <a:pt x="132" y="0"/>
                    </a:moveTo>
                    <a:lnTo>
                      <a:pt x="138" y="0"/>
                    </a:lnTo>
                    <a:lnTo>
                      <a:pt x="145" y="6"/>
                    </a:lnTo>
                    <a:lnTo>
                      <a:pt x="132" y="19"/>
                    </a:lnTo>
                    <a:lnTo>
                      <a:pt x="88" y="56"/>
                    </a:lnTo>
                    <a:lnTo>
                      <a:pt x="63" y="81"/>
                    </a:lnTo>
                    <a:lnTo>
                      <a:pt x="45" y="106"/>
                    </a:lnTo>
                    <a:lnTo>
                      <a:pt x="32" y="126"/>
                    </a:lnTo>
                    <a:lnTo>
                      <a:pt x="38" y="138"/>
                    </a:lnTo>
                    <a:lnTo>
                      <a:pt x="38" y="144"/>
                    </a:lnTo>
                    <a:lnTo>
                      <a:pt x="13" y="126"/>
                    </a:lnTo>
                    <a:lnTo>
                      <a:pt x="0" y="113"/>
                    </a:lnTo>
                    <a:lnTo>
                      <a:pt x="0" y="106"/>
                    </a:lnTo>
                    <a:lnTo>
                      <a:pt x="7" y="106"/>
                    </a:lnTo>
                    <a:lnTo>
                      <a:pt x="0" y="106"/>
                    </a:lnTo>
                    <a:lnTo>
                      <a:pt x="7" y="101"/>
                    </a:lnTo>
                    <a:lnTo>
                      <a:pt x="20" y="76"/>
                    </a:lnTo>
                    <a:lnTo>
                      <a:pt x="63" y="44"/>
                    </a:lnTo>
                    <a:lnTo>
                      <a:pt x="132"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40" name="Freeform 572"/>
              <p:cNvSpPr>
                <a:spLocks/>
              </p:cNvSpPr>
              <p:nvPr/>
            </p:nvSpPr>
            <p:spPr bwMode="auto">
              <a:xfrm>
                <a:off x="12735" y="11087"/>
                <a:ext cx="22" cy="22"/>
              </a:xfrm>
              <a:custGeom>
                <a:avLst/>
                <a:gdLst>
                  <a:gd name="T0" fmla="*/ 0 w 149"/>
                  <a:gd name="T1" fmla="*/ 0 h 156"/>
                  <a:gd name="T2" fmla="*/ 0 w 149"/>
                  <a:gd name="T3" fmla="*/ 0 h 156"/>
                  <a:gd name="T4" fmla="*/ 0 w 149"/>
                  <a:gd name="T5" fmla="*/ 0 h 156"/>
                  <a:gd name="T6" fmla="*/ 0 w 149"/>
                  <a:gd name="T7" fmla="*/ 0 h 156"/>
                  <a:gd name="T8" fmla="*/ 0 w 149"/>
                  <a:gd name="T9" fmla="*/ 0 h 156"/>
                  <a:gd name="T10" fmla="*/ 0 w 149"/>
                  <a:gd name="T11" fmla="*/ 0 h 156"/>
                  <a:gd name="T12" fmla="*/ 0 w 149"/>
                  <a:gd name="T13" fmla="*/ 0 h 156"/>
                  <a:gd name="T14" fmla="*/ 0 w 149"/>
                  <a:gd name="T15" fmla="*/ 0 h 156"/>
                  <a:gd name="T16" fmla="*/ 0 w 149"/>
                  <a:gd name="T17" fmla="*/ 0 h 156"/>
                  <a:gd name="T18" fmla="*/ 0 w 149"/>
                  <a:gd name="T19" fmla="*/ 0 h 156"/>
                  <a:gd name="T20" fmla="*/ 0 w 149"/>
                  <a:gd name="T21" fmla="*/ 0 h 156"/>
                  <a:gd name="T22" fmla="*/ 0 w 149"/>
                  <a:gd name="T23" fmla="*/ 0 h 156"/>
                  <a:gd name="T24" fmla="*/ 0 w 149"/>
                  <a:gd name="T25" fmla="*/ 0 h 156"/>
                  <a:gd name="T26" fmla="*/ 0 w 149"/>
                  <a:gd name="T27" fmla="*/ 0 h 156"/>
                  <a:gd name="T28" fmla="*/ 0 w 149"/>
                  <a:gd name="T29" fmla="*/ 0 h 156"/>
                  <a:gd name="T30" fmla="*/ 0 w 149"/>
                  <a:gd name="T31" fmla="*/ 0 h 156"/>
                  <a:gd name="T32" fmla="*/ 0 w 149"/>
                  <a:gd name="T33" fmla="*/ 0 h 156"/>
                  <a:gd name="T34" fmla="*/ 0 w 149"/>
                  <a:gd name="T35" fmla="*/ 0 h 156"/>
                  <a:gd name="T36" fmla="*/ 0 w 149"/>
                  <a:gd name="T37" fmla="*/ 0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9"/>
                  <a:gd name="T58" fmla="*/ 0 h 156"/>
                  <a:gd name="T59" fmla="*/ 149 w 149"/>
                  <a:gd name="T60" fmla="*/ 156 h 1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9" h="156">
                    <a:moveTo>
                      <a:pt x="144" y="0"/>
                    </a:moveTo>
                    <a:lnTo>
                      <a:pt x="149" y="0"/>
                    </a:lnTo>
                    <a:lnTo>
                      <a:pt x="149" y="5"/>
                    </a:lnTo>
                    <a:lnTo>
                      <a:pt x="137" y="25"/>
                    </a:lnTo>
                    <a:lnTo>
                      <a:pt x="81" y="62"/>
                    </a:lnTo>
                    <a:lnTo>
                      <a:pt x="49" y="87"/>
                    </a:lnTo>
                    <a:lnTo>
                      <a:pt x="24" y="106"/>
                    </a:lnTo>
                    <a:lnTo>
                      <a:pt x="13" y="131"/>
                    </a:lnTo>
                    <a:lnTo>
                      <a:pt x="13" y="143"/>
                    </a:lnTo>
                    <a:lnTo>
                      <a:pt x="18" y="156"/>
                    </a:lnTo>
                    <a:lnTo>
                      <a:pt x="6" y="143"/>
                    </a:lnTo>
                    <a:lnTo>
                      <a:pt x="0" y="125"/>
                    </a:lnTo>
                    <a:lnTo>
                      <a:pt x="6" y="106"/>
                    </a:lnTo>
                    <a:lnTo>
                      <a:pt x="6" y="93"/>
                    </a:lnTo>
                    <a:lnTo>
                      <a:pt x="13" y="93"/>
                    </a:lnTo>
                    <a:lnTo>
                      <a:pt x="13" y="87"/>
                    </a:lnTo>
                    <a:lnTo>
                      <a:pt x="24" y="62"/>
                    </a:lnTo>
                    <a:lnTo>
                      <a:pt x="68" y="30"/>
                    </a:lnTo>
                    <a:lnTo>
                      <a:pt x="144"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41" name="Freeform 573"/>
              <p:cNvSpPr>
                <a:spLocks/>
              </p:cNvSpPr>
              <p:nvPr/>
            </p:nvSpPr>
            <p:spPr bwMode="auto">
              <a:xfrm>
                <a:off x="12725" y="11079"/>
                <a:ext cx="21" cy="20"/>
              </a:xfrm>
              <a:custGeom>
                <a:avLst/>
                <a:gdLst>
                  <a:gd name="T0" fmla="*/ 0 w 143"/>
                  <a:gd name="T1" fmla="*/ 0 h 144"/>
                  <a:gd name="T2" fmla="*/ 0 w 143"/>
                  <a:gd name="T3" fmla="*/ 0 h 144"/>
                  <a:gd name="T4" fmla="*/ 0 w 143"/>
                  <a:gd name="T5" fmla="*/ 0 h 144"/>
                  <a:gd name="T6" fmla="*/ 0 w 143"/>
                  <a:gd name="T7" fmla="*/ 0 h 144"/>
                  <a:gd name="T8" fmla="*/ 0 w 143"/>
                  <a:gd name="T9" fmla="*/ 0 h 144"/>
                  <a:gd name="T10" fmla="*/ 0 w 143"/>
                  <a:gd name="T11" fmla="*/ 0 h 144"/>
                  <a:gd name="T12" fmla="*/ 0 w 143"/>
                  <a:gd name="T13" fmla="*/ 0 h 144"/>
                  <a:gd name="T14" fmla="*/ 0 w 143"/>
                  <a:gd name="T15" fmla="*/ 0 h 144"/>
                  <a:gd name="T16" fmla="*/ 0 w 143"/>
                  <a:gd name="T17" fmla="*/ 0 h 144"/>
                  <a:gd name="T18" fmla="*/ 0 w 143"/>
                  <a:gd name="T19" fmla="*/ 0 h 144"/>
                  <a:gd name="T20" fmla="*/ 0 w 143"/>
                  <a:gd name="T21" fmla="*/ 0 h 144"/>
                  <a:gd name="T22" fmla="*/ 0 w 143"/>
                  <a:gd name="T23" fmla="*/ 0 h 144"/>
                  <a:gd name="T24" fmla="*/ 0 w 143"/>
                  <a:gd name="T25" fmla="*/ 0 h 144"/>
                  <a:gd name="T26" fmla="*/ 0 w 143"/>
                  <a:gd name="T27" fmla="*/ 0 h 144"/>
                  <a:gd name="T28" fmla="*/ 0 w 143"/>
                  <a:gd name="T29" fmla="*/ 0 h 144"/>
                  <a:gd name="T30" fmla="*/ 0 w 143"/>
                  <a:gd name="T31" fmla="*/ 0 h 144"/>
                  <a:gd name="T32" fmla="*/ 0 w 143"/>
                  <a:gd name="T33" fmla="*/ 0 h 144"/>
                  <a:gd name="T34" fmla="*/ 0 w 143"/>
                  <a:gd name="T35" fmla="*/ 0 h 144"/>
                  <a:gd name="T36" fmla="*/ 0 w 143"/>
                  <a:gd name="T37" fmla="*/ 0 h 144"/>
                  <a:gd name="T38" fmla="*/ 0 w 143"/>
                  <a:gd name="T39" fmla="*/ 0 h 1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144"/>
                  <a:gd name="T62" fmla="*/ 143 w 143"/>
                  <a:gd name="T63" fmla="*/ 144 h 1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144">
                    <a:moveTo>
                      <a:pt x="137" y="0"/>
                    </a:moveTo>
                    <a:lnTo>
                      <a:pt x="137" y="6"/>
                    </a:lnTo>
                    <a:lnTo>
                      <a:pt x="143" y="12"/>
                    </a:lnTo>
                    <a:lnTo>
                      <a:pt x="131" y="25"/>
                    </a:lnTo>
                    <a:lnTo>
                      <a:pt x="82" y="62"/>
                    </a:lnTo>
                    <a:lnTo>
                      <a:pt x="50" y="82"/>
                    </a:lnTo>
                    <a:lnTo>
                      <a:pt x="31" y="100"/>
                    </a:lnTo>
                    <a:lnTo>
                      <a:pt x="19" y="125"/>
                    </a:lnTo>
                    <a:lnTo>
                      <a:pt x="19" y="138"/>
                    </a:lnTo>
                    <a:lnTo>
                      <a:pt x="19" y="144"/>
                    </a:lnTo>
                    <a:lnTo>
                      <a:pt x="12" y="132"/>
                    </a:lnTo>
                    <a:lnTo>
                      <a:pt x="6" y="113"/>
                    </a:lnTo>
                    <a:lnTo>
                      <a:pt x="0" y="94"/>
                    </a:lnTo>
                    <a:lnTo>
                      <a:pt x="6" y="87"/>
                    </a:lnTo>
                    <a:lnTo>
                      <a:pt x="12" y="87"/>
                    </a:lnTo>
                    <a:lnTo>
                      <a:pt x="6" y="87"/>
                    </a:lnTo>
                    <a:lnTo>
                      <a:pt x="12" y="82"/>
                    </a:lnTo>
                    <a:lnTo>
                      <a:pt x="25" y="62"/>
                    </a:lnTo>
                    <a:lnTo>
                      <a:pt x="62" y="32"/>
                    </a:lnTo>
                    <a:lnTo>
                      <a:pt x="137"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42" name="Freeform 574"/>
              <p:cNvSpPr>
                <a:spLocks/>
              </p:cNvSpPr>
              <p:nvPr/>
            </p:nvSpPr>
            <p:spPr bwMode="auto">
              <a:xfrm>
                <a:off x="12788" y="11098"/>
                <a:ext cx="71" cy="60"/>
              </a:xfrm>
              <a:custGeom>
                <a:avLst/>
                <a:gdLst>
                  <a:gd name="T0" fmla="*/ 0 w 495"/>
                  <a:gd name="T1" fmla="*/ 0 h 419"/>
                  <a:gd name="T2" fmla="*/ 0 w 495"/>
                  <a:gd name="T3" fmla="*/ 0 h 419"/>
                  <a:gd name="T4" fmla="*/ 0 w 495"/>
                  <a:gd name="T5" fmla="*/ 0 h 419"/>
                  <a:gd name="T6" fmla="*/ 0 w 495"/>
                  <a:gd name="T7" fmla="*/ 0 h 419"/>
                  <a:gd name="T8" fmla="*/ 0 w 495"/>
                  <a:gd name="T9" fmla="*/ 0 h 419"/>
                  <a:gd name="T10" fmla="*/ 0 w 495"/>
                  <a:gd name="T11" fmla="*/ 0 h 419"/>
                  <a:gd name="T12" fmla="*/ 0 w 495"/>
                  <a:gd name="T13" fmla="*/ 0 h 419"/>
                  <a:gd name="T14" fmla="*/ 0 w 495"/>
                  <a:gd name="T15" fmla="*/ 0 h 419"/>
                  <a:gd name="T16" fmla="*/ 0 w 495"/>
                  <a:gd name="T17" fmla="*/ 0 h 419"/>
                  <a:gd name="T18" fmla="*/ 0 w 495"/>
                  <a:gd name="T19" fmla="*/ 0 h 419"/>
                  <a:gd name="T20" fmla="*/ 0 w 495"/>
                  <a:gd name="T21" fmla="*/ 0 h 419"/>
                  <a:gd name="T22" fmla="*/ 0 w 495"/>
                  <a:gd name="T23" fmla="*/ 0 h 419"/>
                  <a:gd name="T24" fmla="*/ 0 w 495"/>
                  <a:gd name="T25" fmla="*/ 0 h 419"/>
                  <a:gd name="T26" fmla="*/ 0 w 495"/>
                  <a:gd name="T27" fmla="*/ 0 h 419"/>
                  <a:gd name="T28" fmla="*/ 0 w 495"/>
                  <a:gd name="T29" fmla="*/ 0 h 419"/>
                  <a:gd name="T30" fmla="*/ 0 w 495"/>
                  <a:gd name="T31" fmla="*/ 0 h 419"/>
                  <a:gd name="T32" fmla="*/ 0 w 495"/>
                  <a:gd name="T33" fmla="*/ 0 h 419"/>
                  <a:gd name="T34" fmla="*/ 0 w 495"/>
                  <a:gd name="T35" fmla="*/ 0 h 419"/>
                  <a:gd name="T36" fmla="*/ 0 w 495"/>
                  <a:gd name="T37" fmla="*/ 0 h 419"/>
                  <a:gd name="T38" fmla="*/ 0 w 495"/>
                  <a:gd name="T39" fmla="*/ 0 h 419"/>
                  <a:gd name="T40" fmla="*/ 0 w 495"/>
                  <a:gd name="T41" fmla="*/ 0 h 419"/>
                  <a:gd name="T42" fmla="*/ 0 w 495"/>
                  <a:gd name="T43" fmla="*/ 0 h 419"/>
                  <a:gd name="T44" fmla="*/ 0 w 495"/>
                  <a:gd name="T45" fmla="*/ 0 h 419"/>
                  <a:gd name="T46" fmla="*/ 0 w 495"/>
                  <a:gd name="T47" fmla="*/ 0 h 419"/>
                  <a:gd name="T48" fmla="*/ 0 w 495"/>
                  <a:gd name="T49" fmla="*/ 0 h 419"/>
                  <a:gd name="T50" fmla="*/ 0 w 495"/>
                  <a:gd name="T51" fmla="*/ 0 h 419"/>
                  <a:gd name="T52" fmla="*/ 0 w 495"/>
                  <a:gd name="T53" fmla="*/ 0 h 419"/>
                  <a:gd name="T54" fmla="*/ 0 w 495"/>
                  <a:gd name="T55" fmla="*/ 0 h 419"/>
                  <a:gd name="T56" fmla="*/ 0 w 495"/>
                  <a:gd name="T57" fmla="*/ 0 h 419"/>
                  <a:gd name="T58" fmla="*/ 0 w 495"/>
                  <a:gd name="T59" fmla="*/ 0 h 419"/>
                  <a:gd name="T60" fmla="*/ 0 w 495"/>
                  <a:gd name="T61" fmla="*/ 0 h 419"/>
                  <a:gd name="T62" fmla="*/ 0 w 495"/>
                  <a:gd name="T63" fmla="*/ 0 h 419"/>
                  <a:gd name="T64" fmla="*/ 0 w 495"/>
                  <a:gd name="T65" fmla="*/ 0 h 419"/>
                  <a:gd name="T66" fmla="*/ 0 w 495"/>
                  <a:gd name="T67" fmla="*/ 0 h 419"/>
                  <a:gd name="T68" fmla="*/ 0 w 495"/>
                  <a:gd name="T69" fmla="*/ 0 h 419"/>
                  <a:gd name="T70" fmla="*/ 0 w 495"/>
                  <a:gd name="T71" fmla="*/ 0 h 419"/>
                  <a:gd name="T72" fmla="*/ 0 w 495"/>
                  <a:gd name="T73" fmla="*/ 0 h 419"/>
                  <a:gd name="T74" fmla="*/ 0 w 495"/>
                  <a:gd name="T75" fmla="*/ 0 h 419"/>
                  <a:gd name="T76" fmla="*/ 0 w 495"/>
                  <a:gd name="T77" fmla="*/ 0 h 419"/>
                  <a:gd name="T78" fmla="*/ 0 w 495"/>
                  <a:gd name="T79" fmla="*/ 0 h 419"/>
                  <a:gd name="T80" fmla="*/ 0 w 495"/>
                  <a:gd name="T81" fmla="*/ 0 h 419"/>
                  <a:gd name="T82" fmla="*/ 0 w 495"/>
                  <a:gd name="T83" fmla="*/ 0 h 419"/>
                  <a:gd name="T84" fmla="*/ 0 w 495"/>
                  <a:gd name="T85" fmla="*/ 0 h 419"/>
                  <a:gd name="T86" fmla="*/ 0 w 495"/>
                  <a:gd name="T87" fmla="*/ 0 h 419"/>
                  <a:gd name="T88" fmla="*/ 0 w 495"/>
                  <a:gd name="T89" fmla="*/ 0 h 419"/>
                  <a:gd name="T90" fmla="*/ 0 w 495"/>
                  <a:gd name="T91" fmla="*/ 0 h 419"/>
                  <a:gd name="T92" fmla="*/ 0 w 495"/>
                  <a:gd name="T93" fmla="*/ 0 h 419"/>
                  <a:gd name="T94" fmla="*/ 0 w 495"/>
                  <a:gd name="T95" fmla="*/ 0 h 419"/>
                  <a:gd name="T96" fmla="*/ 0 w 495"/>
                  <a:gd name="T97" fmla="*/ 0 h 419"/>
                  <a:gd name="T98" fmla="*/ 0 w 495"/>
                  <a:gd name="T99" fmla="*/ 0 h 419"/>
                  <a:gd name="T100" fmla="*/ 0 w 495"/>
                  <a:gd name="T101" fmla="*/ 0 h 419"/>
                  <a:gd name="T102" fmla="*/ 0 w 495"/>
                  <a:gd name="T103" fmla="*/ 0 h 419"/>
                  <a:gd name="T104" fmla="*/ 0 w 495"/>
                  <a:gd name="T105" fmla="*/ 0 h 419"/>
                  <a:gd name="T106" fmla="*/ 0 w 495"/>
                  <a:gd name="T107" fmla="*/ 0 h 419"/>
                  <a:gd name="T108" fmla="*/ 0 w 495"/>
                  <a:gd name="T109" fmla="*/ 0 h 419"/>
                  <a:gd name="T110" fmla="*/ 0 w 495"/>
                  <a:gd name="T111" fmla="*/ 0 h 4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5"/>
                  <a:gd name="T169" fmla="*/ 0 h 419"/>
                  <a:gd name="T170" fmla="*/ 495 w 495"/>
                  <a:gd name="T171" fmla="*/ 419 h 4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5" h="419">
                    <a:moveTo>
                      <a:pt x="38" y="157"/>
                    </a:moveTo>
                    <a:lnTo>
                      <a:pt x="20" y="175"/>
                    </a:lnTo>
                    <a:lnTo>
                      <a:pt x="7" y="193"/>
                    </a:lnTo>
                    <a:lnTo>
                      <a:pt x="0" y="213"/>
                    </a:lnTo>
                    <a:lnTo>
                      <a:pt x="7" y="231"/>
                    </a:lnTo>
                    <a:lnTo>
                      <a:pt x="13" y="244"/>
                    </a:lnTo>
                    <a:lnTo>
                      <a:pt x="32" y="256"/>
                    </a:lnTo>
                    <a:lnTo>
                      <a:pt x="50" y="269"/>
                    </a:lnTo>
                    <a:lnTo>
                      <a:pt x="57" y="269"/>
                    </a:lnTo>
                    <a:lnTo>
                      <a:pt x="63" y="263"/>
                    </a:lnTo>
                    <a:lnTo>
                      <a:pt x="57" y="281"/>
                    </a:lnTo>
                    <a:lnTo>
                      <a:pt x="57" y="294"/>
                    </a:lnTo>
                    <a:lnTo>
                      <a:pt x="70" y="306"/>
                    </a:lnTo>
                    <a:lnTo>
                      <a:pt x="81" y="319"/>
                    </a:lnTo>
                    <a:lnTo>
                      <a:pt x="94" y="331"/>
                    </a:lnTo>
                    <a:lnTo>
                      <a:pt x="119" y="338"/>
                    </a:lnTo>
                    <a:lnTo>
                      <a:pt x="138" y="338"/>
                    </a:lnTo>
                    <a:lnTo>
                      <a:pt x="156" y="326"/>
                    </a:lnTo>
                    <a:lnTo>
                      <a:pt x="151" y="344"/>
                    </a:lnTo>
                    <a:lnTo>
                      <a:pt x="156" y="363"/>
                    </a:lnTo>
                    <a:lnTo>
                      <a:pt x="163" y="376"/>
                    </a:lnTo>
                    <a:lnTo>
                      <a:pt x="176" y="388"/>
                    </a:lnTo>
                    <a:lnTo>
                      <a:pt x="194" y="394"/>
                    </a:lnTo>
                    <a:lnTo>
                      <a:pt x="219" y="401"/>
                    </a:lnTo>
                    <a:lnTo>
                      <a:pt x="238" y="394"/>
                    </a:lnTo>
                    <a:lnTo>
                      <a:pt x="257" y="381"/>
                    </a:lnTo>
                    <a:lnTo>
                      <a:pt x="264" y="407"/>
                    </a:lnTo>
                    <a:lnTo>
                      <a:pt x="276" y="419"/>
                    </a:lnTo>
                    <a:lnTo>
                      <a:pt x="294" y="419"/>
                    </a:lnTo>
                    <a:lnTo>
                      <a:pt x="313" y="419"/>
                    </a:lnTo>
                    <a:lnTo>
                      <a:pt x="350" y="407"/>
                    </a:lnTo>
                    <a:lnTo>
                      <a:pt x="388" y="381"/>
                    </a:lnTo>
                    <a:lnTo>
                      <a:pt x="413" y="356"/>
                    </a:lnTo>
                    <a:lnTo>
                      <a:pt x="438" y="326"/>
                    </a:lnTo>
                    <a:lnTo>
                      <a:pt x="463" y="294"/>
                    </a:lnTo>
                    <a:lnTo>
                      <a:pt x="488" y="238"/>
                    </a:lnTo>
                    <a:lnTo>
                      <a:pt x="495" y="218"/>
                    </a:lnTo>
                    <a:lnTo>
                      <a:pt x="495" y="193"/>
                    </a:lnTo>
                    <a:lnTo>
                      <a:pt x="488" y="144"/>
                    </a:lnTo>
                    <a:lnTo>
                      <a:pt x="463" y="100"/>
                    </a:lnTo>
                    <a:lnTo>
                      <a:pt x="451" y="82"/>
                    </a:lnTo>
                    <a:lnTo>
                      <a:pt x="432" y="62"/>
                    </a:lnTo>
                    <a:lnTo>
                      <a:pt x="395" y="44"/>
                    </a:lnTo>
                    <a:lnTo>
                      <a:pt x="357" y="19"/>
                    </a:lnTo>
                    <a:lnTo>
                      <a:pt x="313" y="6"/>
                    </a:lnTo>
                    <a:lnTo>
                      <a:pt x="269" y="0"/>
                    </a:lnTo>
                    <a:lnTo>
                      <a:pt x="226" y="0"/>
                    </a:lnTo>
                    <a:lnTo>
                      <a:pt x="182" y="12"/>
                    </a:lnTo>
                    <a:lnTo>
                      <a:pt x="138" y="25"/>
                    </a:lnTo>
                    <a:lnTo>
                      <a:pt x="94" y="50"/>
                    </a:lnTo>
                    <a:lnTo>
                      <a:pt x="70" y="75"/>
                    </a:lnTo>
                    <a:lnTo>
                      <a:pt x="38" y="100"/>
                    </a:lnTo>
                    <a:lnTo>
                      <a:pt x="32" y="112"/>
                    </a:lnTo>
                    <a:lnTo>
                      <a:pt x="25" y="132"/>
                    </a:lnTo>
                    <a:lnTo>
                      <a:pt x="25" y="144"/>
                    </a:lnTo>
                    <a:lnTo>
                      <a:pt x="38" y="157"/>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43" name="Freeform 575"/>
              <p:cNvSpPr>
                <a:spLocks/>
              </p:cNvSpPr>
              <p:nvPr/>
            </p:nvSpPr>
            <p:spPr bwMode="auto">
              <a:xfrm>
                <a:off x="12828" y="11121"/>
                <a:ext cx="31" cy="37"/>
              </a:xfrm>
              <a:custGeom>
                <a:avLst/>
                <a:gdLst>
                  <a:gd name="T0" fmla="*/ 0 w 213"/>
                  <a:gd name="T1" fmla="*/ 0 h 262"/>
                  <a:gd name="T2" fmla="*/ 0 w 213"/>
                  <a:gd name="T3" fmla="*/ 0 h 262"/>
                  <a:gd name="T4" fmla="*/ 0 w 213"/>
                  <a:gd name="T5" fmla="*/ 0 h 262"/>
                  <a:gd name="T6" fmla="*/ 0 w 213"/>
                  <a:gd name="T7" fmla="*/ 0 h 262"/>
                  <a:gd name="T8" fmla="*/ 0 w 213"/>
                  <a:gd name="T9" fmla="*/ 0 h 262"/>
                  <a:gd name="T10" fmla="*/ 0 w 213"/>
                  <a:gd name="T11" fmla="*/ 0 h 262"/>
                  <a:gd name="T12" fmla="*/ 0 w 213"/>
                  <a:gd name="T13" fmla="*/ 0 h 262"/>
                  <a:gd name="T14" fmla="*/ 0 w 213"/>
                  <a:gd name="T15" fmla="*/ 0 h 262"/>
                  <a:gd name="T16" fmla="*/ 0 w 213"/>
                  <a:gd name="T17" fmla="*/ 0 h 262"/>
                  <a:gd name="T18" fmla="*/ 0 w 213"/>
                  <a:gd name="T19" fmla="*/ 0 h 262"/>
                  <a:gd name="T20" fmla="*/ 0 w 213"/>
                  <a:gd name="T21" fmla="*/ 0 h 262"/>
                  <a:gd name="T22" fmla="*/ 0 w 213"/>
                  <a:gd name="T23" fmla="*/ 0 h 262"/>
                  <a:gd name="T24" fmla="*/ 0 w 213"/>
                  <a:gd name="T25" fmla="*/ 0 h 262"/>
                  <a:gd name="T26" fmla="*/ 0 w 213"/>
                  <a:gd name="T27" fmla="*/ 0 h 262"/>
                  <a:gd name="T28" fmla="*/ 0 w 213"/>
                  <a:gd name="T29" fmla="*/ 0 h 262"/>
                  <a:gd name="T30" fmla="*/ 0 w 213"/>
                  <a:gd name="T31" fmla="*/ 0 h 262"/>
                  <a:gd name="T32" fmla="*/ 0 w 213"/>
                  <a:gd name="T33" fmla="*/ 0 h 262"/>
                  <a:gd name="T34" fmla="*/ 0 w 213"/>
                  <a:gd name="T35" fmla="*/ 0 h 262"/>
                  <a:gd name="T36" fmla="*/ 0 w 213"/>
                  <a:gd name="T37" fmla="*/ 0 h 262"/>
                  <a:gd name="T38" fmla="*/ 0 w 213"/>
                  <a:gd name="T39" fmla="*/ 0 h 2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3"/>
                  <a:gd name="T61" fmla="*/ 0 h 262"/>
                  <a:gd name="T62" fmla="*/ 213 w 213"/>
                  <a:gd name="T63" fmla="*/ 262 h 2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3" h="262">
                    <a:moveTo>
                      <a:pt x="0" y="262"/>
                    </a:moveTo>
                    <a:lnTo>
                      <a:pt x="25" y="262"/>
                    </a:lnTo>
                    <a:lnTo>
                      <a:pt x="56" y="256"/>
                    </a:lnTo>
                    <a:lnTo>
                      <a:pt x="81" y="244"/>
                    </a:lnTo>
                    <a:lnTo>
                      <a:pt x="106" y="224"/>
                    </a:lnTo>
                    <a:lnTo>
                      <a:pt x="131" y="199"/>
                    </a:lnTo>
                    <a:lnTo>
                      <a:pt x="156" y="169"/>
                    </a:lnTo>
                    <a:lnTo>
                      <a:pt x="181" y="137"/>
                    </a:lnTo>
                    <a:lnTo>
                      <a:pt x="206" y="81"/>
                    </a:lnTo>
                    <a:lnTo>
                      <a:pt x="213" y="61"/>
                    </a:lnTo>
                    <a:lnTo>
                      <a:pt x="213" y="43"/>
                    </a:lnTo>
                    <a:lnTo>
                      <a:pt x="206" y="0"/>
                    </a:lnTo>
                    <a:lnTo>
                      <a:pt x="200" y="31"/>
                    </a:lnTo>
                    <a:lnTo>
                      <a:pt x="194" y="68"/>
                    </a:lnTo>
                    <a:lnTo>
                      <a:pt x="175" y="99"/>
                    </a:lnTo>
                    <a:lnTo>
                      <a:pt x="156" y="137"/>
                    </a:lnTo>
                    <a:lnTo>
                      <a:pt x="125" y="169"/>
                    </a:lnTo>
                    <a:lnTo>
                      <a:pt x="93" y="199"/>
                    </a:lnTo>
                    <a:lnTo>
                      <a:pt x="50" y="231"/>
                    </a:lnTo>
                    <a:lnTo>
                      <a:pt x="0" y="262"/>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44" name="Freeform 576"/>
              <p:cNvSpPr>
                <a:spLocks/>
              </p:cNvSpPr>
              <p:nvPr/>
            </p:nvSpPr>
            <p:spPr bwMode="auto">
              <a:xfrm>
                <a:off x="12791" y="11106"/>
                <a:ext cx="22" cy="17"/>
              </a:xfrm>
              <a:custGeom>
                <a:avLst/>
                <a:gdLst>
                  <a:gd name="T0" fmla="*/ 0 w 156"/>
                  <a:gd name="T1" fmla="*/ 0 h 118"/>
                  <a:gd name="T2" fmla="*/ 0 w 156"/>
                  <a:gd name="T3" fmla="*/ 0 h 118"/>
                  <a:gd name="T4" fmla="*/ 0 w 156"/>
                  <a:gd name="T5" fmla="*/ 0 h 118"/>
                  <a:gd name="T6" fmla="*/ 0 w 156"/>
                  <a:gd name="T7" fmla="*/ 0 h 118"/>
                  <a:gd name="T8" fmla="*/ 0 w 156"/>
                  <a:gd name="T9" fmla="*/ 0 h 118"/>
                  <a:gd name="T10" fmla="*/ 0 w 156"/>
                  <a:gd name="T11" fmla="*/ 0 h 118"/>
                  <a:gd name="T12" fmla="*/ 0 w 156"/>
                  <a:gd name="T13" fmla="*/ 0 h 118"/>
                  <a:gd name="T14" fmla="*/ 0 w 156"/>
                  <a:gd name="T15" fmla="*/ 0 h 118"/>
                  <a:gd name="T16" fmla="*/ 0 w 156"/>
                  <a:gd name="T17" fmla="*/ 0 h 118"/>
                  <a:gd name="T18" fmla="*/ 0 w 156"/>
                  <a:gd name="T19" fmla="*/ 0 h 118"/>
                  <a:gd name="T20" fmla="*/ 0 w 156"/>
                  <a:gd name="T21" fmla="*/ 0 h 118"/>
                  <a:gd name="T22" fmla="*/ 0 w 156"/>
                  <a:gd name="T23" fmla="*/ 0 h 118"/>
                  <a:gd name="T24" fmla="*/ 0 w 156"/>
                  <a:gd name="T25" fmla="*/ 0 h 118"/>
                  <a:gd name="T26" fmla="*/ 0 w 156"/>
                  <a:gd name="T27" fmla="*/ 0 h 118"/>
                  <a:gd name="T28" fmla="*/ 0 w 156"/>
                  <a:gd name="T29" fmla="*/ 0 h 118"/>
                  <a:gd name="T30" fmla="*/ 0 w 156"/>
                  <a:gd name="T31" fmla="*/ 0 h 118"/>
                  <a:gd name="T32" fmla="*/ 0 w 15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6"/>
                  <a:gd name="T52" fmla="*/ 0 h 118"/>
                  <a:gd name="T53" fmla="*/ 156 w 15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6" h="118">
                    <a:moveTo>
                      <a:pt x="156" y="5"/>
                    </a:moveTo>
                    <a:lnTo>
                      <a:pt x="143" y="0"/>
                    </a:lnTo>
                    <a:lnTo>
                      <a:pt x="124" y="5"/>
                    </a:lnTo>
                    <a:lnTo>
                      <a:pt x="86" y="43"/>
                    </a:lnTo>
                    <a:lnTo>
                      <a:pt x="61" y="55"/>
                    </a:lnTo>
                    <a:lnTo>
                      <a:pt x="43" y="68"/>
                    </a:lnTo>
                    <a:lnTo>
                      <a:pt x="30" y="68"/>
                    </a:lnTo>
                    <a:lnTo>
                      <a:pt x="18" y="50"/>
                    </a:lnTo>
                    <a:lnTo>
                      <a:pt x="12" y="62"/>
                    </a:lnTo>
                    <a:lnTo>
                      <a:pt x="5" y="75"/>
                    </a:lnTo>
                    <a:lnTo>
                      <a:pt x="5" y="87"/>
                    </a:lnTo>
                    <a:lnTo>
                      <a:pt x="18" y="100"/>
                    </a:lnTo>
                    <a:lnTo>
                      <a:pt x="0" y="118"/>
                    </a:lnTo>
                    <a:lnTo>
                      <a:pt x="43" y="106"/>
                    </a:lnTo>
                    <a:lnTo>
                      <a:pt x="86" y="80"/>
                    </a:lnTo>
                    <a:lnTo>
                      <a:pt x="124" y="50"/>
                    </a:lnTo>
                    <a:lnTo>
                      <a:pt x="156" y="5"/>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45" name="Freeform 577"/>
              <p:cNvSpPr>
                <a:spLocks/>
              </p:cNvSpPr>
              <p:nvPr/>
            </p:nvSpPr>
            <p:spPr bwMode="auto">
              <a:xfrm>
                <a:off x="12789" y="11119"/>
                <a:ext cx="28" cy="18"/>
              </a:xfrm>
              <a:custGeom>
                <a:avLst/>
                <a:gdLst>
                  <a:gd name="T0" fmla="*/ 0 w 200"/>
                  <a:gd name="T1" fmla="*/ 0 h 125"/>
                  <a:gd name="T2" fmla="*/ 0 w 200"/>
                  <a:gd name="T3" fmla="*/ 0 h 125"/>
                  <a:gd name="T4" fmla="*/ 0 w 200"/>
                  <a:gd name="T5" fmla="*/ 0 h 125"/>
                  <a:gd name="T6" fmla="*/ 0 w 200"/>
                  <a:gd name="T7" fmla="*/ 0 h 125"/>
                  <a:gd name="T8" fmla="*/ 0 w 200"/>
                  <a:gd name="T9" fmla="*/ 0 h 125"/>
                  <a:gd name="T10" fmla="*/ 0 w 200"/>
                  <a:gd name="T11" fmla="*/ 0 h 125"/>
                  <a:gd name="T12" fmla="*/ 0 w 200"/>
                  <a:gd name="T13" fmla="*/ 0 h 125"/>
                  <a:gd name="T14" fmla="*/ 0 w 200"/>
                  <a:gd name="T15" fmla="*/ 0 h 125"/>
                  <a:gd name="T16" fmla="*/ 0 w 200"/>
                  <a:gd name="T17" fmla="*/ 0 h 125"/>
                  <a:gd name="T18" fmla="*/ 0 w 200"/>
                  <a:gd name="T19" fmla="*/ 0 h 125"/>
                  <a:gd name="T20" fmla="*/ 0 w 200"/>
                  <a:gd name="T21" fmla="*/ 0 h 125"/>
                  <a:gd name="T22" fmla="*/ 0 w 200"/>
                  <a:gd name="T23" fmla="*/ 0 h 125"/>
                  <a:gd name="T24" fmla="*/ 0 w 200"/>
                  <a:gd name="T25" fmla="*/ 0 h 125"/>
                  <a:gd name="T26" fmla="*/ 0 w 200"/>
                  <a:gd name="T27" fmla="*/ 0 h 125"/>
                  <a:gd name="T28" fmla="*/ 0 w 200"/>
                  <a:gd name="T29" fmla="*/ 0 h 125"/>
                  <a:gd name="T30" fmla="*/ 0 w 200"/>
                  <a:gd name="T31" fmla="*/ 0 h 125"/>
                  <a:gd name="T32" fmla="*/ 0 w 200"/>
                  <a:gd name="T33" fmla="*/ 0 h 125"/>
                  <a:gd name="T34" fmla="*/ 0 w 200"/>
                  <a:gd name="T35" fmla="*/ 0 h 125"/>
                  <a:gd name="T36" fmla="*/ 0 w 200"/>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125"/>
                  <a:gd name="T59" fmla="*/ 200 w 200"/>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125">
                    <a:moveTo>
                      <a:pt x="200" y="6"/>
                    </a:moveTo>
                    <a:lnTo>
                      <a:pt x="194" y="0"/>
                    </a:lnTo>
                    <a:lnTo>
                      <a:pt x="187" y="0"/>
                    </a:lnTo>
                    <a:lnTo>
                      <a:pt x="175" y="6"/>
                    </a:lnTo>
                    <a:lnTo>
                      <a:pt x="119" y="44"/>
                    </a:lnTo>
                    <a:lnTo>
                      <a:pt x="87" y="69"/>
                    </a:lnTo>
                    <a:lnTo>
                      <a:pt x="56" y="87"/>
                    </a:lnTo>
                    <a:lnTo>
                      <a:pt x="31" y="94"/>
                    </a:lnTo>
                    <a:lnTo>
                      <a:pt x="13" y="94"/>
                    </a:lnTo>
                    <a:lnTo>
                      <a:pt x="0" y="87"/>
                    </a:lnTo>
                    <a:lnTo>
                      <a:pt x="25" y="112"/>
                    </a:lnTo>
                    <a:lnTo>
                      <a:pt x="43" y="125"/>
                    </a:lnTo>
                    <a:lnTo>
                      <a:pt x="50" y="125"/>
                    </a:lnTo>
                    <a:lnTo>
                      <a:pt x="56" y="119"/>
                    </a:lnTo>
                    <a:lnTo>
                      <a:pt x="69" y="119"/>
                    </a:lnTo>
                    <a:lnTo>
                      <a:pt x="94" y="106"/>
                    </a:lnTo>
                    <a:lnTo>
                      <a:pt x="144" y="69"/>
                    </a:lnTo>
                    <a:lnTo>
                      <a:pt x="169" y="38"/>
                    </a:lnTo>
                    <a:lnTo>
                      <a:pt x="200" y="6"/>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46" name="Freeform 578"/>
              <p:cNvSpPr>
                <a:spLocks/>
              </p:cNvSpPr>
              <p:nvPr/>
            </p:nvSpPr>
            <p:spPr bwMode="auto">
              <a:xfrm>
                <a:off x="12799" y="11128"/>
                <a:ext cx="30" cy="18"/>
              </a:xfrm>
              <a:custGeom>
                <a:avLst/>
                <a:gdLst>
                  <a:gd name="T0" fmla="*/ 0 w 208"/>
                  <a:gd name="T1" fmla="*/ 0 h 125"/>
                  <a:gd name="T2" fmla="*/ 0 w 208"/>
                  <a:gd name="T3" fmla="*/ 0 h 125"/>
                  <a:gd name="T4" fmla="*/ 0 w 208"/>
                  <a:gd name="T5" fmla="*/ 0 h 125"/>
                  <a:gd name="T6" fmla="*/ 0 w 208"/>
                  <a:gd name="T7" fmla="*/ 0 h 125"/>
                  <a:gd name="T8" fmla="*/ 0 w 208"/>
                  <a:gd name="T9" fmla="*/ 0 h 125"/>
                  <a:gd name="T10" fmla="*/ 0 w 208"/>
                  <a:gd name="T11" fmla="*/ 0 h 125"/>
                  <a:gd name="T12" fmla="*/ 0 w 208"/>
                  <a:gd name="T13" fmla="*/ 0 h 125"/>
                  <a:gd name="T14" fmla="*/ 0 w 208"/>
                  <a:gd name="T15" fmla="*/ 0 h 125"/>
                  <a:gd name="T16" fmla="*/ 0 w 208"/>
                  <a:gd name="T17" fmla="*/ 0 h 125"/>
                  <a:gd name="T18" fmla="*/ 0 w 208"/>
                  <a:gd name="T19" fmla="*/ 0 h 125"/>
                  <a:gd name="T20" fmla="*/ 0 w 208"/>
                  <a:gd name="T21" fmla="*/ 0 h 125"/>
                  <a:gd name="T22" fmla="*/ 0 w 208"/>
                  <a:gd name="T23" fmla="*/ 0 h 125"/>
                  <a:gd name="T24" fmla="*/ 0 w 208"/>
                  <a:gd name="T25" fmla="*/ 0 h 125"/>
                  <a:gd name="T26" fmla="*/ 0 w 208"/>
                  <a:gd name="T27" fmla="*/ 0 h 125"/>
                  <a:gd name="T28" fmla="*/ 0 w 208"/>
                  <a:gd name="T29" fmla="*/ 0 h 125"/>
                  <a:gd name="T30" fmla="*/ 0 w 208"/>
                  <a:gd name="T31" fmla="*/ 0 h 125"/>
                  <a:gd name="T32" fmla="*/ 0 w 208"/>
                  <a:gd name="T33" fmla="*/ 0 h 125"/>
                  <a:gd name="T34" fmla="*/ 0 w 208"/>
                  <a:gd name="T35" fmla="*/ 0 h 125"/>
                  <a:gd name="T36" fmla="*/ 0 w 208"/>
                  <a:gd name="T37" fmla="*/ 0 h 125"/>
                  <a:gd name="T38" fmla="*/ 0 w 208"/>
                  <a:gd name="T39" fmla="*/ 0 h 1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8"/>
                  <a:gd name="T61" fmla="*/ 0 h 125"/>
                  <a:gd name="T62" fmla="*/ 208 w 208"/>
                  <a:gd name="T63" fmla="*/ 125 h 1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8" h="125">
                    <a:moveTo>
                      <a:pt x="208" y="7"/>
                    </a:moveTo>
                    <a:lnTo>
                      <a:pt x="208" y="0"/>
                    </a:lnTo>
                    <a:lnTo>
                      <a:pt x="201" y="0"/>
                    </a:lnTo>
                    <a:lnTo>
                      <a:pt x="176" y="7"/>
                    </a:lnTo>
                    <a:lnTo>
                      <a:pt x="126" y="57"/>
                    </a:lnTo>
                    <a:lnTo>
                      <a:pt x="95" y="82"/>
                    </a:lnTo>
                    <a:lnTo>
                      <a:pt x="63" y="107"/>
                    </a:lnTo>
                    <a:lnTo>
                      <a:pt x="32" y="120"/>
                    </a:lnTo>
                    <a:lnTo>
                      <a:pt x="13" y="120"/>
                    </a:lnTo>
                    <a:lnTo>
                      <a:pt x="0" y="113"/>
                    </a:lnTo>
                    <a:lnTo>
                      <a:pt x="13" y="125"/>
                    </a:lnTo>
                    <a:lnTo>
                      <a:pt x="45" y="125"/>
                    </a:lnTo>
                    <a:lnTo>
                      <a:pt x="70" y="125"/>
                    </a:lnTo>
                    <a:lnTo>
                      <a:pt x="75" y="125"/>
                    </a:lnTo>
                    <a:lnTo>
                      <a:pt x="82" y="120"/>
                    </a:lnTo>
                    <a:lnTo>
                      <a:pt x="95" y="120"/>
                    </a:lnTo>
                    <a:lnTo>
                      <a:pt x="120" y="107"/>
                    </a:lnTo>
                    <a:lnTo>
                      <a:pt x="163" y="69"/>
                    </a:lnTo>
                    <a:lnTo>
                      <a:pt x="188" y="38"/>
                    </a:lnTo>
                    <a:lnTo>
                      <a:pt x="208" y="7"/>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47" name="Freeform 579"/>
              <p:cNvSpPr>
                <a:spLocks/>
              </p:cNvSpPr>
              <p:nvPr/>
            </p:nvSpPr>
            <p:spPr bwMode="auto">
              <a:xfrm>
                <a:off x="12812" y="11138"/>
                <a:ext cx="28" cy="17"/>
              </a:xfrm>
              <a:custGeom>
                <a:avLst/>
                <a:gdLst>
                  <a:gd name="T0" fmla="*/ 0 w 194"/>
                  <a:gd name="T1" fmla="*/ 0 h 119"/>
                  <a:gd name="T2" fmla="*/ 0 w 194"/>
                  <a:gd name="T3" fmla="*/ 0 h 119"/>
                  <a:gd name="T4" fmla="*/ 0 w 194"/>
                  <a:gd name="T5" fmla="*/ 0 h 119"/>
                  <a:gd name="T6" fmla="*/ 0 w 194"/>
                  <a:gd name="T7" fmla="*/ 0 h 119"/>
                  <a:gd name="T8" fmla="*/ 0 w 194"/>
                  <a:gd name="T9" fmla="*/ 0 h 119"/>
                  <a:gd name="T10" fmla="*/ 0 w 194"/>
                  <a:gd name="T11" fmla="*/ 0 h 119"/>
                  <a:gd name="T12" fmla="*/ 0 w 194"/>
                  <a:gd name="T13" fmla="*/ 0 h 119"/>
                  <a:gd name="T14" fmla="*/ 0 w 194"/>
                  <a:gd name="T15" fmla="*/ 0 h 119"/>
                  <a:gd name="T16" fmla="*/ 0 w 194"/>
                  <a:gd name="T17" fmla="*/ 0 h 119"/>
                  <a:gd name="T18" fmla="*/ 0 w 194"/>
                  <a:gd name="T19" fmla="*/ 0 h 119"/>
                  <a:gd name="T20" fmla="*/ 0 w 194"/>
                  <a:gd name="T21" fmla="*/ 0 h 119"/>
                  <a:gd name="T22" fmla="*/ 0 w 194"/>
                  <a:gd name="T23" fmla="*/ 0 h 119"/>
                  <a:gd name="T24" fmla="*/ 0 w 194"/>
                  <a:gd name="T25" fmla="*/ 0 h 119"/>
                  <a:gd name="T26" fmla="*/ 0 w 194"/>
                  <a:gd name="T27" fmla="*/ 0 h 119"/>
                  <a:gd name="T28" fmla="*/ 0 w 194"/>
                  <a:gd name="T29" fmla="*/ 0 h 119"/>
                  <a:gd name="T30" fmla="*/ 0 w 194"/>
                  <a:gd name="T31" fmla="*/ 0 h 119"/>
                  <a:gd name="T32" fmla="*/ 0 w 194"/>
                  <a:gd name="T33" fmla="*/ 0 h 119"/>
                  <a:gd name="T34" fmla="*/ 0 w 194"/>
                  <a:gd name="T35" fmla="*/ 0 h 119"/>
                  <a:gd name="T36" fmla="*/ 0 w 194"/>
                  <a:gd name="T37" fmla="*/ 0 h 119"/>
                  <a:gd name="T38" fmla="*/ 0 w 194"/>
                  <a:gd name="T39" fmla="*/ 0 h 1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4"/>
                  <a:gd name="T61" fmla="*/ 0 h 119"/>
                  <a:gd name="T62" fmla="*/ 194 w 194"/>
                  <a:gd name="T63" fmla="*/ 119 h 1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4" h="119">
                    <a:moveTo>
                      <a:pt x="194" y="6"/>
                    </a:moveTo>
                    <a:lnTo>
                      <a:pt x="188" y="0"/>
                    </a:lnTo>
                    <a:lnTo>
                      <a:pt x="181" y="0"/>
                    </a:lnTo>
                    <a:lnTo>
                      <a:pt x="163" y="6"/>
                    </a:lnTo>
                    <a:lnTo>
                      <a:pt x="113" y="51"/>
                    </a:lnTo>
                    <a:lnTo>
                      <a:pt x="88" y="81"/>
                    </a:lnTo>
                    <a:lnTo>
                      <a:pt x="57" y="101"/>
                    </a:lnTo>
                    <a:lnTo>
                      <a:pt x="25" y="113"/>
                    </a:lnTo>
                    <a:lnTo>
                      <a:pt x="13" y="113"/>
                    </a:lnTo>
                    <a:lnTo>
                      <a:pt x="0" y="106"/>
                    </a:lnTo>
                    <a:lnTo>
                      <a:pt x="13" y="119"/>
                    </a:lnTo>
                    <a:lnTo>
                      <a:pt x="38" y="119"/>
                    </a:lnTo>
                    <a:lnTo>
                      <a:pt x="63" y="119"/>
                    </a:lnTo>
                    <a:lnTo>
                      <a:pt x="75" y="119"/>
                    </a:lnTo>
                    <a:lnTo>
                      <a:pt x="82" y="113"/>
                    </a:lnTo>
                    <a:lnTo>
                      <a:pt x="88" y="113"/>
                    </a:lnTo>
                    <a:lnTo>
                      <a:pt x="113" y="101"/>
                    </a:lnTo>
                    <a:lnTo>
                      <a:pt x="150" y="63"/>
                    </a:lnTo>
                    <a:lnTo>
                      <a:pt x="169" y="38"/>
                    </a:lnTo>
                    <a:lnTo>
                      <a:pt x="194" y="6"/>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48" name="Freeform 580"/>
              <p:cNvSpPr>
                <a:spLocks/>
              </p:cNvSpPr>
              <p:nvPr/>
            </p:nvSpPr>
            <p:spPr bwMode="auto">
              <a:xfrm>
                <a:off x="13218" y="11155"/>
                <a:ext cx="162" cy="192"/>
              </a:xfrm>
              <a:custGeom>
                <a:avLst/>
                <a:gdLst>
                  <a:gd name="T0" fmla="*/ 0 w 1137"/>
                  <a:gd name="T1" fmla="*/ 0 h 1346"/>
                  <a:gd name="T2" fmla="*/ 0 w 1137"/>
                  <a:gd name="T3" fmla="*/ 0 h 1346"/>
                  <a:gd name="T4" fmla="*/ 0 w 1137"/>
                  <a:gd name="T5" fmla="*/ 0 h 1346"/>
                  <a:gd name="T6" fmla="*/ 0 w 1137"/>
                  <a:gd name="T7" fmla="*/ 0 h 1346"/>
                  <a:gd name="T8" fmla="*/ 0 w 1137"/>
                  <a:gd name="T9" fmla="*/ 0 h 1346"/>
                  <a:gd name="T10" fmla="*/ 0 w 1137"/>
                  <a:gd name="T11" fmla="*/ 0 h 1346"/>
                  <a:gd name="T12" fmla="*/ 0 w 1137"/>
                  <a:gd name="T13" fmla="*/ 0 h 1346"/>
                  <a:gd name="T14" fmla="*/ 0 w 1137"/>
                  <a:gd name="T15" fmla="*/ 0 h 1346"/>
                  <a:gd name="T16" fmla="*/ 0 w 1137"/>
                  <a:gd name="T17" fmla="*/ 0 h 1346"/>
                  <a:gd name="T18" fmla="*/ 0 w 1137"/>
                  <a:gd name="T19" fmla="*/ 0 h 1346"/>
                  <a:gd name="T20" fmla="*/ 0 w 1137"/>
                  <a:gd name="T21" fmla="*/ 0 h 1346"/>
                  <a:gd name="T22" fmla="*/ 0 w 1137"/>
                  <a:gd name="T23" fmla="*/ 0 h 1346"/>
                  <a:gd name="T24" fmla="*/ 0 w 1137"/>
                  <a:gd name="T25" fmla="*/ 0 h 1346"/>
                  <a:gd name="T26" fmla="*/ 0 w 1137"/>
                  <a:gd name="T27" fmla="*/ 0 h 1346"/>
                  <a:gd name="T28" fmla="*/ 0 w 1137"/>
                  <a:gd name="T29" fmla="*/ 0 h 1346"/>
                  <a:gd name="T30" fmla="*/ 0 w 1137"/>
                  <a:gd name="T31" fmla="*/ 0 h 1346"/>
                  <a:gd name="T32" fmla="*/ 0 w 1137"/>
                  <a:gd name="T33" fmla="*/ 0 h 1346"/>
                  <a:gd name="T34" fmla="*/ 0 w 1137"/>
                  <a:gd name="T35" fmla="*/ 0 h 1346"/>
                  <a:gd name="T36" fmla="*/ 0 w 1137"/>
                  <a:gd name="T37" fmla="*/ 0 h 1346"/>
                  <a:gd name="T38" fmla="*/ 0 w 1137"/>
                  <a:gd name="T39" fmla="*/ 0 h 1346"/>
                  <a:gd name="T40" fmla="*/ 0 w 1137"/>
                  <a:gd name="T41" fmla="*/ 0 h 1346"/>
                  <a:gd name="T42" fmla="*/ 0 w 1137"/>
                  <a:gd name="T43" fmla="*/ 0 h 1346"/>
                  <a:gd name="T44" fmla="*/ 0 w 1137"/>
                  <a:gd name="T45" fmla="*/ 0 h 1346"/>
                  <a:gd name="T46" fmla="*/ 0 w 1137"/>
                  <a:gd name="T47" fmla="*/ 0 h 1346"/>
                  <a:gd name="T48" fmla="*/ 0 w 1137"/>
                  <a:gd name="T49" fmla="*/ 0 h 1346"/>
                  <a:gd name="T50" fmla="*/ 0 w 1137"/>
                  <a:gd name="T51" fmla="*/ 0 h 1346"/>
                  <a:gd name="T52" fmla="*/ 0 w 1137"/>
                  <a:gd name="T53" fmla="*/ 0 h 1346"/>
                  <a:gd name="T54" fmla="*/ 0 w 1137"/>
                  <a:gd name="T55" fmla="*/ 0 h 1346"/>
                  <a:gd name="T56" fmla="*/ 0 w 1137"/>
                  <a:gd name="T57" fmla="*/ 0 h 1346"/>
                  <a:gd name="T58" fmla="*/ 0 w 1137"/>
                  <a:gd name="T59" fmla="*/ 0 h 1346"/>
                  <a:gd name="T60" fmla="*/ 0 w 1137"/>
                  <a:gd name="T61" fmla="*/ 0 h 1346"/>
                  <a:gd name="T62" fmla="*/ 0 w 1137"/>
                  <a:gd name="T63" fmla="*/ 0 h 1346"/>
                  <a:gd name="T64" fmla="*/ 0 w 1137"/>
                  <a:gd name="T65" fmla="*/ 0 h 1346"/>
                  <a:gd name="T66" fmla="*/ 0 w 1137"/>
                  <a:gd name="T67" fmla="*/ 0 h 1346"/>
                  <a:gd name="T68" fmla="*/ 0 w 1137"/>
                  <a:gd name="T69" fmla="*/ 0 h 1346"/>
                  <a:gd name="T70" fmla="*/ 0 w 1137"/>
                  <a:gd name="T71" fmla="*/ 0 h 1346"/>
                  <a:gd name="T72" fmla="*/ 0 w 1137"/>
                  <a:gd name="T73" fmla="*/ 0 h 1346"/>
                  <a:gd name="T74" fmla="*/ 0 w 1137"/>
                  <a:gd name="T75" fmla="*/ 0 h 1346"/>
                  <a:gd name="T76" fmla="*/ 0 w 1137"/>
                  <a:gd name="T77" fmla="*/ 0 h 1346"/>
                  <a:gd name="T78" fmla="*/ 0 w 1137"/>
                  <a:gd name="T79" fmla="*/ 0 h 1346"/>
                  <a:gd name="T80" fmla="*/ 0 w 1137"/>
                  <a:gd name="T81" fmla="*/ 0 h 1346"/>
                  <a:gd name="T82" fmla="*/ 0 w 1137"/>
                  <a:gd name="T83" fmla="*/ 0 h 1346"/>
                  <a:gd name="T84" fmla="*/ 0 w 1137"/>
                  <a:gd name="T85" fmla="*/ 0 h 1346"/>
                  <a:gd name="T86" fmla="*/ 0 w 1137"/>
                  <a:gd name="T87" fmla="*/ 0 h 1346"/>
                  <a:gd name="T88" fmla="*/ 0 w 1137"/>
                  <a:gd name="T89" fmla="*/ 0 h 1346"/>
                  <a:gd name="T90" fmla="*/ 0 w 1137"/>
                  <a:gd name="T91" fmla="*/ 0 h 1346"/>
                  <a:gd name="T92" fmla="*/ 0 w 1137"/>
                  <a:gd name="T93" fmla="*/ 0 h 1346"/>
                  <a:gd name="T94" fmla="*/ 0 w 1137"/>
                  <a:gd name="T95" fmla="*/ 0 h 1346"/>
                  <a:gd name="T96" fmla="*/ 0 w 1137"/>
                  <a:gd name="T97" fmla="*/ 0 h 1346"/>
                  <a:gd name="T98" fmla="*/ 0 w 1137"/>
                  <a:gd name="T99" fmla="*/ 0 h 1346"/>
                  <a:gd name="T100" fmla="*/ 0 w 1137"/>
                  <a:gd name="T101" fmla="*/ 0 h 1346"/>
                  <a:gd name="T102" fmla="*/ 0 w 1137"/>
                  <a:gd name="T103" fmla="*/ 0 h 1346"/>
                  <a:gd name="T104" fmla="*/ 0 w 1137"/>
                  <a:gd name="T105" fmla="*/ 0 h 1346"/>
                  <a:gd name="T106" fmla="*/ 0 w 1137"/>
                  <a:gd name="T107" fmla="*/ 0 h 1346"/>
                  <a:gd name="T108" fmla="*/ 0 w 1137"/>
                  <a:gd name="T109" fmla="*/ 0 h 1346"/>
                  <a:gd name="T110" fmla="*/ 0 w 1137"/>
                  <a:gd name="T111" fmla="*/ 0 h 1346"/>
                  <a:gd name="T112" fmla="*/ 0 w 1137"/>
                  <a:gd name="T113" fmla="*/ 0 h 1346"/>
                  <a:gd name="T114" fmla="*/ 0 w 1137"/>
                  <a:gd name="T115" fmla="*/ 0 h 1346"/>
                  <a:gd name="T116" fmla="*/ 0 w 1137"/>
                  <a:gd name="T117" fmla="*/ 0 h 13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37"/>
                  <a:gd name="T178" fmla="*/ 0 h 1346"/>
                  <a:gd name="T179" fmla="*/ 1137 w 1137"/>
                  <a:gd name="T180" fmla="*/ 1346 h 134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37" h="1346">
                    <a:moveTo>
                      <a:pt x="574" y="902"/>
                    </a:moveTo>
                    <a:lnTo>
                      <a:pt x="431" y="896"/>
                    </a:lnTo>
                    <a:lnTo>
                      <a:pt x="350" y="902"/>
                    </a:lnTo>
                    <a:lnTo>
                      <a:pt x="274" y="908"/>
                    </a:lnTo>
                    <a:lnTo>
                      <a:pt x="193" y="921"/>
                    </a:lnTo>
                    <a:lnTo>
                      <a:pt x="124" y="946"/>
                    </a:lnTo>
                    <a:lnTo>
                      <a:pt x="56" y="971"/>
                    </a:lnTo>
                    <a:lnTo>
                      <a:pt x="0" y="1009"/>
                    </a:lnTo>
                    <a:lnTo>
                      <a:pt x="31" y="1152"/>
                    </a:lnTo>
                    <a:lnTo>
                      <a:pt x="49" y="1228"/>
                    </a:lnTo>
                    <a:lnTo>
                      <a:pt x="68" y="1303"/>
                    </a:lnTo>
                    <a:lnTo>
                      <a:pt x="86" y="1315"/>
                    </a:lnTo>
                    <a:lnTo>
                      <a:pt x="111" y="1328"/>
                    </a:lnTo>
                    <a:lnTo>
                      <a:pt x="149" y="1340"/>
                    </a:lnTo>
                    <a:lnTo>
                      <a:pt x="181" y="1346"/>
                    </a:lnTo>
                    <a:lnTo>
                      <a:pt x="268" y="1346"/>
                    </a:lnTo>
                    <a:lnTo>
                      <a:pt x="362" y="1340"/>
                    </a:lnTo>
                    <a:lnTo>
                      <a:pt x="461" y="1328"/>
                    </a:lnTo>
                    <a:lnTo>
                      <a:pt x="569" y="1309"/>
                    </a:lnTo>
                    <a:lnTo>
                      <a:pt x="762" y="1271"/>
                    </a:lnTo>
                    <a:lnTo>
                      <a:pt x="818" y="1253"/>
                    </a:lnTo>
                    <a:lnTo>
                      <a:pt x="863" y="1228"/>
                    </a:lnTo>
                    <a:lnTo>
                      <a:pt x="906" y="1190"/>
                    </a:lnTo>
                    <a:lnTo>
                      <a:pt x="944" y="1147"/>
                    </a:lnTo>
                    <a:lnTo>
                      <a:pt x="981" y="1096"/>
                    </a:lnTo>
                    <a:lnTo>
                      <a:pt x="1012" y="1039"/>
                    </a:lnTo>
                    <a:lnTo>
                      <a:pt x="1037" y="984"/>
                    </a:lnTo>
                    <a:lnTo>
                      <a:pt x="1056" y="921"/>
                    </a:lnTo>
                    <a:lnTo>
                      <a:pt x="1093" y="789"/>
                    </a:lnTo>
                    <a:lnTo>
                      <a:pt x="1118" y="658"/>
                    </a:lnTo>
                    <a:lnTo>
                      <a:pt x="1131" y="539"/>
                    </a:lnTo>
                    <a:lnTo>
                      <a:pt x="1137" y="432"/>
                    </a:lnTo>
                    <a:lnTo>
                      <a:pt x="1137" y="344"/>
                    </a:lnTo>
                    <a:lnTo>
                      <a:pt x="1118" y="256"/>
                    </a:lnTo>
                    <a:lnTo>
                      <a:pt x="1106" y="206"/>
                    </a:lnTo>
                    <a:lnTo>
                      <a:pt x="1087" y="163"/>
                    </a:lnTo>
                    <a:lnTo>
                      <a:pt x="1069" y="125"/>
                    </a:lnTo>
                    <a:lnTo>
                      <a:pt x="1044" y="88"/>
                    </a:lnTo>
                    <a:lnTo>
                      <a:pt x="1012" y="50"/>
                    </a:lnTo>
                    <a:lnTo>
                      <a:pt x="987" y="25"/>
                    </a:lnTo>
                    <a:lnTo>
                      <a:pt x="949" y="7"/>
                    </a:lnTo>
                    <a:lnTo>
                      <a:pt x="912" y="0"/>
                    </a:lnTo>
                    <a:lnTo>
                      <a:pt x="874" y="0"/>
                    </a:lnTo>
                    <a:lnTo>
                      <a:pt x="831" y="7"/>
                    </a:lnTo>
                    <a:lnTo>
                      <a:pt x="781" y="32"/>
                    </a:lnTo>
                    <a:lnTo>
                      <a:pt x="730" y="63"/>
                    </a:lnTo>
                    <a:lnTo>
                      <a:pt x="700" y="94"/>
                    </a:lnTo>
                    <a:lnTo>
                      <a:pt x="675" y="132"/>
                    </a:lnTo>
                    <a:lnTo>
                      <a:pt x="655" y="175"/>
                    </a:lnTo>
                    <a:lnTo>
                      <a:pt x="644" y="226"/>
                    </a:lnTo>
                    <a:lnTo>
                      <a:pt x="631" y="282"/>
                    </a:lnTo>
                    <a:lnTo>
                      <a:pt x="624" y="338"/>
                    </a:lnTo>
                    <a:lnTo>
                      <a:pt x="619" y="457"/>
                    </a:lnTo>
                    <a:lnTo>
                      <a:pt x="619" y="577"/>
                    </a:lnTo>
                    <a:lnTo>
                      <a:pt x="612" y="695"/>
                    </a:lnTo>
                    <a:lnTo>
                      <a:pt x="612" y="751"/>
                    </a:lnTo>
                    <a:lnTo>
                      <a:pt x="599" y="808"/>
                    </a:lnTo>
                    <a:lnTo>
                      <a:pt x="587" y="858"/>
                    </a:lnTo>
                    <a:lnTo>
                      <a:pt x="574" y="902"/>
                    </a:lnTo>
                    <a:close/>
                  </a:path>
                </a:pathLst>
              </a:custGeom>
              <a:solidFill>
                <a:srgbClr val="2C3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49" name="Freeform 581"/>
              <p:cNvSpPr>
                <a:spLocks/>
              </p:cNvSpPr>
              <p:nvPr/>
            </p:nvSpPr>
            <p:spPr bwMode="auto">
              <a:xfrm>
                <a:off x="13225" y="11175"/>
                <a:ext cx="155" cy="172"/>
              </a:xfrm>
              <a:custGeom>
                <a:avLst/>
                <a:gdLst>
                  <a:gd name="T0" fmla="*/ 0 w 1088"/>
                  <a:gd name="T1" fmla="*/ 0 h 1201"/>
                  <a:gd name="T2" fmla="*/ 0 w 1088"/>
                  <a:gd name="T3" fmla="*/ 0 h 1201"/>
                  <a:gd name="T4" fmla="*/ 0 w 1088"/>
                  <a:gd name="T5" fmla="*/ 0 h 1201"/>
                  <a:gd name="T6" fmla="*/ 0 w 1088"/>
                  <a:gd name="T7" fmla="*/ 0 h 1201"/>
                  <a:gd name="T8" fmla="*/ 0 w 1088"/>
                  <a:gd name="T9" fmla="*/ 0 h 1201"/>
                  <a:gd name="T10" fmla="*/ 0 w 1088"/>
                  <a:gd name="T11" fmla="*/ 0 h 1201"/>
                  <a:gd name="T12" fmla="*/ 0 w 1088"/>
                  <a:gd name="T13" fmla="*/ 0 h 1201"/>
                  <a:gd name="T14" fmla="*/ 0 w 1088"/>
                  <a:gd name="T15" fmla="*/ 0 h 1201"/>
                  <a:gd name="T16" fmla="*/ 0 w 1088"/>
                  <a:gd name="T17" fmla="*/ 0 h 1201"/>
                  <a:gd name="T18" fmla="*/ 0 w 1088"/>
                  <a:gd name="T19" fmla="*/ 0 h 1201"/>
                  <a:gd name="T20" fmla="*/ 0 w 1088"/>
                  <a:gd name="T21" fmla="*/ 0 h 1201"/>
                  <a:gd name="T22" fmla="*/ 0 w 1088"/>
                  <a:gd name="T23" fmla="*/ 0 h 1201"/>
                  <a:gd name="T24" fmla="*/ 0 w 1088"/>
                  <a:gd name="T25" fmla="*/ 0 h 1201"/>
                  <a:gd name="T26" fmla="*/ 0 w 1088"/>
                  <a:gd name="T27" fmla="*/ 0 h 1201"/>
                  <a:gd name="T28" fmla="*/ 0 w 1088"/>
                  <a:gd name="T29" fmla="*/ 0 h 1201"/>
                  <a:gd name="T30" fmla="*/ 0 w 1088"/>
                  <a:gd name="T31" fmla="*/ 0 h 1201"/>
                  <a:gd name="T32" fmla="*/ 0 w 1088"/>
                  <a:gd name="T33" fmla="*/ 0 h 1201"/>
                  <a:gd name="T34" fmla="*/ 0 w 1088"/>
                  <a:gd name="T35" fmla="*/ 0 h 1201"/>
                  <a:gd name="T36" fmla="*/ 0 w 1088"/>
                  <a:gd name="T37" fmla="*/ 0 h 1201"/>
                  <a:gd name="T38" fmla="*/ 0 w 1088"/>
                  <a:gd name="T39" fmla="*/ 0 h 1201"/>
                  <a:gd name="T40" fmla="*/ 0 w 1088"/>
                  <a:gd name="T41" fmla="*/ 0 h 1201"/>
                  <a:gd name="T42" fmla="*/ 0 w 1088"/>
                  <a:gd name="T43" fmla="*/ 0 h 1201"/>
                  <a:gd name="T44" fmla="*/ 0 w 1088"/>
                  <a:gd name="T45" fmla="*/ 0 h 1201"/>
                  <a:gd name="T46" fmla="*/ 0 w 1088"/>
                  <a:gd name="T47" fmla="*/ 0 h 1201"/>
                  <a:gd name="T48" fmla="*/ 0 w 1088"/>
                  <a:gd name="T49" fmla="*/ 0 h 1201"/>
                  <a:gd name="T50" fmla="*/ 0 w 1088"/>
                  <a:gd name="T51" fmla="*/ 0 h 1201"/>
                  <a:gd name="T52" fmla="*/ 0 w 1088"/>
                  <a:gd name="T53" fmla="*/ 0 h 1201"/>
                  <a:gd name="T54" fmla="*/ 0 w 1088"/>
                  <a:gd name="T55" fmla="*/ 0 h 1201"/>
                  <a:gd name="T56" fmla="*/ 0 w 1088"/>
                  <a:gd name="T57" fmla="*/ 0 h 1201"/>
                  <a:gd name="T58" fmla="*/ 0 w 1088"/>
                  <a:gd name="T59" fmla="*/ 0 h 1201"/>
                  <a:gd name="T60" fmla="*/ 0 w 1088"/>
                  <a:gd name="T61" fmla="*/ 0 h 1201"/>
                  <a:gd name="T62" fmla="*/ 0 w 1088"/>
                  <a:gd name="T63" fmla="*/ 0 h 1201"/>
                  <a:gd name="T64" fmla="*/ 0 w 1088"/>
                  <a:gd name="T65" fmla="*/ 0 h 1201"/>
                  <a:gd name="T66" fmla="*/ 0 w 1088"/>
                  <a:gd name="T67" fmla="*/ 0 h 1201"/>
                  <a:gd name="T68" fmla="*/ 0 w 1088"/>
                  <a:gd name="T69" fmla="*/ 0 h 1201"/>
                  <a:gd name="T70" fmla="*/ 0 w 1088"/>
                  <a:gd name="T71" fmla="*/ 0 h 1201"/>
                  <a:gd name="T72" fmla="*/ 0 w 1088"/>
                  <a:gd name="T73" fmla="*/ 0 h 1201"/>
                  <a:gd name="T74" fmla="*/ 0 w 1088"/>
                  <a:gd name="T75" fmla="*/ 0 h 1201"/>
                  <a:gd name="T76" fmla="*/ 0 w 1088"/>
                  <a:gd name="T77" fmla="*/ 0 h 1201"/>
                  <a:gd name="T78" fmla="*/ 0 w 1088"/>
                  <a:gd name="T79" fmla="*/ 0 h 1201"/>
                  <a:gd name="T80" fmla="*/ 0 w 1088"/>
                  <a:gd name="T81" fmla="*/ 0 h 1201"/>
                  <a:gd name="T82" fmla="*/ 0 w 1088"/>
                  <a:gd name="T83" fmla="*/ 0 h 1201"/>
                  <a:gd name="T84" fmla="*/ 0 w 1088"/>
                  <a:gd name="T85" fmla="*/ 0 h 1201"/>
                  <a:gd name="T86" fmla="*/ 0 w 1088"/>
                  <a:gd name="T87" fmla="*/ 0 h 1201"/>
                  <a:gd name="T88" fmla="*/ 0 w 1088"/>
                  <a:gd name="T89" fmla="*/ 0 h 1201"/>
                  <a:gd name="T90" fmla="*/ 0 w 1088"/>
                  <a:gd name="T91" fmla="*/ 0 h 1201"/>
                  <a:gd name="T92" fmla="*/ 0 w 1088"/>
                  <a:gd name="T93" fmla="*/ 0 h 1201"/>
                  <a:gd name="T94" fmla="*/ 0 w 1088"/>
                  <a:gd name="T95" fmla="*/ 0 h 12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8"/>
                  <a:gd name="T145" fmla="*/ 0 h 1201"/>
                  <a:gd name="T146" fmla="*/ 1088 w 1088"/>
                  <a:gd name="T147" fmla="*/ 1201 h 12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8" h="1201">
                    <a:moveTo>
                      <a:pt x="1026" y="0"/>
                    </a:moveTo>
                    <a:lnTo>
                      <a:pt x="1031" y="86"/>
                    </a:lnTo>
                    <a:lnTo>
                      <a:pt x="1031" y="187"/>
                    </a:lnTo>
                    <a:lnTo>
                      <a:pt x="1020" y="294"/>
                    </a:lnTo>
                    <a:lnTo>
                      <a:pt x="1001" y="400"/>
                    </a:lnTo>
                    <a:lnTo>
                      <a:pt x="982" y="507"/>
                    </a:lnTo>
                    <a:lnTo>
                      <a:pt x="957" y="606"/>
                    </a:lnTo>
                    <a:lnTo>
                      <a:pt x="932" y="701"/>
                    </a:lnTo>
                    <a:lnTo>
                      <a:pt x="900" y="782"/>
                    </a:lnTo>
                    <a:lnTo>
                      <a:pt x="882" y="844"/>
                    </a:lnTo>
                    <a:lnTo>
                      <a:pt x="850" y="894"/>
                    </a:lnTo>
                    <a:lnTo>
                      <a:pt x="814" y="939"/>
                    </a:lnTo>
                    <a:lnTo>
                      <a:pt x="763" y="982"/>
                    </a:lnTo>
                    <a:lnTo>
                      <a:pt x="713" y="1013"/>
                    </a:lnTo>
                    <a:lnTo>
                      <a:pt x="651" y="1038"/>
                    </a:lnTo>
                    <a:lnTo>
                      <a:pt x="588" y="1057"/>
                    </a:lnTo>
                    <a:lnTo>
                      <a:pt x="525" y="1070"/>
                    </a:lnTo>
                    <a:lnTo>
                      <a:pt x="457" y="1083"/>
                    </a:lnTo>
                    <a:lnTo>
                      <a:pt x="388" y="1088"/>
                    </a:lnTo>
                    <a:lnTo>
                      <a:pt x="244" y="1088"/>
                    </a:lnTo>
                    <a:lnTo>
                      <a:pt x="113" y="1083"/>
                    </a:lnTo>
                    <a:lnTo>
                      <a:pt x="0" y="1063"/>
                    </a:lnTo>
                    <a:lnTo>
                      <a:pt x="19" y="1158"/>
                    </a:lnTo>
                    <a:lnTo>
                      <a:pt x="37" y="1170"/>
                    </a:lnTo>
                    <a:lnTo>
                      <a:pt x="62" y="1183"/>
                    </a:lnTo>
                    <a:lnTo>
                      <a:pt x="100" y="1195"/>
                    </a:lnTo>
                    <a:lnTo>
                      <a:pt x="132" y="1201"/>
                    </a:lnTo>
                    <a:lnTo>
                      <a:pt x="219" y="1201"/>
                    </a:lnTo>
                    <a:lnTo>
                      <a:pt x="313" y="1195"/>
                    </a:lnTo>
                    <a:lnTo>
                      <a:pt x="412" y="1183"/>
                    </a:lnTo>
                    <a:lnTo>
                      <a:pt x="520" y="1164"/>
                    </a:lnTo>
                    <a:lnTo>
                      <a:pt x="713" y="1126"/>
                    </a:lnTo>
                    <a:lnTo>
                      <a:pt x="769" y="1108"/>
                    </a:lnTo>
                    <a:lnTo>
                      <a:pt x="814" y="1083"/>
                    </a:lnTo>
                    <a:lnTo>
                      <a:pt x="857" y="1045"/>
                    </a:lnTo>
                    <a:lnTo>
                      <a:pt x="895" y="1002"/>
                    </a:lnTo>
                    <a:lnTo>
                      <a:pt x="932" y="951"/>
                    </a:lnTo>
                    <a:lnTo>
                      <a:pt x="963" y="894"/>
                    </a:lnTo>
                    <a:lnTo>
                      <a:pt x="988" y="839"/>
                    </a:lnTo>
                    <a:lnTo>
                      <a:pt x="1007" y="776"/>
                    </a:lnTo>
                    <a:lnTo>
                      <a:pt x="1044" y="644"/>
                    </a:lnTo>
                    <a:lnTo>
                      <a:pt x="1069" y="513"/>
                    </a:lnTo>
                    <a:lnTo>
                      <a:pt x="1082" y="394"/>
                    </a:lnTo>
                    <a:lnTo>
                      <a:pt x="1088" y="287"/>
                    </a:lnTo>
                    <a:lnTo>
                      <a:pt x="1088" y="219"/>
                    </a:lnTo>
                    <a:lnTo>
                      <a:pt x="1076" y="143"/>
                    </a:lnTo>
                    <a:lnTo>
                      <a:pt x="1057" y="68"/>
                    </a:lnTo>
                    <a:lnTo>
                      <a:pt x="1026" y="0"/>
                    </a:lnTo>
                    <a:close/>
                  </a:path>
                </a:pathLst>
              </a:custGeom>
              <a:solidFill>
                <a:srgbClr val="2427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50" name="Freeform 582"/>
              <p:cNvSpPr>
                <a:spLocks/>
              </p:cNvSpPr>
              <p:nvPr/>
            </p:nvSpPr>
            <p:spPr bwMode="auto">
              <a:xfrm>
                <a:off x="11357" y="11229"/>
                <a:ext cx="95" cy="56"/>
              </a:xfrm>
              <a:custGeom>
                <a:avLst/>
                <a:gdLst>
                  <a:gd name="T0" fmla="*/ 0 w 669"/>
                  <a:gd name="T1" fmla="*/ 0 h 394"/>
                  <a:gd name="T2" fmla="*/ 0 w 669"/>
                  <a:gd name="T3" fmla="*/ 0 h 394"/>
                  <a:gd name="T4" fmla="*/ 0 w 669"/>
                  <a:gd name="T5" fmla="*/ 0 h 394"/>
                  <a:gd name="T6" fmla="*/ 0 w 669"/>
                  <a:gd name="T7" fmla="*/ 0 h 394"/>
                  <a:gd name="T8" fmla="*/ 0 w 669"/>
                  <a:gd name="T9" fmla="*/ 0 h 394"/>
                  <a:gd name="T10" fmla="*/ 0 w 669"/>
                  <a:gd name="T11" fmla="*/ 0 h 394"/>
                  <a:gd name="T12" fmla="*/ 0 w 669"/>
                  <a:gd name="T13" fmla="*/ 0 h 394"/>
                  <a:gd name="T14" fmla="*/ 0 w 669"/>
                  <a:gd name="T15" fmla="*/ 0 h 394"/>
                  <a:gd name="T16" fmla="*/ 0 w 669"/>
                  <a:gd name="T17" fmla="*/ 0 h 394"/>
                  <a:gd name="T18" fmla="*/ 0 w 669"/>
                  <a:gd name="T19" fmla="*/ 0 h 394"/>
                  <a:gd name="T20" fmla="*/ 0 w 669"/>
                  <a:gd name="T21" fmla="*/ 0 h 394"/>
                  <a:gd name="T22" fmla="*/ 0 w 669"/>
                  <a:gd name="T23" fmla="*/ 0 h 394"/>
                  <a:gd name="T24" fmla="*/ 0 w 669"/>
                  <a:gd name="T25" fmla="*/ 0 h 394"/>
                  <a:gd name="T26" fmla="*/ 0 w 669"/>
                  <a:gd name="T27" fmla="*/ 0 h 394"/>
                  <a:gd name="T28" fmla="*/ 0 w 669"/>
                  <a:gd name="T29" fmla="*/ 0 h 394"/>
                  <a:gd name="T30" fmla="*/ 0 w 669"/>
                  <a:gd name="T31" fmla="*/ 0 h 394"/>
                  <a:gd name="T32" fmla="*/ 0 w 669"/>
                  <a:gd name="T33" fmla="*/ 0 h 394"/>
                  <a:gd name="T34" fmla="*/ 0 w 669"/>
                  <a:gd name="T35" fmla="*/ 0 h 394"/>
                  <a:gd name="T36" fmla="*/ 0 w 669"/>
                  <a:gd name="T37" fmla="*/ 0 h 394"/>
                  <a:gd name="T38" fmla="*/ 0 w 669"/>
                  <a:gd name="T39" fmla="*/ 0 h 3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9"/>
                  <a:gd name="T61" fmla="*/ 0 h 394"/>
                  <a:gd name="T62" fmla="*/ 669 w 669"/>
                  <a:gd name="T63" fmla="*/ 394 h 3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9" h="394">
                    <a:moveTo>
                      <a:pt x="494" y="394"/>
                    </a:moveTo>
                    <a:lnTo>
                      <a:pt x="506" y="394"/>
                    </a:lnTo>
                    <a:lnTo>
                      <a:pt x="538" y="326"/>
                    </a:lnTo>
                    <a:lnTo>
                      <a:pt x="576" y="256"/>
                    </a:lnTo>
                    <a:lnTo>
                      <a:pt x="619" y="195"/>
                    </a:lnTo>
                    <a:lnTo>
                      <a:pt x="669" y="132"/>
                    </a:lnTo>
                    <a:lnTo>
                      <a:pt x="562" y="87"/>
                    </a:lnTo>
                    <a:lnTo>
                      <a:pt x="450" y="57"/>
                    </a:lnTo>
                    <a:lnTo>
                      <a:pt x="375" y="44"/>
                    </a:lnTo>
                    <a:lnTo>
                      <a:pt x="294" y="32"/>
                    </a:lnTo>
                    <a:lnTo>
                      <a:pt x="207" y="19"/>
                    </a:lnTo>
                    <a:lnTo>
                      <a:pt x="131" y="0"/>
                    </a:lnTo>
                    <a:lnTo>
                      <a:pt x="101" y="69"/>
                    </a:lnTo>
                    <a:lnTo>
                      <a:pt x="69" y="143"/>
                    </a:lnTo>
                    <a:lnTo>
                      <a:pt x="38" y="213"/>
                    </a:lnTo>
                    <a:lnTo>
                      <a:pt x="0" y="281"/>
                    </a:lnTo>
                    <a:lnTo>
                      <a:pt x="113" y="301"/>
                    </a:lnTo>
                    <a:lnTo>
                      <a:pt x="219" y="319"/>
                    </a:lnTo>
                    <a:lnTo>
                      <a:pt x="438" y="376"/>
                    </a:lnTo>
                    <a:lnTo>
                      <a:pt x="494" y="394"/>
                    </a:lnTo>
                    <a:close/>
                  </a:path>
                </a:pathLst>
              </a:custGeom>
              <a:solidFill>
                <a:srgbClr val="2C3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51" name="Freeform 583"/>
              <p:cNvSpPr>
                <a:spLocks/>
              </p:cNvSpPr>
              <p:nvPr/>
            </p:nvSpPr>
            <p:spPr bwMode="auto">
              <a:xfrm>
                <a:off x="11420" y="11242"/>
                <a:ext cx="67" cy="55"/>
              </a:xfrm>
              <a:custGeom>
                <a:avLst/>
                <a:gdLst>
                  <a:gd name="T0" fmla="*/ 0 w 469"/>
                  <a:gd name="T1" fmla="*/ 0 h 382"/>
                  <a:gd name="T2" fmla="*/ 0 w 469"/>
                  <a:gd name="T3" fmla="*/ 0 h 382"/>
                  <a:gd name="T4" fmla="*/ 0 w 469"/>
                  <a:gd name="T5" fmla="*/ 0 h 382"/>
                  <a:gd name="T6" fmla="*/ 0 w 469"/>
                  <a:gd name="T7" fmla="*/ 0 h 382"/>
                  <a:gd name="T8" fmla="*/ 0 w 469"/>
                  <a:gd name="T9" fmla="*/ 0 h 382"/>
                  <a:gd name="T10" fmla="*/ 0 w 469"/>
                  <a:gd name="T11" fmla="*/ 0 h 382"/>
                  <a:gd name="T12" fmla="*/ 0 w 469"/>
                  <a:gd name="T13" fmla="*/ 0 h 382"/>
                  <a:gd name="T14" fmla="*/ 0 w 469"/>
                  <a:gd name="T15" fmla="*/ 0 h 382"/>
                  <a:gd name="T16" fmla="*/ 0 w 469"/>
                  <a:gd name="T17" fmla="*/ 0 h 382"/>
                  <a:gd name="T18" fmla="*/ 0 w 469"/>
                  <a:gd name="T19" fmla="*/ 0 h 382"/>
                  <a:gd name="T20" fmla="*/ 0 w 469"/>
                  <a:gd name="T21" fmla="*/ 0 h 382"/>
                  <a:gd name="T22" fmla="*/ 0 w 469"/>
                  <a:gd name="T23" fmla="*/ 0 h 382"/>
                  <a:gd name="T24" fmla="*/ 0 w 469"/>
                  <a:gd name="T25" fmla="*/ 0 h 382"/>
                  <a:gd name="T26" fmla="*/ 0 w 469"/>
                  <a:gd name="T27" fmla="*/ 0 h 382"/>
                  <a:gd name="T28" fmla="*/ 0 w 469"/>
                  <a:gd name="T29" fmla="*/ 0 h 382"/>
                  <a:gd name="T30" fmla="*/ 0 w 469"/>
                  <a:gd name="T31" fmla="*/ 0 h 382"/>
                  <a:gd name="T32" fmla="*/ 0 w 469"/>
                  <a:gd name="T33" fmla="*/ 0 h 382"/>
                  <a:gd name="T34" fmla="*/ 0 w 469"/>
                  <a:gd name="T35" fmla="*/ 0 h 382"/>
                  <a:gd name="T36" fmla="*/ 0 w 469"/>
                  <a:gd name="T37" fmla="*/ 0 h 382"/>
                  <a:gd name="T38" fmla="*/ 0 w 469"/>
                  <a:gd name="T39" fmla="*/ 0 h 382"/>
                  <a:gd name="T40" fmla="*/ 0 w 469"/>
                  <a:gd name="T41" fmla="*/ 0 h 382"/>
                  <a:gd name="T42" fmla="*/ 0 w 469"/>
                  <a:gd name="T43" fmla="*/ 0 h 382"/>
                  <a:gd name="T44" fmla="*/ 0 w 469"/>
                  <a:gd name="T45" fmla="*/ 0 h 382"/>
                  <a:gd name="T46" fmla="*/ 0 w 469"/>
                  <a:gd name="T47" fmla="*/ 0 h 382"/>
                  <a:gd name="T48" fmla="*/ 0 w 469"/>
                  <a:gd name="T49" fmla="*/ 0 h 382"/>
                  <a:gd name="T50" fmla="*/ 0 w 469"/>
                  <a:gd name="T51" fmla="*/ 0 h 382"/>
                  <a:gd name="T52" fmla="*/ 0 w 469"/>
                  <a:gd name="T53" fmla="*/ 0 h 382"/>
                  <a:gd name="T54" fmla="*/ 0 w 469"/>
                  <a:gd name="T55" fmla="*/ 0 h 382"/>
                  <a:gd name="T56" fmla="*/ 0 w 469"/>
                  <a:gd name="T57" fmla="*/ 0 h 382"/>
                  <a:gd name="T58" fmla="*/ 0 w 469"/>
                  <a:gd name="T59" fmla="*/ 0 h 382"/>
                  <a:gd name="T60" fmla="*/ 0 w 469"/>
                  <a:gd name="T61" fmla="*/ 0 h 382"/>
                  <a:gd name="T62" fmla="*/ 0 w 469"/>
                  <a:gd name="T63" fmla="*/ 0 h 382"/>
                  <a:gd name="T64" fmla="*/ 0 w 469"/>
                  <a:gd name="T65" fmla="*/ 0 h 382"/>
                  <a:gd name="T66" fmla="*/ 0 w 469"/>
                  <a:gd name="T67" fmla="*/ 0 h 382"/>
                  <a:gd name="T68" fmla="*/ 0 w 469"/>
                  <a:gd name="T69" fmla="*/ 0 h 382"/>
                  <a:gd name="T70" fmla="*/ 0 w 469"/>
                  <a:gd name="T71" fmla="*/ 0 h 382"/>
                  <a:gd name="T72" fmla="*/ 0 w 469"/>
                  <a:gd name="T73" fmla="*/ 0 h 382"/>
                  <a:gd name="T74" fmla="*/ 0 w 469"/>
                  <a:gd name="T75" fmla="*/ 0 h 382"/>
                  <a:gd name="T76" fmla="*/ 0 w 469"/>
                  <a:gd name="T77" fmla="*/ 0 h 382"/>
                  <a:gd name="T78" fmla="*/ 0 w 469"/>
                  <a:gd name="T79" fmla="*/ 0 h 382"/>
                  <a:gd name="T80" fmla="*/ 0 w 469"/>
                  <a:gd name="T81" fmla="*/ 0 h 382"/>
                  <a:gd name="T82" fmla="*/ 0 w 469"/>
                  <a:gd name="T83" fmla="*/ 0 h 382"/>
                  <a:gd name="T84" fmla="*/ 0 w 469"/>
                  <a:gd name="T85" fmla="*/ 0 h 382"/>
                  <a:gd name="T86" fmla="*/ 0 w 469"/>
                  <a:gd name="T87" fmla="*/ 0 h 382"/>
                  <a:gd name="T88" fmla="*/ 0 w 469"/>
                  <a:gd name="T89" fmla="*/ 0 h 382"/>
                  <a:gd name="T90" fmla="*/ 0 w 469"/>
                  <a:gd name="T91" fmla="*/ 0 h 382"/>
                  <a:gd name="T92" fmla="*/ 0 w 469"/>
                  <a:gd name="T93" fmla="*/ 0 h 382"/>
                  <a:gd name="T94" fmla="*/ 0 w 469"/>
                  <a:gd name="T95" fmla="*/ 0 h 382"/>
                  <a:gd name="T96" fmla="*/ 0 w 469"/>
                  <a:gd name="T97" fmla="*/ 0 h 382"/>
                  <a:gd name="T98" fmla="*/ 0 w 469"/>
                  <a:gd name="T99" fmla="*/ 0 h 382"/>
                  <a:gd name="T100" fmla="*/ 0 w 469"/>
                  <a:gd name="T101" fmla="*/ 0 h 382"/>
                  <a:gd name="T102" fmla="*/ 0 w 469"/>
                  <a:gd name="T103" fmla="*/ 0 h 382"/>
                  <a:gd name="T104" fmla="*/ 0 w 469"/>
                  <a:gd name="T105" fmla="*/ 0 h 382"/>
                  <a:gd name="T106" fmla="*/ 0 w 469"/>
                  <a:gd name="T107" fmla="*/ 0 h 382"/>
                  <a:gd name="T108" fmla="*/ 0 w 469"/>
                  <a:gd name="T109" fmla="*/ 0 h 382"/>
                  <a:gd name="T110" fmla="*/ 0 w 469"/>
                  <a:gd name="T111" fmla="*/ 0 h 382"/>
                  <a:gd name="T112" fmla="*/ 0 w 469"/>
                  <a:gd name="T113" fmla="*/ 0 h 382"/>
                  <a:gd name="T114" fmla="*/ 0 w 469"/>
                  <a:gd name="T115" fmla="*/ 0 h 382"/>
                  <a:gd name="T116" fmla="*/ 0 w 469"/>
                  <a:gd name="T117" fmla="*/ 0 h 382"/>
                  <a:gd name="T118" fmla="*/ 0 w 469"/>
                  <a:gd name="T119" fmla="*/ 0 h 3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69"/>
                  <a:gd name="T181" fmla="*/ 0 h 382"/>
                  <a:gd name="T182" fmla="*/ 469 w 469"/>
                  <a:gd name="T183" fmla="*/ 382 h 3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69" h="382">
                    <a:moveTo>
                      <a:pt x="213" y="338"/>
                    </a:moveTo>
                    <a:lnTo>
                      <a:pt x="225" y="350"/>
                    </a:lnTo>
                    <a:lnTo>
                      <a:pt x="244" y="363"/>
                    </a:lnTo>
                    <a:lnTo>
                      <a:pt x="256" y="363"/>
                    </a:lnTo>
                    <a:lnTo>
                      <a:pt x="281" y="357"/>
                    </a:lnTo>
                    <a:lnTo>
                      <a:pt x="306" y="338"/>
                    </a:lnTo>
                    <a:lnTo>
                      <a:pt x="313" y="325"/>
                    </a:lnTo>
                    <a:lnTo>
                      <a:pt x="313" y="307"/>
                    </a:lnTo>
                    <a:lnTo>
                      <a:pt x="331" y="313"/>
                    </a:lnTo>
                    <a:lnTo>
                      <a:pt x="351" y="313"/>
                    </a:lnTo>
                    <a:lnTo>
                      <a:pt x="362" y="307"/>
                    </a:lnTo>
                    <a:lnTo>
                      <a:pt x="375" y="294"/>
                    </a:lnTo>
                    <a:lnTo>
                      <a:pt x="382" y="282"/>
                    </a:lnTo>
                    <a:lnTo>
                      <a:pt x="382" y="262"/>
                    </a:lnTo>
                    <a:lnTo>
                      <a:pt x="382" y="250"/>
                    </a:lnTo>
                    <a:lnTo>
                      <a:pt x="375" y="232"/>
                    </a:lnTo>
                    <a:lnTo>
                      <a:pt x="394" y="232"/>
                    </a:lnTo>
                    <a:lnTo>
                      <a:pt x="412" y="232"/>
                    </a:lnTo>
                    <a:lnTo>
                      <a:pt x="425" y="219"/>
                    </a:lnTo>
                    <a:lnTo>
                      <a:pt x="438" y="212"/>
                    </a:lnTo>
                    <a:lnTo>
                      <a:pt x="438" y="194"/>
                    </a:lnTo>
                    <a:lnTo>
                      <a:pt x="444" y="181"/>
                    </a:lnTo>
                    <a:lnTo>
                      <a:pt x="438" y="162"/>
                    </a:lnTo>
                    <a:lnTo>
                      <a:pt x="432" y="150"/>
                    </a:lnTo>
                    <a:lnTo>
                      <a:pt x="450" y="137"/>
                    </a:lnTo>
                    <a:lnTo>
                      <a:pt x="463" y="131"/>
                    </a:lnTo>
                    <a:lnTo>
                      <a:pt x="469" y="119"/>
                    </a:lnTo>
                    <a:lnTo>
                      <a:pt x="463" y="101"/>
                    </a:lnTo>
                    <a:lnTo>
                      <a:pt x="444" y="74"/>
                    </a:lnTo>
                    <a:lnTo>
                      <a:pt x="412" y="56"/>
                    </a:lnTo>
                    <a:lnTo>
                      <a:pt x="382" y="38"/>
                    </a:lnTo>
                    <a:lnTo>
                      <a:pt x="351" y="25"/>
                    </a:lnTo>
                    <a:lnTo>
                      <a:pt x="306" y="13"/>
                    </a:lnTo>
                    <a:lnTo>
                      <a:pt x="244" y="0"/>
                    </a:lnTo>
                    <a:lnTo>
                      <a:pt x="194" y="0"/>
                    </a:lnTo>
                    <a:lnTo>
                      <a:pt x="143" y="19"/>
                    </a:lnTo>
                    <a:lnTo>
                      <a:pt x="94" y="38"/>
                    </a:lnTo>
                    <a:lnTo>
                      <a:pt x="57" y="69"/>
                    </a:lnTo>
                    <a:lnTo>
                      <a:pt x="37" y="94"/>
                    </a:lnTo>
                    <a:lnTo>
                      <a:pt x="19" y="125"/>
                    </a:lnTo>
                    <a:lnTo>
                      <a:pt x="12" y="156"/>
                    </a:lnTo>
                    <a:lnTo>
                      <a:pt x="6" y="194"/>
                    </a:lnTo>
                    <a:lnTo>
                      <a:pt x="0" y="225"/>
                    </a:lnTo>
                    <a:lnTo>
                      <a:pt x="6" y="257"/>
                    </a:lnTo>
                    <a:lnTo>
                      <a:pt x="12" y="282"/>
                    </a:lnTo>
                    <a:lnTo>
                      <a:pt x="32" y="307"/>
                    </a:lnTo>
                    <a:lnTo>
                      <a:pt x="62" y="338"/>
                    </a:lnTo>
                    <a:lnTo>
                      <a:pt x="100" y="370"/>
                    </a:lnTo>
                    <a:lnTo>
                      <a:pt x="118" y="382"/>
                    </a:lnTo>
                    <a:lnTo>
                      <a:pt x="143" y="382"/>
                    </a:lnTo>
                    <a:lnTo>
                      <a:pt x="156" y="375"/>
                    </a:lnTo>
                    <a:lnTo>
                      <a:pt x="175" y="363"/>
                    </a:lnTo>
                    <a:lnTo>
                      <a:pt x="181" y="350"/>
                    </a:lnTo>
                    <a:lnTo>
                      <a:pt x="181" y="338"/>
                    </a:lnTo>
                    <a:lnTo>
                      <a:pt x="168" y="313"/>
                    </a:lnTo>
                    <a:lnTo>
                      <a:pt x="143" y="294"/>
                    </a:lnTo>
                    <a:lnTo>
                      <a:pt x="113" y="275"/>
                    </a:lnTo>
                    <a:lnTo>
                      <a:pt x="156" y="294"/>
                    </a:lnTo>
                    <a:lnTo>
                      <a:pt x="200" y="319"/>
                    </a:lnTo>
                    <a:lnTo>
                      <a:pt x="213" y="338"/>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52" name="Freeform 584"/>
              <p:cNvSpPr>
                <a:spLocks/>
              </p:cNvSpPr>
              <p:nvPr/>
            </p:nvSpPr>
            <p:spPr bwMode="auto">
              <a:xfrm>
                <a:off x="11436" y="11278"/>
                <a:ext cx="27" cy="16"/>
              </a:xfrm>
              <a:custGeom>
                <a:avLst/>
                <a:gdLst>
                  <a:gd name="T0" fmla="*/ 0 w 194"/>
                  <a:gd name="T1" fmla="*/ 0 h 113"/>
                  <a:gd name="T2" fmla="*/ 0 w 194"/>
                  <a:gd name="T3" fmla="*/ 0 h 113"/>
                  <a:gd name="T4" fmla="*/ 0 w 194"/>
                  <a:gd name="T5" fmla="*/ 0 h 113"/>
                  <a:gd name="T6" fmla="*/ 0 w 194"/>
                  <a:gd name="T7" fmla="*/ 0 h 113"/>
                  <a:gd name="T8" fmla="*/ 0 w 194"/>
                  <a:gd name="T9" fmla="*/ 0 h 113"/>
                  <a:gd name="T10" fmla="*/ 0 w 194"/>
                  <a:gd name="T11" fmla="*/ 0 h 113"/>
                  <a:gd name="T12" fmla="*/ 0 w 194"/>
                  <a:gd name="T13" fmla="*/ 0 h 113"/>
                  <a:gd name="T14" fmla="*/ 0 w 194"/>
                  <a:gd name="T15" fmla="*/ 0 h 113"/>
                  <a:gd name="T16" fmla="*/ 0 w 194"/>
                  <a:gd name="T17" fmla="*/ 0 h 113"/>
                  <a:gd name="T18" fmla="*/ 0 w 194"/>
                  <a:gd name="T19" fmla="*/ 0 h 113"/>
                  <a:gd name="T20" fmla="*/ 0 w 194"/>
                  <a:gd name="T21" fmla="*/ 0 h 113"/>
                  <a:gd name="T22" fmla="*/ 0 w 194"/>
                  <a:gd name="T23" fmla="*/ 0 h 113"/>
                  <a:gd name="T24" fmla="*/ 0 w 194"/>
                  <a:gd name="T25" fmla="*/ 0 h 113"/>
                  <a:gd name="T26" fmla="*/ 0 w 194"/>
                  <a:gd name="T27" fmla="*/ 0 h 113"/>
                  <a:gd name="T28" fmla="*/ 0 w 194"/>
                  <a:gd name="T29" fmla="*/ 0 h 113"/>
                  <a:gd name="T30" fmla="*/ 0 w 194"/>
                  <a:gd name="T31" fmla="*/ 0 h 113"/>
                  <a:gd name="T32" fmla="*/ 0 w 194"/>
                  <a:gd name="T33" fmla="*/ 0 h 113"/>
                  <a:gd name="T34" fmla="*/ 0 w 194"/>
                  <a:gd name="T35" fmla="*/ 0 h 113"/>
                  <a:gd name="T36" fmla="*/ 0 w 194"/>
                  <a:gd name="T37" fmla="*/ 0 h 113"/>
                  <a:gd name="T38" fmla="*/ 0 w 194"/>
                  <a:gd name="T39" fmla="*/ 0 h 1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4"/>
                  <a:gd name="T61" fmla="*/ 0 h 113"/>
                  <a:gd name="T62" fmla="*/ 194 w 194"/>
                  <a:gd name="T63" fmla="*/ 113 h 1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4" h="113">
                    <a:moveTo>
                      <a:pt x="31" y="7"/>
                    </a:moveTo>
                    <a:lnTo>
                      <a:pt x="11" y="0"/>
                    </a:lnTo>
                    <a:lnTo>
                      <a:pt x="6" y="0"/>
                    </a:lnTo>
                    <a:lnTo>
                      <a:pt x="0" y="7"/>
                    </a:lnTo>
                    <a:lnTo>
                      <a:pt x="25" y="25"/>
                    </a:lnTo>
                    <a:lnTo>
                      <a:pt x="56" y="44"/>
                    </a:lnTo>
                    <a:lnTo>
                      <a:pt x="74" y="57"/>
                    </a:lnTo>
                    <a:lnTo>
                      <a:pt x="93" y="69"/>
                    </a:lnTo>
                    <a:lnTo>
                      <a:pt x="112" y="88"/>
                    </a:lnTo>
                    <a:lnTo>
                      <a:pt x="137" y="107"/>
                    </a:lnTo>
                    <a:lnTo>
                      <a:pt x="149" y="113"/>
                    </a:lnTo>
                    <a:lnTo>
                      <a:pt x="162" y="113"/>
                    </a:lnTo>
                    <a:lnTo>
                      <a:pt x="181" y="107"/>
                    </a:lnTo>
                    <a:lnTo>
                      <a:pt x="194" y="94"/>
                    </a:lnTo>
                    <a:lnTo>
                      <a:pt x="181" y="100"/>
                    </a:lnTo>
                    <a:lnTo>
                      <a:pt x="162" y="94"/>
                    </a:lnTo>
                    <a:lnTo>
                      <a:pt x="137" y="82"/>
                    </a:lnTo>
                    <a:lnTo>
                      <a:pt x="87" y="38"/>
                    </a:lnTo>
                    <a:lnTo>
                      <a:pt x="61" y="19"/>
                    </a:lnTo>
                    <a:lnTo>
                      <a:pt x="31" y="7"/>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53" name="Freeform 585"/>
              <p:cNvSpPr>
                <a:spLocks/>
              </p:cNvSpPr>
              <p:nvPr/>
            </p:nvSpPr>
            <p:spPr bwMode="auto">
              <a:xfrm>
                <a:off x="11420" y="11264"/>
                <a:ext cx="26" cy="32"/>
              </a:xfrm>
              <a:custGeom>
                <a:avLst/>
                <a:gdLst>
                  <a:gd name="T0" fmla="*/ 0 w 181"/>
                  <a:gd name="T1" fmla="*/ 0 h 225"/>
                  <a:gd name="T2" fmla="*/ 0 w 181"/>
                  <a:gd name="T3" fmla="*/ 0 h 225"/>
                  <a:gd name="T4" fmla="*/ 0 w 181"/>
                  <a:gd name="T5" fmla="*/ 0 h 225"/>
                  <a:gd name="T6" fmla="*/ 0 w 181"/>
                  <a:gd name="T7" fmla="*/ 0 h 225"/>
                  <a:gd name="T8" fmla="*/ 0 w 181"/>
                  <a:gd name="T9" fmla="*/ 0 h 225"/>
                  <a:gd name="T10" fmla="*/ 0 w 181"/>
                  <a:gd name="T11" fmla="*/ 0 h 225"/>
                  <a:gd name="T12" fmla="*/ 0 w 181"/>
                  <a:gd name="T13" fmla="*/ 0 h 225"/>
                  <a:gd name="T14" fmla="*/ 0 w 181"/>
                  <a:gd name="T15" fmla="*/ 0 h 225"/>
                  <a:gd name="T16" fmla="*/ 0 w 181"/>
                  <a:gd name="T17" fmla="*/ 0 h 225"/>
                  <a:gd name="T18" fmla="*/ 0 w 181"/>
                  <a:gd name="T19" fmla="*/ 0 h 225"/>
                  <a:gd name="T20" fmla="*/ 0 w 181"/>
                  <a:gd name="T21" fmla="*/ 0 h 225"/>
                  <a:gd name="T22" fmla="*/ 0 w 181"/>
                  <a:gd name="T23" fmla="*/ 0 h 225"/>
                  <a:gd name="T24" fmla="*/ 0 w 181"/>
                  <a:gd name="T25" fmla="*/ 0 h 225"/>
                  <a:gd name="T26" fmla="*/ 0 w 181"/>
                  <a:gd name="T27" fmla="*/ 0 h 225"/>
                  <a:gd name="T28" fmla="*/ 0 w 181"/>
                  <a:gd name="T29" fmla="*/ 0 h 225"/>
                  <a:gd name="T30" fmla="*/ 0 w 181"/>
                  <a:gd name="T31" fmla="*/ 0 h 225"/>
                  <a:gd name="T32" fmla="*/ 0 w 181"/>
                  <a:gd name="T33" fmla="*/ 0 h 225"/>
                  <a:gd name="T34" fmla="*/ 0 w 181"/>
                  <a:gd name="T35" fmla="*/ 0 h 225"/>
                  <a:gd name="T36" fmla="*/ 0 w 181"/>
                  <a:gd name="T37" fmla="*/ 0 h 225"/>
                  <a:gd name="T38" fmla="*/ 0 w 181"/>
                  <a:gd name="T39" fmla="*/ 0 h 225"/>
                  <a:gd name="T40" fmla="*/ 0 w 181"/>
                  <a:gd name="T41" fmla="*/ 0 h 225"/>
                  <a:gd name="T42" fmla="*/ 0 w 181"/>
                  <a:gd name="T43" fmla="*/ 0 h 225"/>
                  <a:gd name="T44" fmla="*/ 0 w 181"/>
                  <a:gd name="T45" fmla="*/ 0 h 225"/>
                  <a:gd name="T46" fmla="*/ 0 w 181"/>
                  <a:gd name="T47" fmla="*/ 0 h 2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1"/>
                  <a:gd name="T73" fmla="*/ 0 h 225"/>
                  <a:gd name="T74" fmla="*/ 181 w 181"/>
                  <a:gd name="T75" fmla="*/ 225 h 2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1" h="225">
                    <a:moveTo>
                      <a:pt x="113" y="194"/>
                    </a:moveTo>
                    <a:lnTo>
                      <a:pt x="69" y="157"/>
                    </a:lnTo>
                    <a:lnTo>
                      <a:pt x="32" y="107"/>
                    </a:lnTo>
                    <a:lnTo>
                      <a:pt x="19" y="82"/>
                    </a:lnTo>
                    <a:lnTo>
                      <a:pt x="12" y="57"/>
                    </a:lnTo>
                    <a:lnTo>
                      <a:pt x="12" y="25"/>
                    </a:lnTo>
                    <a:lnTo>
                      <a:pt x="12" y="0"/>
                    </a:lnTo>
                    <a:lnTo>
                      <a:pt x="6" y="12"/>
                    </a:lnTo>
                    <a:lnTo>
                      <a:pt x="0" y="31"/>
                    </a:lnTo>
                    <a:lnTo>
                      <a:pt x="0" y="69"/>
                    </a:lnTo>
                    <a:lnTo>
                      <a:pt x="6" y="107"/>
                    </a:lnTo>
                    <a:lnTo>
                      <a:pt x="12" y="132"/>
                    </a:lnTo>
                    <a:lnTo>
                      <a:pt x="32" y="163"/>
                    </a:lnTo>
                    <a:lnTo>
                      <a:pt x="57" y="194"/>
                    </a:lnTo>
                    <a:lnTo>
                      <a:pt x="87" y="213"/>
                    </a:lnTo>
                    <a:lnTo>
                      <a:pt x="118" y="225"/>
                    </a:lnTo>
                    <a:lnTo>
                      <a:pt x="138" y="225"/>
                    </a:lnTo>
                    <a:lnTo>
                      <a:pt x="150" y="225"/>
                    </a:lnTo>
                    <a:lnTo>
                      <a:pt x="168" y="220"/>
                    </a:lnTo>
                    <a:lnTo>
                      <a:pt x="181" y="200"/>
                    </a:lnTo>
                    <a:lnTo>
                      <a:pt x="168" y="207"/>
                    </a:lnTo>
                    <a:lnTo>
                      <a:pt x="156" y="213"/>
                    </a:lnTo>
                    <a:lnTo>
                      <a:pt x="132" y="207"/>
                    </a:lnTo>
                    <a:lnTo>
                      <a:pt x="113" y="194"/>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54" name="Freeform 586"/>
              <p:cNvSpPr>
                <a:spLocks/>
              </p:cNvSpPr>
              <p:nvPr/>
            </p:nvSpPr>
            <p:spPr bwMode="auto">
              <a:xfrm>
                <a:off x="11447" y="11271"/>
                <a:ext cx="26" cy="16"/>
              </a:xfrm>
              <a:custGeom>
                <a:avLst/>
                <a:gdLst>
                  <a:gd name="T0" fmla="*/ 0 w 181"/>
                  <a:gd name="T1" fmla="*/ 0 h 113"/>
                  <a:gd name="T2" fmla="*/ 0 w 181"/>
                  <a:gd name="T3" fmla="*/ 0 h 113"/>
                  <a:gd name="T4" fmla="*/ 0 w 181"/>
                  <a:gd name="T5" fmla="*/ 0 h 113"/>
                  <a:gd name="T6" fmla="*/ 0 w 181"/>
                  <a:gd name="T7" fmla="*/ 0 h 113"/>
                  <a:gd name="T8" fmla="*/ 0 w 181"/>
                  <a:gd name="T9" fmla="*/ 0 h 113"/>
                  <a:gd name="T10" fmla="*/ 0 w 181"/>
                  <a:gd name="T11" fmla="*/ 0 h 113"/>
                  <a:gd name="T12" fmla="*/ 0 w 181"/>
                  <a:gd name="T13" fmla="*/ 0 h 113"/>
                  <a:gd name="T14" fmla="*/ 0 w 181"/>
                  <a:gd name="T15" fmla="*/ 0 h 113"/>
                  <a:gd name="T16" fmla="*/ 0 w 181"/>
                  <a:gd name="T17" fmla="*/ 0 h 113"/>
                  <a:gd name="T18" fmla="*/ 0 w 181"/>
                  <a:gd name="T19" fmla="*/ 0 h 113"/>
                  <a:gd name="T20" fmla="*/ 0 w 181"/>
                  <a:gd name="T21" fmla="*/ 0 h 113"/>
                  <a:gd name="T22" fmla="*/ 0 w 181"/>
                  <a:gd name="T23" fmla="*/ 0 h 113"/>
                  <a:gd name="T24" fmla="*/ 0 w 181"/>
                  <a:gd name="T25" fmla="*/ 0 h 113"/>
                  <a:gd name="T26" fmla="*/ 0 w 181"/>
                  <a:gd name="T27" fmla="*/ 0 h 113"/>
                  <a:gd name="T28" fmla="*/ 0 w 181"/>
                  <a:gd name="T29" fmla="*/ 0 h 113"/>
                  <a:gd name="T30" fmla="*/ 0 w 181"/>
                  <a:gd name="T31" fmla="*/ 0 h 113"/>
                  <a:gd name="T32" fmla="*/ 0 w 181"/>
                  <a:gd name="T33" fmla="*/ 0 h 113"/>
                  <a:gd name="T34" fmla="*/ 0 w 181"/>
                  <a:gd name="T35" fmla="*/ 0 h 113"/>
                  <a:gd name="T36" fmla="*/ 0 w 181"/>
                  <a:gd name="T37" fmla="*/ 0 h 1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
                  <a:gd name="T58" fmla="*/ 0 h 113"/>
                  <a:gd name="T59" fmla="*/ 181 w 181"/>
                  <a:gd name="T60" fmla="*/ 113 h 1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 h="113">
                    <a:moveTo>
                      <a:pt x="31" y="7"/>
                    </a:moveTo>
                    <a:lnTo>
                      <a:pt x="12" y="0"/>
                    </a:lnTo>
                    <a:lnTo>
                      <a:pt x="6" y="0"/>
                    </a:lnTo>
                    <a:lnTo>
                      <a:pt x="0" y="7"/>
                    </a:lnTo>
                    <a:lnTo>
                      <a:pt x="31" y="19"/>
                    </a:lnTo>
                    <a:lnTo>
                      <a:pt x="62" y="37"/>
                    </a:lnTo>
                    <a:lnTo>
                      <a:pt x="100" y="69"/>
                    </a:lnTo>
                    <a:lnTo>
                      <a:pt x="125" y="113"/>
                    </a:lnTo>
                    <a:lnTo>
                      <a:pt x="131" y="113"/>
                    </a:lnTo>
                    <a:lnTo>
                      <a:pt x="143" y="113"/>
                    </a:lnTo>
                    <a:lnTo>
                      <a:pt x="163" y="107"/>
                    </a:lnTo>
                    <a:lnTo>
                      <a:pt x="181" y="94"/>
                    </a:lnTo>
                    <a:lnTo>
                      <a:pt x="174" y="100"/>
                    </a:lnTo>
                    <a:lnTo>
                      <a:pt x="163" y="100"/>
                    </a:lnTo>
                    <a:lnTo>
                      <a:pt x="143" y="88"/>
                    </a:lnTo>
                    <a:lnTo>
                      <a:pt x="118" y="62"/>
                    </a:lnTo>
                    <a:lnTo>
                      <a:pt x="93" y="37"/>
                    </a:lnTo>
                    <a:lnTo>
                      <a:pt x="62" y="19"/>
                    </a:lnTo>
                    <a:lnTo>
                      <a:pt x="31" y="7"/>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55" name="Freeform 587"/>
              <p:cNvSpPr>
                <a:spLocks/>
              </p:cNvSpPr>
              <p:nvPr/>
            </p:nvSpPr>
            <p:spPr bwMode="auto">
              <a:xfrm>
                <a:off x="11455" y="11261"/>
                <a:ext cx="27" cy="14"/>
              </a:xfrm>
              <a:custGeom>
                <a:avLst/>
                <a:gdLst>
                  <a:gd name="T0" fmla="*/ 0 w 188"/>
                  <a:gd name="T1" fmla="*/ 0 h 101"/>
                  <a:gd name="T2" fmla="*/ 0 w 188"/>
                  <a:gd name="T3" fmla="*/ 0 h 101"/>
                  <a:gd name="T4" fmla="*/ 0 w 188"/>
                  <a:gd name="T5" fmla="*/ 0 h 101"/>
                  <a:gd name="T6" fmla="*/ 0 w 188"/>
                  <a:gd name="T7" fmla="*/ 0 h 101"/>
                  <a:gd name="T8" fmla="*/ 0 w 188"/>
                  <a:gd name="T9" fmla="*/ 0 h 101"/>
                  <a:gd name="T10" fmla="*/ 0 w 188"/>
                  <a:gd name="T11" fmla="*/ 0 h 101"/>
                  <a:gd name="T12" fmla="*/ 0 w 188"/>
                  <a:gd name="T13" fmla="*/ 0 h 101"/>
                  <a:gd name="T14" fmla="*/ 0 w 188"/>
                  <a:gd name="T15" fmla="*/ 0 h 101"/>
                  <a:gd name="T16" fmla="*/ 0 w 188"/>
                  <a:gd name="T17" fmla="*/ 0 h 101"/>
                  <a:gd name="T18" fmla="*/ 0 w 188"/>
                  <a:gd name="T19" fmla="*/ 0 h 101"/>
                  <a:gd name="T20" fmla="*/ 0 w 188"/>
                  <a:gd name="T21" fmla="*/ 0 h 101"/>
                  <a:gd name="T22" fmla="*/ 0 w 188"/>
                  <a:gd name="T23" fmla="*/ 0 h 101"/>
                  <a:gd name="T24" fmla="*/ 0 w 188"/>
                  <a:gd name="T25" fmla="*/ 0 h 101"/>
                  <a:gd name="T26" fmla="*/ 0 w 188"/>
                  <a:gd name="T27" fmla="*/ 0 h 101"/>
                  <a:gd name="T28" fmla="*/ 0 w 188"/>
                  <a:gd name="T29" fmla="*/ 0 h 101"/>
                  <a:gd name="T30" fmla="*/ 0 w 188"/>
                  <a:gd name="T31" fmla="*/ 0 h 101"/>
                  <a:gd name="T32" fmla="*/ 0 w 188"/>
                  <a:gd name="T33" fmla="*/ 0 h 101"/>
                  <a:gd name="T34" fmla="*/ 0 w 188"/>
                  <a:gd name="T35" fmla="*/ 0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
                  <a:gd name="T55" fmla="*/ 0 h 101"/>
                  <a:gd name="T56" fmla="*/ 188 w 188"/>
                  <a:gd name="T57" fmla="*/ 101 h 1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 h="101">
                    <a:moveTo>
                      <a:pt x="37" y="6"/>
                    </a:moveTo>
                    <a:lnTo>
                      <a:pt x="19" y="0"/>
                    </a:lnTo>
                    <a:lnTo>
                      <a:pt x="6" y="0"/>
                    </a:lnTo>
                    <a:lnTo>
                      <a:pt x="0" y="6"/>
                    </a:lnTo>
                    <a:lnTo>
                      <a:pt x="31" y="13"/>
                    </a:lnTo>
                    <a:lnTo>
                      <a:pt x="69" y="38"/>
                    </a:lnTo>
                    <a:lnTo>
                      <a:pt x="107" y="63"/>
                    </a:lnTo>
                    <a:lnTo>
                      <a:pt x="131" y="94"/>
                    </a:lnTo>
                    <a:lnTo>
                      <a:pt x="143" y="101"/>
                    </a:lnTo>
                    <a:lnTo>
                      <a:pt x="156" y="101"/>
                    </a:lnTo>
                    <a:lnTo>
                      <a:pt x="175" y="94"/>
                    </a:lnTo>
                    <a:lnTo>
                      <a:pt x="188" y="81"/>
                    </a:lnTo>
                    <a:lnTo>
                      <a:pt x="181" y="88"/>
                    </a:lnTo>
                    <a:lnTo>
                      <a:pt x="168" y="88"/>
                    </a:lnTo>
                    <a:lnTo>
                      <a:pt x="143" y="76"/>
                    </a:lnTo>
                    <a:lnTo>
                      <a:pt x="93" y="31"/>
                    </a:lnTo>
                    <a:lnTo>
                      <a:pt x="69" y="13"/>
                    </a:lnTo>
                    <a:lnTo>
                      <a:pt x="37" y="6"/>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56" name="Freeform 588"/>
              <p:cNvSpPr>
                <a:spLocks/>
              </p:cNvSpPr>
              <p:nvPr/>
            </p:nvSpPr>
            <p:spPr bwMode="auto">
              <a:xfrm>
                <a:off x="11465" y="11251"/>
                <a:ext cx="22" cy="12"/>
              </a:xfrm>
              <a:custGeom>
                <a:avLst/>
                <a:gdLst>
                  <a:gd name="T0" fmla="*/ 0 w 156"/>
                  <a:gd name="T1" fmla="*/ 0 h 81"/>
                  <a:gd name="T2" fmla="*/ 0 w 156"/>
                  <a:gd name="T3" fmla="*/ 0 h 81"/>
                  <a:gd name="T4" fmla="*/ 0 w 156"/>
                  <a:gd name="T5" fmla="*/ 0 h 81"/>
                  <a:gd name="T6" fmla="*/ 0 w 156"/>
                  <a:gd name="T7" fmla="*/ 0 h 81"/>
                  <a:gd name="T8" fmla="*/ 0 w 156"/>
                  <a:gd name="T9" fmla="*/ 0 h 81"/>
                  <a:gd name="T10" fmla="*/ 0 w 156"/>
                  <a:gd name="T11" fmla="*/ 0 h 81"/>
                  <a:gd name="T12" fmla="*/ 0 w 156"/>
                  <a:gd name="T13" fmla="*/ 0 h 81"/>
                  <a:gd name="T14" fmla="*/ 0 w 156"/>
                  <a:gd name="T15" fmla="*/ 0 h 81"/>
                  <a:gd name="T16" fmla="*/ 0 w 156"/>
                  <a:gd name="T17" fmla="*/ 0 h 81"/>
                  <a:gd name="T18" fmla="*/ 0 w 156"/>
                  <a:gd name="T19" fmla="*/ 0 h 81"/>
                  <a:gd name="T20" fmla="*/ 0 w 156"/>
                  <a:gd name="T21" fmla="*/ 0 h 81"/>
                  <a:gd name="T22" fmla="*/ 0 w 156"/>
                  <a:gd name="T23" fmla="*/ 0 h 81"/>
                  <a:gd name="T24" fmla="*/ 0 w 156"/>
                  <a:gd name="T25" fmla="*/ 0 h 81"/>
                  <a:gd name="T26" fmla="*/ 0 w 156"/>
                  <a:gd name="T27" fmla="*/ 0 h 81"/>
                  <a:gd name="T28" fmla="*/ 0 w 156"/>
                  <a:gd name="T29" fmla="*/ 0 h 81"/>
                  <a:gd name="T30" fmla="*/ 0 w 156"/>
                  <a:gd name="T31" fmla="*/ 0 h 81"/>
                  <a:gd name="T32" fmla="*/ 0 w 156"/>
                  <a:gd name="T33" fmla="*/ 0 h 81"/>
                  <a:gd name="T34" fmla="*/ 0 w 156"/>
                  <a:gd name="T35" fmla="*/ 0 h 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81"/>
                  <a:gd name="T56" fmla="*/ 156 w 156"/>
                  <a:gd name="T57" fmla="*/ 81 h 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81">
                    <a:moveTo>
                      <a:pt x="38" y="6"/>
                    </a:moveTo>
                    <a:lnTo>
                      <a:pt x="18" y="0"/>
                    </a:lnTo>
                    <a:lnTo>
                      <a:pt x="13" y="0"/>
                    </a:lnTo>
                    <a:lnTo>
                      <a:pt x="0" y="6"/>
                    </a:lnTo>
                    <a:lnTo>
                      <a:pt x="31" y="18"/>
                    </a:lnTo>
                    <a:lnTo>
                      <a:pt x="62" y="38"/>
                    </a:lnTo>
                    <a:lnTo>
                      <a:pt x="87" y="56"/>
                    </a:lnTo>
                    <a:lnTo>
                      <a:pt x="106" y="81"/>
                    </a:lnTo>
                    <a:lnTo>
                      <a:pt x="112" y="81"/>
                    </a:lnTo>
                    <a:lnTo>
                      <a:pt x="125" y="81"/>
                    </a:lnTo>
                    <a:lnTo>
                      <a:pt x="137" y="74"/>
                    </a:lnTo>
                    <a:lnTo>
                      <a:pt x="156" y="62"/>
                    </a:lnTo>
                    <a:lnTo>
                      <a:pt x="144" y="68"/>
                    </a:lnTo>
                    <a:lnTo>
                      <a:pt x="131" y="68"/>
                    </a:lnTo>
                    <a:lnTo>
                      <a:pt x="112" y="56"/>
                    </a:lnTo>
                    <a:lnTo>
                      <a:pt x="99" y="38"/>
                    </a:lnTo>
                    <a:lnTo>
                      <a:pt x="81" y="24"/>
                    </a:lnTo>
                    <a:lnTo>
                      <a:pt x="38" y="6"/>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57" name="Freeform 589"/>
              <p:cNvSpPr>
                <a:spLocks/>
              </p:cNvSpPr>
              <p:nvPr/>
            </p:nvSpPr>
            <p:spPr bwMode="auto">
              <a:xfrm>
                <a:off x="11352" y="11267"/>
                <a:ext cx="70" cy="76"/>
              </a:xfrm>
              <a:custGeom>
                <a:avLst/>
                <a:gdLst>
                  <a:gd name="T0" fmla="*/ 0 w 488"/>
                  <a:gd name="T1" fmla="*/ 0 h 532"/>
                  <a:gd name="T2" fmla="*/ 0 w 488"/>
                  <a:gd name="T3" fmla="*/ 0 h 532"/>
                  <a:gd name="T4" fmla="*/ 0 w 488"/>
                  <a:gd name="T5" fmla="*/ 0 h 532"/>
                  <a:gd name="T6" fmla="*/ 0 w 488"/>
                  <a:gd name="T7" fmla="*/ 0 h 532"/>
                  <a:gd name="T8" fmla="*/ 0 w 488"/>
                  <a:gd name="T9" fmla="*/ 0 h 532"/>
                  <a:gd name="T10" fmla="*/ 0 w 488"/>
                  <a:gd name="T11" fmla="*/ 0 h 532"/>
                  <a:gd name="T12" fmla="*/ 0 w 488"/>
                  <a:gd name="T13" fmla="*/ 0 h 532"/>
                  <a:gd name="T14" fmla="*/ 0 w 488"/>
                  <a:gd name="T15" fmla="*/ 0 h 532"/>
                  <a:gd name="T16" fmla="*/ 0 w 488"/>
                  <a:gd name="T17" fmla="*/ 0 h 532"/>
                  <a:gd name="T18" fmla="*/ 0 w 488"/>
                  <a:gd name="T19" fmla="*/ 0 h 532"/>
                  <a:gd name="T20" fmla="*/ 0 w 488"/>
                  <a:gd name="T21" fmla="*/ 0 h 532"/>
                  <a:gd name="T22" fmla="*/ 0 w 488"/>
                  <a:gd name="T23" fmla="*/ 0 h 532"/>
                  <a:gd name="T24" fmla="*/ 0 w 488"/>
                  <a:gd name="T25" fmla="*/ 0 h 532"/>
                  <a:gd name="T26" fmla="*/ 0 w 488"/>
                  <a:gd name="T27" fmla="*/ 0 h 532"/>
                  <a:gd name="T28" fmla="*/ 0 w 488"/>
                  <a:gd name="T29" fmla="*/ 0 h 532"/>
                  <a:gd name="T30" fmla="*/ 0 w 488"/>
                  <a:gd name="T31" fmla="*/ 0 h 532"/>
                  <a:gd name="T32" fmla="*/ 0 w 488"/>
                  <a:gd name="T33" fmla="*/ 0 h 532"/>
                  <a:gd name="T34" fmla="*/ 0 w 488"/>
                  <a:gd name="T35" fmla="*/ 0 h 532"/>
                  <a:gd name="T36" fmla="*/ 0 w 488"/>
                  <a:gd name="T37" fmla="*/ 0 h 532"/>
                  <a:gd name="T38" fmla="*/ 0 w 488"/>
                  <a:gd name="T39" fmla="*/ 0 h 532"/>
                  <a:gd name="T40" fmla="*/ 0 w 488"/>
                  <a:gd name="T41" fmla="*/ 0 h 532"/>
                  <a:gd name="T42" fmla="*/ 0 w 488"/>
                  <a:gd name="T43" fmla="*/ 0 h 532"/>
                  <a:gd name="T44" fmla="*/ 0 w 488"/>
                  <a:gd name="T45" fmla="*/ 0 h 532"/>
                  <a:gd name="T46" fmla="*/ 0 w 488"/>
                  <a:gd name="T47" fmla="*/ 0 h 532"/>
                  <a:gd name="T48" fmla="*/ 0 w 488"/>
                  <a:gd name="T49" fmla="*/ 0 h 532"/>
                  <a:gd name="T50" fmla="*/ 0 w 488"/>
                  <a:gd name="T51" fmla="*/ 0 h 532"/>
                  <a:gd name="T52" fmla="*/ 0 w 488"/>
                  <a:gd name="T53" fmla="*/ 0 h 532"/>
                  <a:gd name="T54" fmla="*/ 0 w 488"/>
                  <a:gd name="T55" fmla="*/ 0 h 532"/>
                  <a:gd name="T56" fmla="*/ 0 w 488"/>
                  <a:gd name="T57" fmla="*/ 0 h 532"/>
                  <a:gd name="T58" fmla="*/ 0 w 488"/>
                  <a:gd name="T59" fmla="*/ 0 h 532"/>
                  <a:gd name="T60" fmla="*/ 0 w 488"/>
                  <a:gd name="T61" fmla="*/ 0 h 532"/>
                  <a:gd name="T62" fmla="*/ 0 w 488"/>
                  <a:gd name="T63" fmla="*/ 0 h 532"/>
                  <a:gd name="T64" fmla="*/ 0 w 488"/>
                  <a:gd name="T65" fmla="*/ 0 h 532"/>
                  <a:gd name="T66" fmla="*/ 0 w 488"/>
                  <a:gd name="T67" fmla="*/ 0 h 532"/>
                  <a:gd name="T68" fmla="*/ 0 w 488"/>
                  <a:gd name="T69" fmla="*/ 0 h 532"/>
                  <a:gd name="T70" fmla="*/ 0 w 488"/>
                  <a:gd name="T71" fmla="*/ 0 h 532"/>
                  <a:gd name="T72" fmla="*/ 0 w 488"/>
                  <a:gd name="T73" fmla="*/ 0 h 532"/>
                  <a:gd name="T74" fmla="*/ 0 w 488"/>
                  <a:gd name="T75" fmla="*/ 0 h 532"/>
                  <a:gd name="T76" fmla="*/ 0 w 488"/>
                  <a:gd name="T77" fmla="*/ 0 h 532"/>
                  <a:gd name="T78" fmla="*/ 0 w 488"/>
                  <a:gd name="T79" fmla="*/ 0 h 532"/>
                  <a:gd name="T80" fmla="*/ 0 w 488"/>
                  <a:gd name="T81" fmla="*/ 0 h 532"/>
                  <a:gd name="T82" fmla="*/ 0 w 488"/>
                  <a:gd name="T83" fmla="*/ 0 h 532"/>
                  <a:gd name="T84" fmla="*/ 0 w 488"/>
                  <a:gd name="T85" fmla="*/ 0 h 532"/>
                  <a:gd name="T86" fmla="*/ 0 w 488"/>
                  <a:gd name="T87" fmla="*/ 0 h 532"/>
                  <a:gd name="T88" fmla="*/ 0 w 488"/>
                  <a:gd name="T89" fmla="*/ 0 h 532"/>
                  <a:gd name="T90" fmla="*/ 0 w 488"/>
                  <a:gd name="T91" fmla="*/ 0 h 532"/>
                  <a:gd name="T92" fmla="*/ 0 w 488"/>
                  <a:gd name="T93" fmla="*/ 0 h 532"/>
                  <a:gd name="T94" fmla="*/ 0 w 488"/>
                  <a:gd name="T95" fmla="*/ 0 h 532"/>
                  <a:gd name="T96" fmla="*/ 0 w 488"/>
                  <a:gd name="T97" fmla="*/ 0 h 532"/>
                  <a:gd name="T98" fmla="*/ 0 w 488"/>
                  <a:gd name="T99" fmla="*/ 0 h 532"/>
                  <a:gd name="T100" fmla="*/ 0 w 488"/>
                  <a:gd name="T101" fmla="*/ 0 h 532"/>
                  <a:gd name="T102" fmla="*/ 0 w 488"/>
                  <a:gd name="T103" fmla="*/ 0 h 532"/>
                  <a:gd name="T104" fmla="*/ 0 w 488"/>
                  <a:gd name="T105" fmla="*/ 0 h 532"/>
                  <a:gd name="T106" fmla="*/ 0 w 488"/>
                  <a:gd name="T107" fmla="*/ 0 h 532"/>
                  <a:gd name="T108" fmla="*/ 0 w 488"/>
                  <a:gd name="T109" fmla="*/ 0 h 532"/>
                  <a:gd name="T110" fmla="*/ 0 w 488"/>
                  <a:gd name="T111" fmla="*/ 0 h 532"/>
                  <a:gd name="T112" fmla="*/ 0 w 488"/>
                  <a:gd name="T113" fmla="*/ 0 h 5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8"/>
                  <a:gd name="T172" fmla="*/ 0 h 532"/>
                  <a:gd name="T173" fmla="*/ 488 w 488"/>
                  <a:gd name="T174" fmla="*/ 532 h 5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8" h="532">
                    <a:moveTo>
                      <a:pt x="389" y="69"/>
                    </a:moveTo>
                    <a:lnTo>
                      <a:pt x="413" y="75"/>
                    </a:lnTo>
                    <a:lnTo>
                      <a:pt x="438" y="82"/>
                    </a:lnTo>
                    <a:lnTo>
                      <a:pt x="457" y="100"/>
                    </a:lnTo>
                    <a:lnTo>
                      <a:pt x="470" y="119"/>
                    </a:lnTo>
                    <a:lnTo>
                      <a:pt x="470" y="138"/>
                    </a:lnTo>
                    <a:lnTo>
                      <a:pt x="470" y="169"/>
                    </a:lnTo>
                    <a:lnTo>
                      <a:pt x="463" y="188"/>
                    </a:lnTo>
                    <a:lnTo>
                      <a:pt x="457" y="195"/>
                    </a:lnTo>
                    <a:lnTo>
                      <a:pt x="451" y="195"/>
                    </a:lnTo>
                    <a:lnTo>
                      <a:pt x="470" y="207"/>
                    </a:lnTo>
                    <a:lnTo>
                      <a:pt x="482" y="225"/>
                    </a:lnTo>
                    <a:lnTo>
                      <a:pt x="488" y="245"/>
                    </a:lnTo>
                    <a:lnTo>
                      <a:pt x="488" y="263"/>
                    </a:lnTo>
                    <a:lnTo>
                      <a:pt x="482" y="288"/>
                    </a:lnTo>
                    <a:lnTo>
                      <a:pt x="470" y="307"/>
                    </a:lnTo>
                    <a:lnTo>
                      <a:pt x="451" y="320"/>
                    </a:lnTo>
                    <a:lnTo>
                      <a:pt x="432" y="326"/>
                    </a:lnTo>
                    <a:lnTo>
                      <a:pt x="451" y="338"/>
                    </a:lnTo>
                    <a:lnTo>
                      <a:pt x="463" y="358"/>
                    </a:lnTo>
                    <a:lnTo>
                      <a:pt x="463" y="376"/>
                    </a:lnTo>
                    <a:lnTo>
                      <a:pt x="463" y="394"/>
                    </a:lnTo>
                    <a:lnTo>
                      <a:pt x="457" y="419"/>
                    </a:lnTo>
                    <a:lnTo>
                      <a:pt x="445" y="432"/>
                    </a:lnTo>
                    <a:lnTo>
                      <a:pt x="426" y="444"/>
                    </a:lnTo>
                    <a:lnTo>
                      <a:pt x="402" y="451"/>
                    </a:lnTo>
                    <a:lnTo>
                      <a:pt x="413" y="476"/>
                    </a:lnTo>
                    <a:lnTo>
                      <a:pt x="413" y="494"/>
                    </a:lnTo>
                    <a:lnTo>
                      <a:pt x="402" y="514"/>
                    </a:lnTo>
                    <a:lnTo>
                      <a:pt x="389" y="526"/>
                    </a:lnTo>
                    <a:lnTo>
                      <a:pt x="370" y="532"/>
                    </a:lnTo>
                    <a:lnTo>
                      <a:pt x="345" y="532"/>
                    </a:lnTo>
                    <a:lnTo>
                      <a:pt x="294" y="532"/>
                    </a:lnTo>
                    <a:lnTo>
                      <a:pt x="251" y="526"/>
                    </a:lnTo>
                    <a:lnTo>
                      <a:pt x="213" y="514"/>
                    </a:lnTo>
                    <a:lnTo>
                      <a:pt x="163" y="494"/>
                    </a:lnTo>
                    <a:lnTo>
                      <a:pt x="101" y="457"/>
                    </a:lnTo>
                    <a:lnTo>
                      <a:pt x="82" y="439"/>
                    </a:lnTo>
                    <a:lnTo>
                      <a:pt x="57" y="419"/>
                    </a:lnTo>
                    <a:lnTo>
                      <a:pt x="25" y="363"/>
                    </a:lnTo>
                    <a:lnTo>
                      <a:pt x="7" y="301"/>
                    </a:lnTo>
                    <a:lnTo>
                      <a:pt x="0" y="270"/>
                    </a:lnTo>
                    <a:lnTo>
                      <a:pt x="0" y="245"/>
                    </a:lnTo>
                    <a:lnTo>
                      <a:pt x="7" y="195"/>
                    </a:lnTo>
                    <a:lnTo>
                      <a:pt x="25" y="144"/>
                    </a:lnTo>
                    <a:lnTo>
                      <a:pt x="45" y="100"/>
                    </a:lnTo>
                    <a:lnTo>
                      <a:pt x="76" y="69"/>
                    </a:lnTo>
                    <a:lnTo>
                      <a:pt x="113" y="37"/>
                    </a:lnTo>
                    <a:lnTo>
                      <a:pt x="151" y="12"/>
                    </a:lnTo>
                    <a:lnTo>
                      <a:pt x="201" y="0"/>
                    </a:lnTo>
                    <a:lnTo>
                      <a:pt x="251" y="0"/>
                    </a:lnTo>
                    <a:lnTo>
                      <a:pt x="289" y="0"/>
                    </a:lnTo>
                    <a:lnTo>
                      <a:pt x="332" y="12"/>
                    </a:lnTo>
                    <a:lnTo>
                      <a:pt x="357" y="19"/>
                    </a:lnTo>
                    <a:lnTo>
                      <a:pt x="370" y="32"/>
                    </a:lnTo>
                    <a:lnTo>
                      <a:pt x="382" y="50"/>
                    </a:lnTo>
                    <a:lnTo>
                      <a:pt x="389" y="69"/>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58" name="Freeform 590"/>
              <p:cNvSpPr>
                <a:spLocks/>
              </p:cNvSpPr>
              <p:nvPr/>
            </p:nvSpPr>
            <p:spPr bwMode="auto">
              <a:xfrm>
                <a:off x="11357" y="11320"/>
                <a:ext cx="53" cy="23"/>
              </a:xfrm>
              <a:custGeom>
                <a:avLst/>
                <a:gdLst>
                  <a:gd name="T0" fmla="*/ 0 w 375"/>
                  <a:gd name="T1" fmla="*/ 0 h 163"/>
                  <a:gd name="T2" fmla="*/ 0 w 375"/>
                  <a:gd name="T3" fmla="*/ 0 h 163"/>
                  <a:gd name="T4" fmla="*/ 0 w 375"/>
                  <a:gd name="T5" fmla="*/ 0 h 163"/>
                  <a:gd name="T6" fmla="*/ 0 w 375"/>
                  <a:gd name="T7" fmla="*/ 0 h 163"/>
                  <a:gd name="T8" fmla="*/ 0 w 375"/>
                  <a:gd name="T9" fmla="*/ 0 h 163"/>
                  <a:gd name="T10" fmla="*/ 0 w 375"/>
                  <a:gd name="T11" fmla="*/ 0 h 163"/>
                  <a:gd name="T12" fmla="*/ 0 w 375"/>
                  <a:gd name="T13" fmla="*/ 0 h 163"/>
                  <a:gd name="T14" fmla="*/ 0 w 375"/>
                  <a:gd name="T15" fmla="*/ 0 h 163"/>
                  <a:gd name="T16" fmla="*/ 0 w 375"/>
                  <a:gd name="T17" fmla="*/ 0 h 163"/>
                  <a:gd name="T18" fmla="*/ 0 w 375"/>
                  <a:gd name="T19" fmla="*/ 0 h 163"/>
                  <a:gd name="T20" fmla="*/ 0 w 375"/>
                  <a:gd name="T21" fmla="*/ 0 h 163"/>
                  <a:gd name="T22" fmla="*/ 0 w 375"/>
                  <a:gd name="T23" fmla="*/ 0 h 163"/>
                  <a:gd name="T24" fmla="*/ 0 w 375"/>
                  <a:gd name="T25" fmla="*/ 0 h 163"/>
                  <a:gd name="T26" fmla="*/ 0 w 375"/>
                  <a:gd name="T27" fmla="*/ 0 h 163"/>
                  <a:gd name="T28" fmla="*/ 0 w 375"/>
                  <a:gd name="T29" fmla="*/ 0 h 163"/>
                  <a:gd name="T30" fmla="*/ 0 w 375"/>
                  <a:gd name="T31" fmla="*/ 0 h 163"/>
                  <a:gd name="T32" fmla="*/ 0 w 375"/>
                  <a:gd name="T33" fmla="*/ 0 h 163"/>
                  <a:gd name="T34" fmla="*/ 0 w 375"/>
                  <a:gd name="T35" fmla="*/ 0 h 163"/>
                  <a:gd name="T36" fmla="*/ 0 w 375"/>
                  <a:gd name="T37" fmla="*/ 0 h 163"/>
                  <a:gd name="T38" fmla="*/ 0 w 375"/>
                  <a:gd name="T39" fmla="*/ 0 h 163"/>
                  <a:gd name="T40" fmla="*/ 0 w 375"/>
                  <a:gd name="T41" fmla="*/ 0 h 1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5"/>
                  <a:gd name="T64" fmla="*/ 0 h 163"/>
                  <a:gd name="T65" fmla="*/ 375 w 375"/>
                  <a:gd name="T66" fmla="*/ 163 h 1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5" h="163">
                    <a:moveTo>
                      <a:pt x="375" y="132"/>
                    </a:moveTo>
                    <a:lnTo>
                      <a:pt x="370" y="145"/>
                    </a:lnTo>
                    <a:lnTo>
                      <a:pt x="357" y="151"/>
                    </a:lnTo>
                    <a:lnTo>
                      <a:pt x="332" y="163"/>
                    </a:lnTo>
                    <a:lnTo>
                      <a:pt x="294" y="163"/>
                    </a:lnTo>
                    <a:lnTo>
                      <a:pt x="262" y="163"/>
                    </a:lnTo>
                    <a:lnTo>
                      <a:pt x="219" y="157"/>
                    </a:lnTo>
                    <a:lnTo>
                      <a:pt x="181" y="145"/>
                    </a:lnTo>
                    <a:lnTo>
                      <a:pt x="131" y="125"/>
                    </a:lnTo>
                    <a:lnTo>
                      <a:pt x="69" y="88"/>
                    </a:lnTo>
                    <a:lnTo>
                      <a:pt x="50" y="75"/>
                    </a:lnTo>
                    <a:lnTo>
                      <a:pt x="31" y="50"/>
                    </a:lnTo>
                    <a:lnTo>
                      <a:pt x="0" y="0"/>
                    </a:lnTo>
                    <a:lnTo>
                      <a:pt x="31" y="32"/>
                    </a:lnTo>
                    <a:lnTo>
                      <a:pt x="69" y="63"/>
                    </a:lnTo>
                    <a:lnTo>
                      <a:pt x="113" y="88"/>
                    </a:lnTo>
                    <a:lnTo>
                      <a:pt x="156" y="107"/>
                    </a:lnTo>
                    <a:lnTo>
                      <a:pt x="200" y="120"/>
                    </a:lnTo>
                    <a:lnTo>
                      <a:pt x="257" y="132"/>
                    </a:lnTo>
                    <a:lnTo>
                      <a:pt x="313" y="132"/>
                    </a:lnTo>
                    <a:lnTo>
                      <a:pt x="375" y="132"/>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59" name="Freeform 591"/>
              <p:cNvSpPr>
                <a:spLocks/>
              </p:cNvSpPr>
              <p:nvPr/>
            </p:nvSpPr>
            <p:spPr bwMode="auto">
              <a:xfrm>
                <a:off x="11380" y="11269"/>
                <a:ext cx="31" cy="12"/>
              </a:xfrm>
              <a:custGeom>
                <a:avLst/>
                <a:gdLst>
                  <a:gd name="T0" fmla="*/ 0 w 219"/>
                  <a:gd name="T1" fmla="*/ 0 h 82"/>
                  <a:gd name="T2" fmla="*/ 0 w 219"/>
                  <a:gd name="T3" fmla="*/ 0 h 82"/>
                  <a:gd name="T4" fmla="*/ 0 w 219"/>
                  <a:gd name="T5" fmla="*/ 0 h 82"/>
                  <a:gd name="T6" fmla="*/ 0 w 219"/>
                  <a:gd name="T7" fmla="*/ 0 h 82"/>
                  <a:gd name="T8" fmla="*/ 0 w 219"/>
                  <a:gd name="T9" fmla="*/ 0 h 82"/>
                  <a:gd name="T10" fmla="*/ 0 w 219"/>
                  <a:gd name="T11" fmla="*/ 0 h 82"/>
                  <a:gd name="T12" fmla="*/ 0 w 219"/>
                  <a:gd name="T13" fmla="*/ 0 h 82"/>
                  <a:gd name="T14" fmla="*/ 0 w 219"/>
                  <a:gd name="T15" fmla="*/ 0 h 82"/>
                  <a:gd name="T16" fmla="*/ 0 w 219"/>
                  <a:gd name="T17" fmla="*/ 0 h 82"/>
                  <a:gd name="T18" fmla="*/ 0 w 219"/>
                  <a:gd name="T19" fmla="*/ 0 h 82"/>
                  <a:gd name="T20" fmla="*/ 0 w 219"/>
                  <a:gd name="T21" fmla="*/ 0 h 82"/>
                  <a:gd name="T22" fmla="*/ 0 w 219"/>
                  <a:gd name="T23" fmla="*/ 0 h 82"/>
                  <a:gd name="T24" fmla="*/ 0 w 219"/>
                  <a:gd name="T25" fmla="*/ 0 h 82"/>
                  <a:gd name="T26" fmla="*/ 0 w 219"/>
                  <a:gd name="T27" fmla="*/ 0 h 82"/>
                  <a:gd name="T28" fmla="*/ 0 w 219"/>
                  <a:gd name="T29" fmla="*/ 0 h 82"/>
                  <a:gd name="T30" fmla="*/ 0 w 219"/>
                  <a:gd name="T31" fmla="*/ 0 h 82"/>
                  <a:gd name="T32" fmla="*/ 0 w 219"/>
                  <a:gd name="T33" fmla="*/ 0 h 82"/>
                  <a:gd name="T34" fmla="*/ 0 w 219"/>
                  <a:gd name="T35" fmla="*/ 0 h 82"/>
                  <a:gd name="T36" fmla="*/ 0 w 219"/>
                  <a:gd name="T37" fmla="*/ 0 h 82"/>
                  <a:gd name="T38" fmla="*/ 0 w 219"/>
                  <a:gd name="T39" fmla="*/ 0 h 8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
                  <a:gd name="T61" fmla="*/ 0 h 82"/>
                  <a:gd name="T62" fmla="*/ 219 w 219"/>
                  <a:gd name="T63" fmla="*/ 82 h 8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 h="82">
                    <a:moveTo>
                      <a:pt x="0" y="50"/>
                    </a:moveTo>
                    <a:lnTo>
                      <a:pt x="7" y="45"/>
                    </a:lnTo>
                    <a:lnTo>
                      <a:pt x="13" y="38"/>
                    </a:lnTo>
                    <a:lnTo>
                      <a:pt x="32" y="38"/>
                    </a:lnTo>
                    <a:lnTo>
                      <a:pt x="88" y="45"/>
                    </a:lnTo>
                    <a:lnTo>
                      <a:pt x="120" y="45"/>
                    </a:lnTo>
                    <a:lnTo>
                      <a:pt x="145" y="38"/>
                    </a:lnTo>
                    <a:lnTo>
                      <a:pt x="151" y="38"/>
                    </a:lnTo>
                    <a:lnTo>
                      <a:pt x="151" y="25"/>
                    </a:lnTo>
                    <a:lnTo>
                      <a:pt x="151" y="20"/>
                    </a:lnTo>
                    <a:lnTo>
                      <a:pt x="151" y="0"/>
                    </a:lnTo>
                    <a:lnTo>
                      <a:pt x="163" y="13"/>
                    </a:lnTo>
                    <a:lnTo>
                      <a:pt x="182" y="25"/>
                    </a:lnTo>
                    <a:lnTo>
                      <a:pt x="188" y="38"/>
                    </a:lnTo>
                    <a:lnTo>
                      <a:pt x="195" y="57"/>
                    </a:lnTo>
                    <a:lnTo>
                      <a:pt x="219" y="63"/>
                    </a:lnTo>
                    <a:lnTo>
                      <a:pt x="170" y="75"/>
                    </a:lnTo>
                    <a:lnTo>
                      <a:pt x="120" y="82"/>
                    </a:lnTo>
                    <a:lnTo>
                      <a:pt x="63" y="75"/>
                    </a:lnTo>
                    <a:lnTo>
                      <a:pt x="0" y="5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60" name="Freeform 592"/>
              <p:cNvSpPr>
                <a:spLocks/>
              </p:cNvSpPr>
              <p:nvPr/>
            </p:nvSpPr>
            <p:spPr bwMode="auto">
              <a:xfrm>
                <a:off x="11387" y="11285"/>
                <a:ext cx="32" cy="12"/>
              </a:xfrm>
              <a:custGeom>
                <a:avLst/>
                <a:gdLst>
                  <a:gd name="T0" fmla="*/ 0 w 226"/>
                  <a:gd name="T1" fmla="*/ 0 h 82"/>
                  <a:gd name="T2" fmla="*/ 0 w 226"/>
                  <a:gd name="T3" fmla="*/ 0 h 82"/>
                  <a:gd name="T4" fmla="*/ 0 w 226"/>
                  <a:gd name="T5" fmla="*/ 0 h 82"/>
                  <a:gd name="T6" fmla="*/ 0 w 226"/>
                  <a:gd name="T7" fmla="*/ 0 h 82"/>
                  <a:gd name="T8" fmla="*/ 0 w 226"/>
                  <a:gd name="T9" fmla="*/ 0 h 82"/>
                  <a:gd name="T10" fmla="*/ 0 w 226"/>
                  <a:gd name="T11" fmla="*/ 0 h 82"/>
                  <a:gd name="T12" fmla="*/ 0 w 226"/>
                  <a:gd name="T13" fmla="*/ 0 h 82"/>
                  <a:gd name="T14" fmla="*/ 0 w 226"/>
                  <a:gd name="T15" fmla="*/ 0 h 82"/>
                  <a:gd name="T16" fmla="*/ 0 w 226"/>
                  <a:gd name="T17" fmla="*/ 0 h 82"/>
                  <a:gd name="T18" fmla="*/ 0 w 226"/>
                  <a:gd name="T19" fmla="*/ 0 h 82"/>
                  <a:gd name="T20" fmla="*/ 0 w 226"/>
                  <a:gd name="T21" fmla="*/ 0 h 82"/>
                  <a:gd name="T22" fmla="*/ 0 w 226"/>
                  <a:gd name="T23" fmla="*/ 0 h 82"/>
                  <a:gd name="T24" fmla="*/ 0 w 226"/>
                  <a:gd name="T25" fmla="*/ 0 h 82"/>
                  <a:gd name="T26" fmla="*/ 0 w 226"/>
                  <a:gd name="T27" fmla="*/ 0 h 82"/>
                  <a:gd name="T28" fmla="*/ 0 w 226"/>
                  <a:gd name="T29" fmla="*/ 0 h 82"/>
                  <a:gd name="T30" fmla="*/ 0 w 226"/>
                  <a:gd name="T31" fmla="*/ 0 h 82"/>
                  <a:gd name="T32" fmla="*/ 0 w 226"/>
                  <a:gd name="T33" fmla="*/ 0 h 82"/>
                  <a:gd name="T34" fmla="*/ 0 w 226"/>
                  <a:gd name="T35" fmla="*/ 0 h 82"/>
                  <a:gd name="T36" fmla="*/ 0 w 226"/>
                  <a:gd name="T37" fmla="*/ 0 h 82"/>
                  <a:gd name="T38" fmla="*/ 0 w 226"/>
                  <a:gd name="T39" fmla="*/ 0 h 82"/>
                  <a:gd name="T40" fmla="*/ 0 w 226"/>
                  <a:gd name="T41" fmla="*/ 0 h 82"/>
                  <a:gd name="T42" fmla="*/ 0 w 226"/>
                  <a:gd name="T43" fmla="*/ 0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6"/>
                  <a:gd name="T67" fmla="*/ 0 h 82"/>
                  <a:gd name="T68" fmla="*/ 226 w 226"/>
                  <a:gd name="T69" fmla="*/ 82 h 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6" h="82">
                    <a:moveTo>
                      <a:pt x="0" y="50"/>
                    </a:moveTo>
                    <a:lnTo>
                      <a:pt x="0" y="44"/>
                    </a:lnTo>
                    <a:lnTo>
                      <a:pt x="7" y="38"/>
                    </a:lnTo>
                    <a:lnTo>
                      <a:pt x="25" y="32"/>
                    </a:lnTo>
                    <a:lnTo>
                      <a:pt x="95" y="38"/>
                    </a:lnTo>
                    <a:lnTo>
                      <a:pt x="138" y="38"/>
                    </a:lnTo>
                    <a:lnTo>
                      <a:pt x="176" y="38"/>
                    </a:lnTo>
                    <a:lnTo>
                      <a:pt x="194" y="32"/>
                    </a:lnTo>
                    <a:lnTo>
                      <a:pt x="207" y="25"/>
                    </a:lnTo>
                    <a:lnTo>
                      <a:pt x="219" y="13"/>
                    </a:lnTo>
                    <a:lnTo>
                      <a:pt x="226" y="0"/>
                    </a:lnTo>
                    <a:lnTo>
                      <a:pt x="226" y="19"/>
                    </a:lnTo>
                    <a:lnTo>
                      <a:pt x="226" y="44"/>
                    </a:lnTo>
                    <a:lnTo>
                      <a:pt x="219" y="63"/>
                    </a:lnTo>
                    <a:lnTo>
                      <a:pt x="213" y="70"/>
                    </a:lnTo>
                    <a:lnTo>
                      <a:pt x="207" y="70"/>
                    </a:lnTo>
                    <a:lnTo>
                      <a:pt x="207" y="75"/>
                    </a:lnTo>
                    <a:lnTo>
                      <a:pt x="201" y="75"/>
                    </a:lnTo>
                    <a:lnTo>
                      <a:pt x="163" y="82"/>
                    </a:lnTo>
                    <a:lnTo>
                      <a:pt x="95" y="75"/>
                    </a:lnTo>
                    <a:lnTo>
                      <a:pt x="50" y="63"/>
                    </a:lnTo>
                    <a:lnTo>
                      <a:pt x="0" y="5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61" name="Freeform 593"/>
              <p:cNvSpPr>
                <a:spLocks/>
              </p:cNvSpPr>
              <p:nvPr/>
            </p:nvSpPr>
            <p:spPr bwMode="auto">
              <a:xfrm>
                <a:off x="11385" y="11305"/>
                <a:ext cx="36" cy="11"/>
              </a:xfrm>
              <a:custGeom>
                <a:avLst/>
                <a:gdLst>
                  <a:gd name="T0" fmla="*/ 0 w 250"/>
                  <a:gd name="T1" fmla="*/ 0 h 75"/>
                  <a:gd name="T2" fmla="*/ 0 w 250"/>
                  <a:gd name="T3" fmla="*/ 0 h 75"/>
                  <a:gd name="T4" fmla="*/ 0 w 250"/>
                  <a:gd name="T5" fmla="*/ 0 h 75"/>
                  <a:gd name="T6" fmla="*/ 0 w 250"/>
                  <a:gd name="T7" fmla="*/ 0 h 75"/>
                  <a:gd name="T8" fmla="*/ 0 w 250"/>
                  <a:gd name="T9" fmla="*/ 0 h 75"/>
                  <a:gd name="T10" fmla="*/ 0 w 250"/>
                  <a:gd name="T11" fmla="*/ 0 h 75"/>
                  <a:gd name="T12" fmla="*/ 0 w 250"/>
                  <a:gd name="T13" fmla="*/ 0 h 75"/>
                  <a:gd name="T14" fmla="*/ 0 w 250"/>
                  <a:gd name="T15" fmla="*/ 0 h 75"/>
                  <a:gd name="T16" fmla="*/ 0 w 250"/>
                  <a:gd name="T17" fmla="*/ 0 h 75"/>
                  <a:gd name="T18" fmla="*/ 0 w 250"/>
                  <a:gd name="T19" fmla="*/ 0 h 75"/>
                  <a:gd name="T20" fmla="*/ 0 w 250"/>
                  <a:gd name="T21" fmla="*/ 0 h 75"/>
                  <a:gd name="T22" fmla="*/ 0 w 250"/>
                  <a:gd name="T23" fmla="*/ 0 h 75"/>
                  <a:gd name="T24" fmla="*/ 0 w 250"/>
                  <a:gd name="T25" fmla="*/ 0 h 75"/>
                  <a:gd name="T26" fmla="*/ 0 w 250"/>
                  <a:gd name="T27" fmla="*/ 0 h 75"/>
                  <a:gd name="T28" fmla="*/ 0 w 250"/>
                  <a:gd name="T29" fmla="*/ 0 h 75"/>
                  <a:gd name="T30" fmla="*/ 0 w 250"/>
                  <a:gd name="T31" fmla="*/ 0 h 75"/>
                  <a:gd name="T32" fmla="*/ 0 w 250"/>
                  <a:gd name="T33" fmla="*/ 0 h 75"/>
                  <a:gd name="T34" fmla="*/ 0 w 250"/>
                  <a:gd name="T35" fmla="*/ 0 h 75"/>
                  <a:gd name="T36" fmla="*/ 0 w 250"/>
                  <a:gd name="T37" fmla="*/ 0 h 75"/>
                  <a:gd name="T38" fmla="*/ 0 w 250"/>
                  <a:gd name="T39" fmla="*/ 0 h 75"/>
                  <a:gd name="T40" fmla="*/ 0 w 250"/>
                  <a:gd name="T41" fmla="*/ 0 h 75"/>
                  <a:gd name="T42" fmla="*/ 0 w 250"/>
                  <a:gd name="T43" fmla="*/ 0 h 75"/>
                  <a:gd name="T44" fmla="*/ 0 w 250"/>
                  <a:gd name="T45" fmla="*/ 0 h 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75"/>
                  <a:gd name="T71" fmla="*/ 250 w 250"/>
                  <a:gd name="T72" fmla="*/ 75 h 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75">
                    <a:moveTo>
                      <a:pt x="0" y="32"/>
                    </a:moveTo>
                    <a:lnTo>
                      <a:pt x="0" y="25"/>
                    </a:lnTo>
                    <a:lnTo>
                      <a:pt x="7" y="19"/>
                    </a:lnTo>
                    <a:lnTo>
                      <a:pt x="25" y="13"/>
                    </a:lnTo>
                    <a:lnTo>
                      <a:pt x="107" y="25"/>
                    </a:lnTo>
                    <a:lnTo>
                      <a:pt x="157" y="32"/>
                    </a:lnTo>
                    <a:lnTo>
                      <a:pt x="200" y="32"/>
                    </a:lnTo>
                    <a:lnTo>
                      <a:pt x="219" y="32"/>
                    </a:lnTo>
                    <a:lnTo>
                      <a:pt x="231" y="25"/>
                    </a:lnTo>
                    <a:lnTo>
                      <a:pt x="244" y="13"/>
                    </a:lnTo>
                    <a:lnTo>
                      <a:pt x="250" y="0"/>
                    </a:lnTo>
                    <a:lnTo>
                      <a:pt x="244" y="19"/>
                    </a:lnTo>
                    <a:lnTo>
                      <a:pt x="231" y="44"/>
                    </a:lnTo>
                    <a:lnTo>
                      <a:pt x="213" y="57"/>
                    </a:lnTo>
                    <a:lnTo>
                      <a:pt x="200" y="63"/>
                    </a:lnTo>
                    <a:lnTo>
                      <a:pt x="188" y="63"/>
                    </a:lnTo>
                    <a:lnTo>
                      <a:pt x="194" y="63"/>
                    </a:lnTo>
                    <a:lnTo>
                      <a:pt x="188" y="68"/>
                    </a:lnTo>
                    <a:lnTo>
                      <a:pt x="150" y="75"/>
                    </a:lnTo>
                    <a:lnTo>
                      <a:pt x="125" y="68"/>
                    </a:lnTo>
                    <a:lnTo>
                      <a:pt x="88" y="63"/>
                    </a:lnTo>
                    <a:lnTo>
                      <a:pt x="50" y="50"/>
                    </a:lnTo>
                    <a:lnTo>
                      <a:pt x="0" y="32"/>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62" name="Freeform 594"/>
              <p:cNvSpPr>
                <a:spLocks/>
              </p:cNvSpPr>
              <p:nvPr/>
            </p:nvSpPr>
            <p:spPr bwMode="auto">
              <a:xfrm>
                <a:off x="11385" y="11323"/>
                <a:ext cx="34" cy="10"/>
              </a:xfrm>
              <a:custGeom>
                <a:avLst/>
                <a:gdLst>
                  <a:gd name="T0" fmla="*/ 0 w 238"/>
                  <a:gd name="T1" fmla="*/ 0 h 69"/>
                  <a:gd name="T2" fmla="*/ 0 w 238"/>
                  <a:gd name="T3" fmla="*/ 0 h 69"/>
                  <a:gd name="T4" fmla="*/ 0 w 238"/>
                  <a:gd name="T5" fmla="*/ 0 h 69"/>
                  <a:gd name="T6" fmla="*/ 0 w 238"/>
                  <a:gd name="T7" fmla="*/ 0 h 69"/>
                  <a:gd name="T8" fmla="*/ 0 w 238"/>
                  <a:gd name="T9" fmla="*/ 0 h 69"/>
                  <a:gd name="T10" fmla="*/ 0 w 238"/>
                  <a:gd name="T11" fmla="*/ 0 h 69"/>
                  <a:gd name="T12" fmla="*/ 0 w 238"/>
                  <a:gd name="T13" fmla="*/ 0 h 69"/>
                  <a:gd name="T14" fmla="*/ 0 w 238"/>
                  <a:gd name="T15" fmla="*/ 0 h 69"/>
                  <a:gd name="T16" fmla="*/ 0 w 238"/>
                  <a:gd name="T17" fmla="*/ 0 h 69"/>
                  <a:gd name="T18" fmla="*/ 0 w 238"/>
                  <a:gd name="T19" fmla="*/ 0 h 69"/>
                  <a:gd name="T20" fmla="*/ 0 w 238"/>
                  <a:gd name="T21" fmla="*/ 0 h 69"/>
                  <a:gd name="T22" fmla="*/ 0 w 238"/>
                  <a:gd name="T23" fmla="*/ 0 h 69"/>
                  <a:gd name="T24" fmla="*/ 0 w 238"/>
                  <a:gd name="T25" fmla="*/ 0 h 69"/>
                  <a:gd name="T26" fmla="*/ 0 w 238"/>
                  <a:gd name="T27" fmla="*/ 0 h 69"/>
                  <a:gd name="T28" fmla="*/ 0 w 238"/>
                  <a:gd name="T29" fmla="*/ 0 h 69"/>
                  <a:gd name="T30" fmla="*/ 0 w 238"/>
                  <a:gd name="T31" fmla="*/ 0 h 69"/>
                  <a:gd name="T32" fmla="*/ 0 w 238"/>
                  <a:gd name="T33" fmla="*/ 0 h 69"/>
                  <a:gd name="T34" fmla="*/ 0 w 238"/>
                  <a:gd name="T35" fmla="*/ 0 h 69"/>
                  <a:gd name="T36" fmla="*/ 0 w 238"/>
                  <a:gd name="T37" fmla="*/ 0 h 69"/>
                  <a:gd name="T38" fmla="*/ 0 w 238"/>
                  <a:gd name="T39" fmla="*/ 0 h 69"/>
                  <a:gd name="T40" fmla="*/ 0 w 238"/>
                  <a:gd name="T41" fmla="*/ 0 h 69"/>
                  <a:gd name="T42" fmla="*/ 0 w 238"/>
                  <a:gd name="T43" fmla="*/ 0 h 69"/>
                  <a:gd name="T44" fmla="*/ 0 w 238"/>
                  <a:gd name="T45" fmla="*/ 0 h 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8"/>
                  <a:gd name="T70" fmla="*/ 0 h 69"/>
                  <a:gd name="T71" fmla="*/ 238 w 238"/>
                  <a:gd name="T72" fmla="*/ 69 h 6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8" h="69">
                    <a:moveTo>
                      <a:pt x="0" y="25"/>
                    </a:moveTo>
                    <a:lnTo>
                      <a:pt x="0" y="13"/>
                    </a:lnTo>
                    <a:lnTo>
                      <a:pt x="7" y="6"/>
                    </a:lnTo>
                    <a:lnTo>
                      <a:pt x="25" y="6"/>
                    </a:lnTo>
                    <a:lnTo>
                      <a:pt x="100" y="19"/>
                    </a:lnTo>
                    <a:lnTo>
                      <a:pt x="144" y="25"/>
                    </a:lnTo>
                    <a:lnTo>
                      <a:pt x="188" y="31"/>
                    </a:lnTo>
                    <a:lnTo>
                      <a:pt x="206" y="25"/>
                    </a:lnTo>
                    <a:lnTo>
                      <a:pt x="219" y="19"/>
                    </a:lnTo>
                    <a:lnTo>
                      <a:pt x="231" y="13"/>
                    </a:lnTo>
                    <a:lnTo>
                      <a:pt x="238" y="0"/>
                    </a:lnTo>
                    <a:lnTo>
                      <a:pt x="231" y="19"/>
                    </a:lnTo>
                    <a:lnTo>
                      <a:pt x="219" y="38"/>
                    </a:lnTo>
                    <a:lnTo>
                      <a:pt x="194" y="56"/>
                    </a:lnTo>
                    <a:lnTo>
                      <a:pt x="188" y="56"/>
                    </a:lnTo>
                    <a:lnTo>
                      <a:pt x="175" y="56"/>
                    </a:lnTo>
                    <a:lnTo>
                      <a:pt x="181" y="63"/>
                    </a:lnTo>
                    <a:lnTo>
                      <a:pt x="175" y="63"/>
                    </a:lnTo>
                    <a:lnTo>
                      <a:pt x="144" y="69"/>
                    </a:lnTo>
                    <a:lnTo>
                      <a:pt x="119" y="63"/>
                    </a:lnTo>
                    <a:lnTo>
                      <a:pt x="82" y="56"/>
                    </a:lnTo>
                    <a:lnTo>
                      <a:pt x="44" y="44"/>
                    </a:lnTo>
                    <a:lnTo>
                      <a:pt x="0" y="25"/>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63" name="Freeform 595"/>
              <p:cNvSpPr>
                <a:spLocks/>
              </p:cNvSpPr>
              <p:nvPr/>
            </p:nvSpPr>
            <p:spPr bwMode="auto">
              <a:xfrm>
                <a:off x="13113" y="11241"/>
                <a:ext cx="117" cy="66"/>
              </a:xfrm>
              <a:custGeom>
                <a:avLst/>
                <a:gdLst>
                  <a:gd name="T0" fmla="*/ 0 w 818"/>
                  <a:gd name="T1" fmla="*/ 0 h 463"/>
                  <a:gd name="T2" fmla="*/ 0 w 818"/>
                  <a:gd name="T3" fmla="*/ 0 h 463"/>
                  <a:gd name="T4" fmla="*/ 0 w 818"/>
                  <a:gd name="T5" fmla="*/ 0 h 463"/>
                  <a:gd name="T6" fmla="*/ 0 w 818"/>
                  <a:gd name="T7" fmla="*/ 0 h 463"/>
                  <a:gd name="T8" fmla="*/ 0 w 818"/>
                  <a:gd name="T9" fmla="*/ 0 h 463"/>
                  <a:gd name="T10" fmla="*/ 0 w 818"/>
                  <a:gd name="T11" fmla="*/ 0 h 463"/>
                  <a:gd name="T12" fmla="*/ 0 w 818"/>
                  <a:gd name="T13" fmla="*/ 0 h 463"/>
                  <a:gd name="T14" fmla="*/ 0 w 818"/>
                  <a:gd name="T15" fmla="*/ 0 h 463"/>
                  <a:gd name="T16" fmla="*/ 0 w 818"/>
                  <a:gd name="T17" fmla="*/ 0 h 463"/>
                  <a:gd name="T18" fmla="*/ 0 w 818"/>
                  <a:gd name="T19" fmla="*/ 0 h 463"/>
                  <a:gd name="T20" fmla="*/ 0 w 818"/>
                  <a:gd name="T21" fmla="*/ 0 h 463"/>
                  <a:gd name="T22" fmla="*/ 0 w 818"/>
                  <a:gd name="T23" fmla="*/ 0 h 463"/>
                  <a:gd name="T24" fmla="*/ 0 w 818"/>
                  <a:gd name="T25" fmla="*/ 0 h 463"/>
                  <a:gd name="T26" fmla="*/ 0 w 818"/>
                  <a:gd name="T27" fmla="*/ 0 h 463"/>
                  <a:gd name="T28" fmla="*/ 0 w 818"/>
                  <a:gd name="T29" fmla="*/ 0 h 463"/>
                  <a:gd name="T30" fmla="*/ 0 w 818"/>
                  <a:gd name="T31" fmla="*/ 0 h 463"/>
                  <a:gd name="T32" fmla="*/ 0 w 818"/>
                  <a:gd name="T33" fmla="*/ 0 h 463"/>
                  <a:gd name="T34" fmla="*/ 0 w 818"/>
                  <a:gd name="T35" fmla="*/ 0 h 463"/>
                  <a:gd name="T36" fmla="*/ 0 w 818"/>
                  <a:gd name="T37" fmla="*/ 0 h 463"/>
                  <a:gd name="T38" fmla="*/ 0 w 818"/>
                  <a:gd name="T39" fmla="*/ 0 h 463"/>
                  <a:gd name="T40" fmla="*/ 0 w 818"/>
                  <a:gd name="T41" fmla="*/ 0 h 463"/>
                  <a:gd name="T42" fmla="*/ 0 w 818"/>
                  <a:gd name="T43" fmla="*/ 0 h 463"/>
                  <a:gd name="T44" fmla="*/ 0 w 818"/>
                  <a:gd name="T45" fmla="*/ 0 h 4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8"/>
                  <a:gd name="T70" fmla="*/ 0 h 463"/>
                  <a:gd name="T71" fmla="*/ 818 w 818"/>
                  <a:gd name="T72" fmla="*/ 463 h 46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8" h="463">
                    <a:moveTo>
                      <a:pt x="187" y="463"/>
                    </a:moveTo>
                    <a:lnTo>
                      <a:pt x="174" y="463"/>
                    </a:lnTo>
                    <a:lnTo>
                      <a:pt x="138" y="369"/>
                    </a:lnTo>
                    <a:lnTo>
                      <a:pt x="100" y="281"/>
                    </a:lnTo>
                    <a:lnTo>
                      <a:pt x="50" y="193"/>
                    </a:lnTo>
                    <a:lnTo>
                      <a:pt x="0" y="113"/>
                    </a:lnTo>
                    <a:lnTo>
                      <a:pt x="138" y="68"/>
                    </a:lnTo>
                    <a:lnTo>
                      <a:pt x="206" y="56"/>
                    </a:lnTo>
                    <a:lnTo>
                      <a:pt x="281" y="43"/>
                    </a:lnTo>
                    <a:lnTo>
                      <a:pt x="375" y="31"/>
                    </a:lnTo>
                    <a:lnTo>
                      <a:pt x="481" y="25"/>
                    </a:lnTo>
                    <a:lnTo>
                      <a:pt x="587" y="18"/>
                    </a:lnTo>
                    <a:lnTo>
                      <a:pt x="682" y="0"/>
                    </a:lnTo>
                    <a:lnTo>
                      <a:pt x="719" y="93"/>
                    </a:lnTo>
                    <a:lnTo>
                      <a:pt x="750" y="187"/>
                    </a:lnTo>
                    <a:lnTo>
                      <a:pt x="781" y="281"/>
                    </a:lnTo>
                    <a:lnTo>
                      <a:pt x="818" y="375"/>
                    </a:lnTo>
                    <a:lnTo>
                      <a:pt x="682" y="382"/>
                    </a:lnTo>
                    <a:lnTo>
                      <a:pt x="538" y="394"/>
                    </a:lnTo>
                    <a:lnTo>
                      <a:pt x="400" y="419"/>
                    </a:lnTo>
                    <a:lnTo>
                      <a:pt x="262" y="444"/>
                    </a:lnTo>
                    <a:lnTo>
                      <a:pt x="224" y="450"/>
                    </a:lnTo>
                    <a:lnTo>
                      <a:pt x="187" y="463"/>
                    </a:lnTo>
                    <a:close/>
                  </a:path>
                </a:pathLst>
              </a:custGeom>
              <a:solidFill>
                <a:srgbClr val="373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64" name="Freeform 596"/>
              <p:cNvSpPr>
                <a:spLocks/>
              </p:cNvSpPr>
              <p:nvPr/>
            </p:nvSpPr>
            <p:spPr bwMode="auto">
              <a:xfrm>
                <a:off x="13068" y="11249"/>
                <a:ext cx="82" cy="70"/>
              </a:xfrm>
              <a:custGeom>
                <a:avLst/>
                <a:gdLst>
                  <a:gd name="T0" fmla="*/ 0 w 575"/>
                  <a:gd name="T1" fmla="*/ 0 h 489"/>
                  <a:gd name="T2" fmla="*/ 0 w 575"/>
                  <a:gd name="T3" fmla="*/ 0 h 489"/>
                  <a:gd name="T4" fmla="*/ 0 w 575"/>
                  <a:gd name="T5" fmla="*/ 0 h 489"/>
                  <a:gd name="T6" fmla="*/ 0 w 575"/>
                  <a:gd name="T7" fmla="*/ 0 h 489"/>
                  <a:gd name="T8" fmla="*/ 0 w 575"/>
                  <a:gd name="T9" fmla="*/ 0 h 489"/>
                  <a:gd name="T10" fmla="*/ 0 w 575"/>
                  <a:gd name="T11" fmla="*/ 0 h 489"/>
                  <a:gd name="T12" fmla="*/ 0 w 575"/>
                  <a:gd name="T13" fmla="*/ 0 h 489"/>
                  <a:gd name="T14" fmla="*/ 0 w 575"/>
                  <a:gd name="T15" fmla="*/ 0 h 489"/>
                  <a:gd name="T16" fmla="*/ 0 w 575"/>
                  <a:gd name="T17" fmla="*/ 0 h 489"/>
                  <a:gd name="T18" fmla="*/ 0 w 575"/>
                  <a:gd name="T19" fmla="*/ 0 h 489"/>
                  <a:gd name="T20" fmla="*/ 0 w 575"/>
                  <a:gd name="T21" fmla="*/ 0 h 489"/>
                  <a:gd name="T22" fmla="*/ 0 w 575"/>
                  <a:gd name="T23" fmla="*/ 0 h 489"/>
                  <a:gd name="T24" fmla="*/ 0 w 575"/>
                  <a:gd name="T25" fmla="*/ 0 h 489"/>
                  <a:gd name="T26" fmla="*/ 0 w 575"/>
                  <a:gd name="T27" fmla="*/ 0 h 489"/>
                  <a:gd name="T28" fmla="*/ 0 w 575"/>
                  <a:gd name="T29" fmla="*/ 0 h 489"/>
                  <a:gd name="T30" fmla="*/ 0 w 575"/>
                  <a:gd name="T31" fmla="*/ 0 h 489"/>
                  <a:gd name="T32" fmla="*/ 0 w 575"/>
                  <a:gd name="T33" fmla="*/ 0 h 489"/>
                  <a:gd name="T34" fmla="*/ 0 w 575"/>
                  <a:gd name="T35" fmla="*/ 0 h 489"/>
                  <a:gd name="T36" fmla="*/ 0 w 575"/>
                  <a:gd name="T37" fmla="*/ 0 h 489"/>
                  <a:gd name="T38" fmla="*/ 0 w 575"/>
                  <a:gd name="T39" fmla="*/ 0 h 489"/>
                  <a:gd name="T40" fmla="*/ 0 w 575"/>
                  <a:gd name="T41" fmla="*/ 0 h 489"/>
                  <a:gd name="T42" fmla="*/ 0 w 575"/>
                  <a:gd name="T43" fmla="*/ 0 h 489"/>
                  <a:gd name="T44" fmla="*/ 0 w 575"/>
                  <a:gd name="T45" fmla="*/ 0 h 489"/>
                  <a:gd name="T46" fmla="*/ 0 w 575"/>
                  <a:gd name="T47" fmla="*/ 0 h 489"/>
                  <a:gd name="T48" fmla="*/ 0 w 575"/>
                  <a:gd name="T49" fmla="*/ 0 h 489"/>
                  <a:gd name="T50" fmla="*/ 0 w 575"/>
                  <a:gd name="T51" fmla="*/ 0 h 489"/>
                  <a:gd name="T52" fmla="*/ 0 w 575"/>
                  <a:gd name="T53" fmla="*/ 0 h 489"/>
                  <a:gd name="T54" fmla="*/ 0 w 575"/>
                  <a:gd name="T55" fmla="*/ 0 h 489"/>
                  <a:gd name="T56" fmla="*/ 0 w 575"/>
                  <a:gd name="T57" fmla="*/ 0 h 489"/>
                  <a:gd name="T58" fmla="*/ 0 w 575"/>
                  <a:gd name="T59" fmla="*/ 0 h 489"/>
                  <a:gd name="T60" fmla="*/ 0 w 575"/>
                  <a:gd name="T61" fmla="*/ 0 h 489"/>
                  <a:gd name="T62" fmla="*/ 0 w 575"/>
                  <a:gd name="T63" fmla="*/ 0 h 489"/>
                  <a:gd name="T64" fmla="*/ 0 w 575"/>
                  <a:gd name="T65" fmla="*/ 0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5"/>
                  <a:gd name="T100" fmla="*/ 0 h 489"/>
                  <a:gd name="T101" fmla="*/ 575 w 575"/>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5" h="489">
                    <a:moveTo>
                      <a:pt x="300" y="427"/>
                    </a:moveTo>
                    <a:lnTo>
                      <a:pt x="281" y="439"/>
                    </a:lnTo>
                    <a:lnTo>
                      <a:pt x="262" y="452"/>
                    </a:lnTo>
                    <a:lnTo>
                      <a:pt x="238" y="457"/>
                    </a:lnTo>
                    <a:lnTo>
                      <a:pt x="206" y="446"/>
                    </a:lnTo>
                    <a:lnTo>
                      <a:pt x="193" y="433"/>
                    </a:lnTo>
                    <a:lnTo>
                      <a:pt x="181" y="421"/>
                    </a:lnTo>
                    <a:lnTo>
                      <a:pt x="175" y="402"/>
                    </a:lnTo>
                    <a:lnTo>
                      <a:pt x="175" y="376"/>
                    </a:lnTo>
                    <a:lnTo>
                      <a:pt x="150" y="383"/>
                    </a:lnTo>
                    <a:lnTo>
                      <a:pt x="131" y="376"/>
                    </a:lnTo>
                    <a:lnTo>
                      <a:pt x="112" y="371"/>
                    </a:lnTo>
                    <a:lnTo>
                      <a:pt x="100" y="358"/>
                    </a:lnTo>
                    <a:lnTo>
                      <a:pt x="93" y="339"/>
                    </a:lnTo>
                    <a:lnTo>
                      <a:pt x="93" y="321"/>
                    </a:lnTo>
                    <a:lnTo>
                      <a:pt x="93" y="295"/>
                    </a:lnTo>
                    <a:lnTo>
                      <a:pt x="106" y="276"/>
                    </a:lnTo>
                    <a:lnTo>
                      <a:pt x="81" y="276"/>
                    </a:lnTo>
                    <a:lnTo>
                      <a:pt x="62" y="270"/>
                    </a:lnTo>
                    <a:lnTo>
                      <a:pt x="43" y="258"/>
                    </a:lnTo>
                    <a:lnTo>
                      <a:pt x="30" y="245"/>
                    </a:lnTo>
                    <a:lnTo>
                      <a:pt x="25" y="226"/>
                    </a:lnTo>
                    <a:lnTo>
                      <a:pt x="25" y="208"/>
                    </a:lnTo>
                    <a:lnTo>
                      <a:pt x="30" y="183"/>
                    </a:lnTo>
                    <a:lnTo>
                      <a:pt x="43" y="163"/>
                    </a:lnTo>
                    <a:lnTo>
                      <a:pt x="19" y="151"/>
                    </a:lnTo>
                    <a:lnTo>
                      <a:pt x="6" y="138"/>
                    </a:lnTo>
                    <a:lnTo>
                      <a:pt x="0" y="120"/>
                    </a:lnTo>
                    <a:lnTo>
                      <a:pt x="6" y="107"/>
                    </a:lnTo>
                    <a:lnTo>
                      <a:pt x="19" y="88"/>
                    </a:lnTo>
                    <a:lnTo>
                      <a:pt x="37" y="70"/>
                    </a:lnTo>
                    <a:lnTo>
                      <a:pt x="81" y="52"/>
                    </a:lnTo>
                    <a:lnTo>
                      <a:pt x="118" y="32"/>
                    </a:lnTo>
                    <a:lnTo>
                      <a:pt x="163" y="20"/>
                    </a:lnTo>
                    <a:lnTo>
                      <a:pt x="219" y="7"/>
                    </a:lnTo>
                    <a:lnTo>
                      <a:pt x="294" y="0"/>
                    </a:lnTo>
                    <a:lnTo>
                      <a:pt x="325" y="0"/>
                    </a:lnTo>
                    <a:lnTo>
                      <a:pt x="356" y="7"/>
                    </a:lnTo>
                    <a:lnTo>
                      <a:pt x="419" y="32"/>
                    </a:lnTo>
                    <a:lnTo>
                      <a:pt x="481" y="63"/>
                    </a:lnTo>
                    <a:lnTo>
                      <a:pt x="506" y="82"/>
                    </a:lnTo>
                    <a:lnTo>
                      <a:pt x="525" y="107"/>
                    </a:lnTo>
                    <a:lnTo>
                      <a:pt x="543" y="138"/>
                    </a:lnTo>
                    <a:lnTo>
                      <a:pt x="563" y="183"/>
                    </a:lnTo>
                    <a:lnTo>
                      <a:pt x="575" y="226"/>
                    </a:lnTo>
                    <a:lnTo>
                      <a:pt x="575" y="270"/>
                    </a:lnTo>
                    <a:lnTo>
                      <a:pt x="575" y="308"/>
                    </a:lnTo>
                    <a:lnTo>
                      <a:pt x="569" y="346"/>
                    </a:lnTo>
                    <a:lnTo>
                      <a:pt x="550" y="376"/>
                    </a:lnTo>
                    <a:lnTo>
                      <a:pt x="531" y="408"/>
                    </a:lnTo>
                    <a:lnTo>
                      <a:pt x="488" y="446"/>
                    </a:lnTo>
                    <a:lnTo>
                      <a:pt x="462" y="464"/>
                    </a:lnTo>
                    <a:lnTo>
                      <a:pt x="437" y="484"/>
                    </a:lnTo>
                    <a:lnTo>
                      <a:pt x="407" y="489"/>
                    </a:lnTo>
                    <a:lnTo>
                      <a:pt x="381" y="489"/>
                    </a:lnTo>
                    <a:lnTo>
                      <a:pt x="362" y="484"/>
                    </a:lnTo>
                    <a:lnTo>
                      <a:pt x="344" y="457"/>
                    </a:lnTo>
                    <a:lnTo>
                      <a:pt x="337" y="446"/>
                    </a:lnTo>
                    <a:lnTo>
                      <a:pt x="337" y="433"/>
                    </a:lnTo>
                    <a:lnTo>
                      <a:pt x="344" y="414"/>
                    </a:lnTo>
                    <a:lnTo>
                      <a:pt x="356" y="402"/>
                    </a:lnTo>
                    <a:lnTo>
                      <a:pt x="387" y="376"/>
                    </a:lnTo>
                    <a:lnTo>
                      <a:pt x="432" y="358"/>
                    </a:lnTo>
                    <a:lnTo>
                      <a:pt x="369" y="376"/>
                    </a:lnTo>
                    <a:lnTo>
                      <a:pt x="319" y="408"/>
                    </a:lnTo>
                    <a:lnTo>
                      <a:pt x="300" y="427"/>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65" name="Freeform 597"/>
              <p:cNvSpPr>
                <a:spLocks/>
              </p:cNvSpPr>
              <p:nvPr/>
            </p:nvSpPr>
            <p:spPr bwMode="auto">
              <a:xfrm>
                <a:off x="13094" y="11296"/>
                <a:ext cx="37" cy="18"/>
              </a:xfrm>
              <a:custGeom>
                <a:avLst/>
                <a:gdLst>
                  <a:gd name="T0" fmla="*/ 0 w 255"/>
                  <a:gd name="T1" fmla="*/ 0 h 126"/>
                  <a:gd name="T2" fmla="*/ 0 w 255"/>
                  <a:gd name="T3" fmla="*/ 0 h 126"/>
                  <a:gd name="T4" fmla="*/ 0 w 255"/>
                  <a:gd name="T5" fmla="*/ 0 h 126"/>
                  <a:gd name="T6" fmla="*/ 0 w 255"/>
                  <a:gd name="T7" fmla="*/ 0 h 126"/>
                  <a:gd name="T8" fmla="*/ 0 w 255"/>
                  <a:gd name="T9" fmla="*/ 0 h 126"/>
                  <a:gd name="T10" fmla="*/ 0 w 255"/>
                  <a:gd name="T11" fmla="*/ 0 h 126"/>
                  <a:gd name="T12" fmla="*/ 0 w 255"/>
                  <a:gd name="T13" fmla="*/ 0 h 126"/>
                  <a:gd name="T14" fmla="*/ 0 w 255"/>
                  <a:gd name="T15" fmla="*/ 0 h 126"/>
                  <a:gd name="T16" fmla="*/ 0 w 255"/>
                  <a:gd name="T17" fmla="*/ 0 h 126"/>
                  <a:gd name="T18" fmla="*/ 0 w 255"/>
                  <a:gd name="T19" fmla="*/ 0 h 126"/>
                  <a:gd name="T20" fmla="*/ 0 w 255"/>
                  <a:gd name="T21" fmla="*/ 0 h 126"/>
                  <a:gd name="T22" fmla="*/ 0 w 255"/>
                  <a:gd name="T23" fmla="*/ 0 h 126"/>
                  <a:gd name="T24" fmla="*/ 0 w 255"/>
                  <a:gd name="T25" fmla="*/ 0 h 126"/>
                  <a:gd name="T26" fmla="*/ 0 w 255"/>
                  <a:gd name="T27" fmla="*/ 0 h 126"/>
                  <a:gd name="T28" fmla="*/ 0 w 255"/>
                  <a:gd name="T29" fmla="*/ 0 h 126"/>
                  <a:gd name="T30" fmla="*/ 0 w 255"/>
                  <a:gd name="T31" fmla="*/ 0 h 126"/>
                  <a:gd name="T32" fmla="*/ 0 w 255"/>
                  <a:gd name="T33" fmla="*/ 0 h 126"/>
                  <a:gd name="T34" fmla="*/ 0 w 255"/>
                  <a:gd name="T35" fmla="*/ 0 h 126"/>
                  <a:gd name="T36" fmla="*/ 0 w 255"/>
                  <a:gd name="T37" fmla="*/ 0 h 126"/>
                  <a:gd name="T38" fmla="*/ 0 w 255"/>
                  <a:gd name="T39" fmla="*/ 0 h 126"/>
                  <a:gd name="T40" fmla="*/ 0 w 255"/>
                  <a:gd name="T41" fmla="*/ 0 h 126"/>
                  <a:gd name="T42" fmla="*/ 0 w 255"/>
                  <a:gd name="T43" fmla="*/ 0 h 1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126"/>
                  <a:gd name="T68" fmla="*/ 255 w 255"/>
                  <a:gd name="T69" fmla="*/ 126 h 1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126">
                    <a:moveTo>
                      <a:pt x="212" y="13"/>
                    </a:moveTo>
                    <a:lnTo>
                      <a:pt x="237" y="7"/>
                    </a:lnTo>
                    <a:lnTo>
                      <a:pt x="249" y="0"/>
                    </a:lnTo>
                    <a:lnTo>
                      <a:pt x="255" y="7"/>
                    </a:lnTo>
                    <a:lnTo>
                      <a:pt x="237" y="20"/>
                    </a:lnTo>
                    <a:lnTo>
                      <a:pt x="219" y="32"/>
                    </a:lnTo>
                    <a:lnTo>
                      <a:pt x="174" y="50"/>
                    </a:lnTo>
                    <a:lnTo>
                      <a:pt x="149" y="63"/>
                    </a:lnTo>
                    <a:lnTo>
                      <a:pt x="131" y="82"/>
                    </a:lnTo>
                    <a:lnTo>
                      <a:pt x="106" y="101"/>
                    </a:lnTo>
                    <a:lnTo>
                      <a:pt x="74" y="126"/>
                    </a:lnTo>
                    <a:lnTo>
                      <a:pt x="56" y="126"/>
                    </a:lnTo>
                    <a:lnTo>
                      <a:pt x="36" y="126"/>
                    </a:lnTo>
                    <a:lnTo>
                      <a:pt x="18" y="120"/>
                    </a:lnTo>
                    <a:lnTo>
                      <a:pt x="0" y="101"/>
                    </a:lnTo>
                    <a:lnTo>
                      <a:pt x="5" y="107"/>
                    </a:lnTo>
                    <a:lnTo>
                      <a:pt x="12" y="107"/>
                    </a:lnTo>
                    <a:lnTo>
                      <a:pt x="36" y="107"/>
                    </a:lnTo>
                    <a:lnTo>
                      <a:pt x="74" y="88"/>
                    </a:lnTo>
                    <a:lnTo>
                      <a:pt x="137" y="45"/>
                    </a:lnTo>
                    <a:lnTo>
                      <a:pt x="174" y="20"/>
                    </a:lnTo>
                    <a:lnTo>
                      <a:pt x="212" y="13"/>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566" name="Freeform 598"/>
              <p:cNvSpPr>
                <a:spLocks/>
              </p:cNvSpPr>
              <p:nvPr/>
            </p:nvSpPr>
            <p:spPr bwMode="auto">
              <a:xfrm>
                <a:off x="13116" y="11280"/>
                <a:ext cx="35" cy="39"/>
              </a:xfrm>
              <a:custGeom>
                <a:avLst/>
                <a:gdLst>
                  <a:gd name="T0" fmla="*/ 0 w 244"/>
                  <a:gd name="T1" fmla="*/ 0 h 276"/>
                  <a:gd name="T2" fmla="*/ 0 w 244"/>
                  <a:gd name="T3" fmla="*/ 0 h 276"/>
                  <a:gd name="T4" fmla="*/ 0 w 244"/>
                  <a:gd name="T5" fmla="*/ 0 h 276"/>
                  <a:gd name="T6" fmla="*/ 0 w 244"/>
                  <a:gd name="T7" fmla="*/ 0 h 276"/>
                  <a:gd name="T8" fmla="*/ 0 w 244"/>
                  <a:gd name="T9" fmla="*/ 0 h 276"/>
                  <a:gd name="T10" fmla="*/ 0 w 244"/>
                  <a:gd name="T11" fmla="*/ 0 h 276"/>
                  <a:gd name="T12" fmla="*/ 0 w 244"/>
                  <a:gd name="T13" fmla="*/ 0 h 276"/>
                  <a:gd name="T14" fmla="*/ 0 w 244"/>
                  <a:gd name="T15" fmla="*/ 0 h 276"/>
                  <a:gd name="T16" fmla="*/ 0 w 244"/>
                  <a:gd name="T17" fmla="*/ 0 h 276"/>
                  <a:gd name="T18" fmla="*/ 0 w 244"/>
                  <a:gd name="T19" fmla="*/ 0 h 276"/>
                  <a:gd name="T20" fmla="*/ 0 w 244"/>
                  <a:gd name="T21" fmla="*/ 0 h 276"/>
                  <a:gd name="T22" fmla="*/ 0 w 244"/>
                  <a:gd name="T23" fmla="*/ 0 h 276"/>
                  <a:gd name="T24" fmla="*/ 0 w 244"/>
                  <a:gd name="T25" fmla="*/ 0 h 276"/>
                  <a:gd name="T26" fmla="*/ 0 w 244"/>
                  <a:gd name="T27" fmla="*/ 0 h 276"/>
                  <a:gd name="T28" fmla="*/ 0 w 244"/>
                  <a:gd name="T29" fmla="*/ 0 h 276"/>
                  <a:gd name="T30" fmla="*/ 0 w 244"/>
                  <a:gd name="T31" fmla="*/ 0 h 276"/>
                  <a:gd name="T32" fmla="*/ 0 w 244"/>
                  <a:gd name="T33" fmla="*/ 0 h 276"/>
                  <a:gd name="T34" fmla="*/ 0 w 244"/>
                  <a:gd name="T35" fmla="*/ 0 h 276"/>
                  <a:gd name="T36" fmla="*/ 0 w 244"/>
                  <a:gd name="T37" fmla="*/ 0 h 276"/>
                  <a:gd name="T38" fmla="*/ 0 w 244"/>
                  <a:gd name="T39" fmla="*/ 0 h 276"/>
                  <a:gd name="T40" fmla="*/ 0 w 244"/>
                  <a:gd name="T41" fmla="*/ 0 h 276"/>
                  <a:gd name="T42" fmla="*/ 0 w 244"/>
                  <a:gd name="T43" fmla="*/ 0 h 276"/>
                  <a:gd name="T44" fmla="*/ 0 w 244"/>
                  <a:gd name="T45" fmla="*/ 0 h 276"/>
                  <a:gd name="T46" fmla="*/ 0 w 244"/>
                  <a:gd name="T47" fmla="*/ 0 h 276"/>
                  <a:gd name="T48" fmla="*/ 0 w 244"/>
                  <a:gd name="T49" fmla="*/ 0 h 276"/>
                  <a:gd name="T50" fmla="*/ 0 w 244"/>
                  <a:gd name="T51" fmla="*/ 0 h 2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4"/>
                  <a:gd name="T79" fmla="*/ 0 h 276"/>
                  <a:gd name="T80" fmla="*/ 244 w 244"/>
                  <a:gd name="T81" fmla="*/ 276 h 2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4" h="276">
                    <a:moveTo>
                      <a:pt x="88" y="233"/>
                    </a:moveTo>
                    <a:lnTo>
                      <a:pt x="151" y="189"/>
                    </a:lnTo>
                    <a:lnTo>
                      <a:pt x="176" y="163"/>
                    </a:lnTo>
                    <a:lnTo>
                      <a:pt x="194" y="133"/>
                    </a:lnTo>
                    <a:lnTo>
                      <a:pt x="213" y="108"/>
                    </a:lnTo>
                    <a:lnTo>
                      <a:pt x="226" y="70"/>
                    </a:lnTo>
                    <a:lnTo>
                      <a:pt x="232" y="38"/>
                    </a:lnTo>
                    <a:lnTo>
                      <a:pt x="232" y="0"/>
                    </a:lnTo>
                    <a:lnTo>
                      <a:pt x="238" y="13"/>
                    </a:lnTo>
                    <a:lnTo>
                      <a:pt x="244" y="38"/>
                    </a:lnTo>
                    <a:lnTo>
                      <a:pt x="244" y="88"/>
                    </a:lnTo>
                    <a:lnTo>
                      <a:pt x="232" y="138"/>
                    </a:lnTo>
                    <a:lnTo>
                      <a:pt x="219" y="170"/>
                    </a:lnTo>
                    <a:lnTo>
                      <a:pt x="206" y="189"/>
                    </a:lnTo>
                    <a:lnTo>
                      <a:pt x="188" y="208"/>
                    </a:lnTo>
                    <a:lnTo>
                      <a:pt x="156" y="239"/>
                    </a:lnTo>
                    <a:lnTo>
                      <a:pt x="120" y="257"/>
                    </a:lnTo>
                    <a:lnTo>
                      <a:pt x="75" y="271"/>
                    </a:lnTo>
                    <a:lnTo>
                      <a:pt x="57" y="276"/>
                    </a:lnTo>
                    <a:lnTo>
                      <a:pt x="32" y="271"/>
                    </a:lnTo>
                    <a:lnTo>
                      <a:pt x="13" y="257"/>
                    </a:lnTo>
                    <a:lnTo>
                      <a:pt x="0" y="239"/>
                    </a:lnTo>
                    <a:lnTo>
                      <a:pt x="13" y="244"/>
                    </a:lnTo>
                    <a:lnTo>
                      <a:pt x="32" y="251"/>
                    </a:lnTo>
                    <a:lnTo>
                      <a:pt x="57" y="244"/>
                    </a:lnTo>
                    <a:lnTo>
                      <a:pt x="88" y="233"/>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grpSp>
        <p:sp>
          <p:nvSpPr>
            <p:cNvPr id="11358" name="Freeform 600"/>
            <p:cNvSpPr>
              <a:spLocks/>
            </p:cNvSpPr>
            <p:nvPr/>
          </p:nvSpPr>
          <p:spPr bwMode="auto">
            <a:xfrm>
              <a:off x="13083" y="11286"/>
              <a:ext cx="34" cy="18"/>
            </a:xfrm>
            <a:custGeom>
              <a:avLst/>
              <a:gdLst>
                <a:gd name="T0" fmla="*/ 0 w 238"/>
                <a:gd name="T1" fmla="*/ 0 h 125"/>
                <a:gd name="T2" fmla="*/ 0 w 238"/>
                <a:gd name="T3" fmla="*/ 0 h 125"/>
                <a:gd name="T4" fmla="*/ 0 w 238"/>
                <a:gd name="T5" fmla="*/ 0 h 125"/>
                <a:gd name="T6" fmla="*/ 0 w 238"/>
                <a:gd name="T7" fmla="*/ 0 h 125"/>
                <a:gd name="T8" fmla="*/ 0 w 238"/>
                <a:gd name="T9" fmla="*/ 0 h 125"/>
                <a:gd name="T10" fmla="*/ 0 w 238"/>
                <a:gd name="T11" fmla="*/ 0 h 125"/>
                <a:gd name="T12" fmla="*/ 0 w 238"/>
                <a:gd name="T13" fmla="*/ 0 h 125"/>
                <a:gd name="T14" fmla="*/ 0 w 238"/>
                <a:gd name="T15" fmla="*/ 0 h 125"/>
                <a:gd name="T16" fmla="*/ 0 w 238"/>
                <a:gd name="T17" fmla="*/ 0 h 125"/>
                <a:gd name="T18" fmla="*/ 0 w 238"/>
                <a:gd name="T19" fmla="*/ 0 h 125"/>
                <a:gd name="T20" fmla="*/ 0 w 238"/>
                <a:gd name="T21" fmla="*/ 0 h 125"/>
                <a:gd name="T22" fmla="*/ 0 w 238"/>
                <a:gd name="T23" fmla="*/ 0 h 125"/>
                <a:gd name="T24" fmla="*/ 0 w 238"/>
                <a:gd name="T25" fmla="*/ 0 h 125"/>
                <a:gd name="T26" fmla="*/ 0 w 238"/>
                <a:gd name="T27" fmla="*/ 0 h 125"/>
                <a:gd name="T28" fmla="*/ 0 w 238"/>
                <a:gd name="T29" fmla="*/ 0 h 125"/>
                <a:gd name="T30" fmla="*/ 0 w 238"/>
                <a:gd name="T31" fmla="*/ 0 h 125"/>
                <a:gd name="T32" fmla="*/ 0 w 238"/>
                <a:gd name="T33" fmla="*/ 0 h 125"/>
                <a:gd name="T34" fmla="*/ 0 w 238"/>
                <a:gd name="T35" fmla="*/ 0 h 125"/>
                <a:gd name="T36" fmla="*/ 0 w 238"/>
                <a:gd name="T37" fmla="*/ 0 h 125"/>
                <a:gd name="T38" fmla="*/ 0 w 238"/>
                <a:gd name="T39" fmla="*/ 0 h 125"/>
                <a:gd name="T40" fmla="*/ 0 w 238"/>
                <a:gd name="T41" fmla="*/ 0 h 125"/>
                <a:gd name="T42" fmla="*/ 0 w 238"/>
                <a:gd name="T43" fmla="*/ 0 h 1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8"/>
                <a:gd name="T67" fmla="*/ 0 h 125"/>
                <a:gd name="T68" fmla="*/ 238 w 238"/>
                <a:gd name="T69" fmla="*/ 125 h 1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8" h="125">
                  <a:moveTo>
                    <a:pt x="200" y="0"/>
                  </a:moveTo>
                  <a:lnTo>
                    <a:pt x="219" y="0"/>
                  </a:lnTo>
                  <a:lnTo>
                    <a:pt x="231" y="0"/>
                  </a:lnTo>
                  <a:lnTo>
                    <a:pt x="238" y="6"/>
                  </a:lnTo>
                  <a:lnTo>
                    <a:pt x="200" y="18"/>
                  </a:lnTo>
                  <a:lnTo>
                    <a:pt x="156" y="37"/>
                  </a:lnTo>
                  <a:lnTo>
                    <a:pt x="107" y="75"/>
                  </a:lnTo>
                  <a:lnTo>
                    <a:pt x="87" y="100"/>
                  </a:lnTo>
                  <a:lnTo>
                    <a:pt x="69" y="125"/>
                  </a:lnTo>
                  <a:lnTo>
                    <a:pt x="62" y="125"/>
                  </a:lnTo>
                  <a:lnTo>
                    <a:pt x="44" y="125"/>
                  </a:lnTo>
                  <a:lnTo>
                    <a:pt x="25" y="118"/>
                  </a:lnTo>
                  <a:lnTo>
                    <a:pt x="12" y="113"/>
                  </a:lnTo>
                  <a:lnTo>
                    <a:pt x="0" y="93"/>
                  </a:lnTo>
                  <a:lnTo>
                    <a:pt x="6" y="106"/>
                  </a:lnTo>
                  <a:lnTo>
                    <a:pt x="25" y="106"/>
                  </a:lnTo>
                  <a:lnTo>
                    <a:pt x="50" y="93"/>
                  </a:lnTo>
                  <a:lnTo>
                    <a:pt x="87" y="68"/>
                  </a:lnTo>
                  <a:lnTo>
                    <a:pt x="118" y="37"/>
                  </a:lnTo>
                  <a:lnTo>
                    <a:pt x="156" y="12"/>
                  </a:lnTo>
                  <a:lnTo>
                    <a:pt x="175" y="6"/>
                  </a:lnTo>
                  <a:lnTo>
                    <a:pt x="200"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59" name="Freeform 601"/>
            <p:cNvSpPr>
              <a:spLocks/>
            </p:cNvSpPr>
            <p:nvPr/>
          </p:nvSpPr>
          <p:spPr bwMode="auto">
            <a:xfrm>
              <a:off x="13073" y="11273"/>
              <a:ext cx="35" cy="16"/>
            </a:xfrm>
            <a:custGeom>
              <a:avLst/>
              <a:gdLst>
                <a:gd name="T0" fmla="*/ 0 w 244"/>
                <a:gd name="T1" fmla="*/ 0 h 113"/>
                <a:gd name="T2" fmla="*/ 0 w 244"/>
                <a:gd name="T3" fmla="*/ 0 h 113"/>
                <a:gd name="T4" fmla="*/ 0 w 244"/>
                <a:gd name="T5" fmla="*/ 0 h 113"/>
                <a:gd name="T6" fmla="*/ 0 w 244"/>
                <a:gd name="T7" fmla="*/ 0 h 113"/>
                <a:gd name="T8" fmla="*/ 0 w 244"/>
                <a:gd name="T9" fmla="*/ 0 h 113"/>
                <a:gd name="T10" fmla="*/ 0 w 244"/>
                <a:gd name="T11" fmla="*/ 0 h 113"/>
                <a:gd name="T12" fmla="*/ 0 w 244"/>
                <a:gd name="T13" fmla="*/ 0 h 113"/>
                <a:gd name="T14" fmla="*/ 0 w 244"/>
                <a:gd name="T15" fmla="*/ 0 h 113"/>
                <a:gd name="T16" fmla="*/ 0 w 244"/>
                <a:gd name="T17" fmla="*/ 0 h 113"/>
                <a:gd name="T18" fmla="*/ 0 w 244"/>
                <a:gd name="T19" fmla="*/ 0 h 113"/>
                <a:gd name="T20" fmla="*/ 0 w 244"/>
                <a:gd name="T21" fmla="*/ 0 h 113"/>
                <a:gd name="T22" fmla="*/ 0 w 244"/>
                <a:gd name="T23" fmla="*/ 0 h 113"/>
                <a:gd name="T24" fmla="*/ 0 w 244"/>
                <a:gd name="T25" fmla="*/ 0 h 113"/>
                <a:gd name="T26" fmla="*/ 0 w 244"/>
                <a:gd name="T27" fmla="*/ 0 h 113"/>
                <a:gd name="T28" fmla="*/ 0 w 244"/>
                <a:gd name="T29" fmla="*/ 0 h 113"/>
                <a:gd name="T30" fmla="*/ 0 w 244"/>
                <a:gd name="T31" fmla="*/ 0 h 113"/>
                <a:gd name="T32" fmla="*/ 0 w 244"/>
                <a:gd name="T33" fmla="*/ 0 h 113"/>
                <a:gd name="T34" fmla="*/ 0 w 244"/>
                <a:gd name="T35" fmla="*/ 0 h 113"/>
                <a:gd name="T36" fmla="*/ 0 w 244"/>
                <a:gd name="T37" fmla="*/ 0 h 1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4"/>
                <a:gd name="T58" fmla="*/ 0 h 113"/>
                <a:gd name="T59" fmla="*/ 244 w 244"/>
                <a:gd name="T60" fmla="*/ 113 h 1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4" h="113">
                  <a:moveTo>
                    <a:pt x="201" y="0"/>
                  </a:moveTo>
                  <a:lnTo>
                    <a:pt x="225" y="0"/>
                  </a:lnTo>
                  <a:lnTo>
                    <a:pt x="232" y="0"/>
                  </a:lnTo>
                  <a:lnTo>
                    <a:pt x="244" y="7"/>
                  </a:lnTo>
                  <a:lnTo>
                    <a:pt x="201" y="20"/>
                  </a:lnTo>
                  <a:lnTo>
                    <a:pt x="151" y="38"/>
                  </a:lnTo>
                  <a:lnTo>
                    <a:pt x="106" y="70"/>
                  </a:lnTo>
                  <a:lnTo>
                    <a:pt x="69" y="107"/>
                  </a:lnTo>
                  <a:lnTo>
                    <a:pt x="56" y="113"/>
                  </a:lnTo>
                  <a:lnTo>
                    <a:pt x="38" y="113"/>
                  </a:lnTo>
                  <a:lnTo>
                    <a:pt x="19" y="107"/>
                  </a:lnTo>
                  <a:lnTo>
                    <a:pt x="0" y="82"/>
                  </a:lnTo>
                  <a:lnTo>
                    <a:pt x="0" y="88"/>
                  </a:lnTo>
                  <a:lnTo>
                    <a:pt x="13" y="95"/>
                  </a:lnTo>
                  <a:lnTo>
                    <a:pt x="25" y="88"/>
                  </a:lnTo>
                  <a:lnTo>
                    <a:pt x="56" y="76"/>
                  </a:lnTo>
                  <a:lnTo>
                    <a:pt x="126" y="32"/>
                  </a:lnTo>
                  <a:lnTo>
                    <a:pt x="156" y="13"/>
                  </a:lnTo>
                  <a:lnTo>
                    <a:pt x="201"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60" name="Freeform 602"/>
            <p:cNvSpPr>
              <a:spLocks/>
            </p:cNvSpPr>
            <p:nvPr/>
          </p:nvSpPr>
          <p:spPr bwMode="auto">
            <a:xfrm>
              <a:off x="13068" y="11259"/>
              <a:ext cx="28" cy="14"/>
            </a:xfrm>
            <a:custGeom>
              <a:avLst/>
              <a:gdLst>
                <a:gd name="T0" fmla="*/ 0 w 200"/>
                <a:gd name="T1" fmla="*/ 0 h 93"/>
                <a:gd name="T2" fmla="*/ 0 w 200"/>
                <a:gd name="T3" fmla="*/ 0 h 93"/>
                <a:gd name="T4" fmla="*/ 0 w 200"/>
                <a:gd name="T5" fmla="*/ 0 h 93"/>
                <a:gd name="T6" fmla="*/ 0 w 200"/>
                <a:gd name="T7" fmla="*/ 0 h 93"/>
                <a:gd name="T8" fmla="*/ 0 w 200"/>
                <a:gd name="T9" fmla="*/ 0 h 93"/>
                <a:gd name="T10" fmla="*/ 0 w 200"/>
                <a:gd name="T11" fmla="*/ 0 h 93"/>
                <a:gd name="T12" fmla="*/ 0 w 200"/>
                <a:gd name="T13" fmla="*/ 0 h 93"/>
                <a:gd name="T14" fmla="*/ 0 w 200"/>
                <a:gd name="T15" fmla="*/ 0 h 93"/>
                <a:gd name="T16" fmla="*/ 0 w 200"/>
                <a:gd name="T17" fmla="*/ 0 h 93"/>
                <a:gd name="T18" fmla="*/ 0 w 200"/>
                <a:gd name="T19" fmla="*/ 0 h 93"/>
                <a:gd name="T20" fmla="*/ 0 w 200"/>
                <a:gd name="T21" fmla="*/ 0 h 93"/>
                <a:gd name="T22" fmla="*/ 0 w 200"/>
                <a:gd name="T23" fmla="*/ 0 h 93"/>
                <a:gd name="T24" fmla="*/ 0 w 200"/>
                <a:gd name="T25" fmla="*/ 0 h 93"/>
                <a:gd name="T26" fmla="*/ 0 w 200"/>
                <a:gd name="T27" fmla="*/ 0 h 93"/>
                <a:gd name="T28" fmla="*/ 0 w 200"/>
                <a:gd name="T29" fmla="*/ 0 h 93"/>
                <a:gd name="T30" fmla="*/ 0 w 200"/>
                <a:gd name="T31" fmla="*/ 0 h 93"/>
                <a:gd name="T32" fmla="*/ 0 w 200"/>
                <a:gd name="T33" fmla="*/ 0 h 93"/>
                <a:gd name="T34" fmla="*/ 0 w 200"/>
                <a:gd name="T35" fmla="*/ 0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0"/>
                <a:gd name="T55" fmla="*/ 0 h 93"/>
                <a:gd name="T56" fmla="*/ 200 w 200"/>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0" h="93">
                  <a:moveTo>
                    <a:pt x="156" y="0"/>
                  </a:moveTo>
                  <a:lnTo>
                    <a:pt x="181" y="0"/>
                  </a:lnTo>
                  <a:lnTo>
                    <a:pt x="188" y="0"/>
                  </a:lnTo>
                  <a:lnTo>
                    <a:pt x="200" y="6"/>
                  </a:lnTo>
                  <a:lnTo>
                    <a:pt x="163" y="18"/>
                  </a:lnTo>
                  <a:lnTo>
                    <a:pt x="118" y="37"/>
                  </a:lnTo>
                  <a:lnTo>
                    <a:pt x="81" y="62"/>
                  </a:lnTo>
                  <a:lnTo>
                    <a:pt x="62" y="88"/>
                  </a:lnTo>
                  <a:lnTo>
                    <a:pt x="50" y="93"/>
                  </a:lnTo>
                  <a:lnTo>
                    <a:pt x="37" y="93"/>
                  </a:lnTo>
                  <a:lnTo>
                    <a:pt x="19" y="81"/>
                  </a:lnTo>
                  <a:lnTo>
                    <a:pt x="0" y="62"/>
                  </a:lnTo>
                  <a:lnTo>
                    <a:pt x="12" y="68"/>
                  </a:lnTo>
                  <a:lnTo>
                    <a:pt x="25" y="68"/>
                  </a:lnTo>
                  <a:lnTo>
                    <a:pt x="50" y="56"/>
                  </a:lnTo>
                  <a:lnTo>
                    <a:pt x="75" y="43"/>
                  </a:lnTo>
                  <a:lnTo>
                    <a:pt x="100" y="25"/>
                  </a:lnTo>
                  <a:lnTo>
                    <a:pt x="156" y="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61" name="Freeform 603"/>
            <p:cNvSpPr>
              <a:spLocks/>
            </p:cNvSpPr>
            <p:nvPr/>
          </p:nvSpPr>
          <p:spPr bwMode="auto">
            <a:xfrm>
              <a:off x="13162" y="11283"/>
              <a:ext cx="69" cy="77"/>
            </a:xfrm>
            <a:custGeom>
              <a:avLst/>
              <a:gdLst>
                <a:gd name="T0" fmla="*/ 0 w 482"/>
                <a:gd name="T1" fmla="*/ 0 h 539"/>
                <a:gd name="T2" fmla="*/ 0 w 482"/>
                <a:gd name="T3" fmla="*/ 0 h 539"/>
                <a:gd name="T4" fmla="*/ 0 w 482"/>
                <a:gd name="T5" fmla="*/ 0 h 539"/>
                <a:gd name="T6" fmla="*/ 0 w 482"/>
                <a:gd name="T7" fmla="*/ 0 h 539"/>
                <a:gd name="T8" fmla="*/ 0 w 482"/>
                <a:gd name="T9" fmla="*/ 0 h 539"/>
                <a:gd name="T10" fmla="*/ 0 w 482"/>
                <a:gd name="T11" fmla="*/ 0 h 539"/>
                <a:gd name="T12" fmla="*/ 0 w 482"/>
                <a:gd name="T13" fmla="*/ 0 h 539"/>
                <a:gd name="T14" fmla="*/ 0 w 482"/>
                <a:gd name="T15" fmla="*/ 0 h 539"/>
                <a:gd name="T16" fmla="*/ 0 w 482"/>
                <a:gd name="T17" fmla="*/ 0 h 539"/>
                <a:gd name="T18" fmla="*/ 0 w 482"/>
                <a:gd name="T19" fmla="*/ 0 h 539"/>
                <a:gd name="T20" fmla="*/ 0 w 482"/>
                <a:gd name="T21" fmla="*/ 0 h 539"/>
                <a:gd name="T22" fmla="*/ 0 w 482"/>
                <a:gd name="T23" fmla="*/ 0 h 539"/>
                <a:gd name="T24" fmla="*/ 0 w 482"/>
                <a:gd name="T25" fmla="*/ 0 h 539"/>
                <a:gd name="T26" fmla="*/ 0 w 482"/>
                <a:gd name="T27" fmla="*/ 0 h 539"/>
                <a:gd name="T28" fmla="*/ 0 w 482"/>
                <a:gd name="T29" fmla="*/ 0 h 539"/>
                <a:gd name="T30" fmla="*/ 0 w 482"/>
                <a:gd name="T31" fmla="*/ 0 h 539"/>
                <a:gd name="T32" fmla="*/ 0 w 482"/>
                <a:gd name="T33" fmla="*/ 0 h 539"/>
                <a:gd name="T34" fmla="*/ 0 w 482"/>
                <a:gd name="T35" fmla="*/ 0 h 539"/>
                <a:gd name="T36" fmla="*/ 0 w 482"/>
                <a:gd name="T37" fmla="*/ 0 h 539"/>
                <a:gd name="T38" fmla="*/ 0 w 482"/>
                <a:gd name="T39" fmla="*/ 0 h 539"/>
                <a:gd name="T40" fmla="*/ 0 w 482"/>
                <a:gd name="T41" fmla="*/ 0 h 539"/>
                <a:gd name="T42" fmla="*/ 0 w 482"/>
                <a:gd name="T43" fmla="*/ 0 h 539"/>
                <a:gd name="T44" fmla="*/ 0 w 482"/>
                <a:gd name="T45" fmla="*/ 0 h 539"/>
                <a:gd name="T46" fmla="*/ 0 w 482"/>
                <a:gd name="T47" fmla="*/ 0 h 539"/>
                <a:gd name="T48" fmla="*/ 0 w 482"/>
                <a:gd name="T49" fmla="*/ 0 h 539"/>
                <a:gd name="T50" fmla="*/ 0 w 482"/>
                <a:gd name="T51" fmla="*/ 0 h 539"/>
                <a:gd name="T52" fmla="*/ 0 w 482"/>
                <a:gd name="T53" fmla="*/ 0 h 539"/>
                <a:gd name="T54" fmla="*/ 0 w 482"/>
                <a:gd name="T55" fmla="*/ 0 h 539"/>
                <a:gd name="T56" fmla="*/ 0 w 482"/>
                <a:gd name="T57" fmla="*/ 0 h 539"/>
                <a:gd name="T58" fmla="*/ 0 w 482"/>
                <a:gd name="T59" fmla="*/ 0 h 539"/>
                <a:gd name="T60" fmla="*/ 0 w 482"/>
                <a:gd name="T61" fmla="*/ 0 h 539"/>
                <a:gd name="T62" fmla="*/ 0 w 482"/>
                <a:gd name="T63" fmla="*/ 0 h 539"/>
                <a:gd name="T64" fmla="*/ 0 w 482"/>
                <a:gd name="T65" fmla="*/ 0 h 539"/>
                <a:gd name="T66" fmla="*/ 0 w 482"/>
                <a:gd name="T67" fmla="*/ 0 h 539"/>
                <a:gd name="T68" fmla="*/ 0 w 482"/>
                <a:gd name="T69" fmla="*/ 0 h 539"/>
                <a:gd name="T70" fmla="*/ 0 w 482"/>
                <a:gd name="T71" fmla="*/ 0 h 539"/>
                <a:gd name="T72" fmla="*/ 0 w 482"/>
                <a:gd name="T73" fmla="*/ 0 h 539"/>
                <a:gd name="T74" fmla="*/ 0 w 482"/>
                <a:gd name="T75" fmla="*/ 0 h 539"/>
                <a:gd name="T76" fmla="*/ 0 w 482"/>
                <a:gd name="T77" fmla="*/ 0 h 539"/>
                <a:gd name="T78" fmla="*/ 0 w 482"/>
                <a:gd name="T79" fmla="*/ 0 h 539"/>
                <a:gd name="T80" fmla="*/ 0 w 482"/>
                <a:gd name="T81" fmla="*/ 0 h 539"/>
                <a:gd name="T82" fmla="*/ 0 w 482"/>
                <a:gd name="T83" fmla="*/ 0 h 539"/>
                <a:gd name="T84" fmla="*/ 0 w 482"/>
                <a:gd name="T85" fmla="*/ 0 h 539"/>
                <a:gd name="T86" fmla="*/ 0 w 482"/>
                <a:gd name="T87" fmla="*/ 0 h 539"/>
                <a:gd name="T88" fmla="*/ 0 w 482"/>
                <a:gd name="T89" fmla="*/ 0 h 539"/>
                <a:gd name="T90" fmla="*/ 0 w 482"/>
                <a:gd name="T91" fmla="*/ 0 h 539"/>
                <a:gd name="T92" fmla="*/ 0 w 482"/>
                <a:gd name="T93" fmla="*/ 0 h 539"/>
                <a:gd name="T94" fmla="*/ 0 w 482"/>
                <a:gd name="T95" fmla="*/ 0 h 539"/>
                <a:gd name="T96" fmla="*/ 0 w 482"/>
                <a:gd name="T97" fmla="*/ 0 h 539"/>
                <a:gd name="T98" fmla="*/ 0 w 482"/>
                <a:gd name="T99" fmla="*/ 0 h 539"/>
                <a:gd name="T100" fmla="*/ 0 w 482"/>
                <a:gd name="T101" fmla="*/ 0 h 539"/>
                <a:gd name="T102" fmla="*/ 0 w 482"/>
                <a:gd name="T103" fmla="*/ 0 h 539"/>
                <a:gd name="T104" fmla="*/ 0 w 482"/>
                <a:gd name="T105" fmla="*/ 0 h 539"/>
                <a:gd name="T106" fmla="*/ 0 w 482"/>
                <a:gd name="T107" fmla="*/ 0 h 539"/>
                <a:gd name="T108" fmla="*/ 0 w 482"/>
                <a:gd name="T109" fmla="*/ 0 h 539"/>
                <a:gd name="T110" fmla="*/ 0 w 482"/>
                <a:gd name="T111" fmla="*/ 0 h 539"/>
                <a:gd name="T112" fmla="*/ 0 w 482"/>
                <a:gd name="T113" fmla="*/ 0 h 5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2"/>
                <a:gd name="T172" fmla="*/ 0 h 539"/>
                <a:gd name="T173" fmla="*/ 482 w 482"/>
                <a:gd name="T174" fmla="*/ 539 h 5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2" h="539">
                  <a:moveTo>
                    <a:pt x="100" y="75"/>
                  </a:moveTo>
                  <a:lnTo>
                    <a:pt x="75" y="75"/>
                  </a:lnTo>
                  <a:lnTo>
                    <a:pt x="50" y="87"/>
                  </a:lnTo>
                  <a:lnTo>
                    <a:pt x="32" y="100"/>
                  </a:lnTo>
                  <a:lnTo>
                    <a:pt x="19" y="125"/>
                  </a:lnTo>
                  <a:lnTo>
                    <a:pt x="13" y="144"/>
                  </a:lnTo>
                  <a:lnTo>
                    <a:pt x="13" y="169"/>
                  </a:lnTo>
                  <a:lnTo>
                    <a:pt x="19" y="194"/>
                  </a:lnTo>
                  <a:lnTo>
                    <a:pt x="25" y="200"/>
                  </a:lnTo>
                  <a:lnTo>
                    <a:pt x="38" y="194"/>
                  </a:lnTo>
                  <a:lnTo>
                    <a:pt x="19" y="207"/>
                  </a:lnTo>
                  <a:lnTo>
                    <a:pt x="7" y="225"/>
                  </a:lnTo>
                  <a:lnTo>
                    <a:pt x="0" y="245"/>
                  </a:lnTo>
                  <a:lnTo>
                    <a:pt x="0" y="269"/>
                  </a:lnTo>
                  <a:lnTo>
                    <a:pt x="0" y="288"/>
                  </a:lnTo>
                  <a:lnTo>
                    <a:pt x="13" y="306"/>
                  </a:lnTo>
                  <a:lnTo>
                    <a:pt x="32" y="319"/>
                  </a:lnTo>
                  <a:lnTo>
                    <a:pt x="57" y="326"/>
                  </a:lnTo>
                  <a:lnTo>
                    <a:pt x="38" y="338"/>
                  </a:lnTo>
                  <a:lnTo>
                    <a:pt x="25" y="356"/>
                  </a:lnTo>
                  <a:lnTo>
                    <a:pt x="19" y="376"/>
                  </a:lnTo>
                  <a:lnTo>
                    <a:pt x="19" y="401"/>
                  </a:lnTo>
                  <a:lnTo>
                    <a:pt x="32" y="419"/>
                  </a:lnTo>
                  <a:lnTo>
                    <a:pt x="44" y="438"/>
                  </a:lnTo>
                  <a:lnTo>
                    <a:pt x="63" y="451"/>
                  </a:lnTo>
                  <a:lnTo>
                    <a:pt x="82" y="451"/>
                  </a:lnTo>
                  <a:lnTo>
                    <a:pt x="75" y="476"/>
                  </a:lnTo>
                  <a:lnTo>
                    <a:pt x="75" y="501"/>
                  </a:lnTo>
                  <a:lnTo>
                    <a:pt x="82" y="514"/>
                  </a:lnTo>
                  <a:lnTo>
                    <a:pt x="95" y="526"/>
                  </a:lnTo>
                  <a:lnTo>
                    <a:pt x="120" y="532"/>
                  </a:lnTo>
                  <a:lnTo>
                    <a:pt x="145" y="539"/>
                  </a:lnTo>
                  <a:lnTo>
                    <a:pt x="188" y="532"/>
                  </a:lnTo>
                  <a:lnTo>
                    <a:pt x="231" y="526"/>
                  </a:lnTo>
                  <a:lnTo>
                    <a:pt x="276" y="514"/>
                  </a:lnTo>
                  <a:lnTo>
                    <a:pt x="319" y="494"/>
                  </a:lnTo>
                  <a:lnTo>
                    <a:pt x="382" y="457"/>
                  </a:lnTo>
                  <a:lnTo>
                    <a:pt x="407" y="444"/>
                  </a:lnTo>
                  <a:lnTo>
                    <a:pt x="425" y="419"/>
                  </a:lnTo>
                  <a:lnTo>
                    <a:pt x="457" y="363"/>
                  </a:lnTo>
                  <a:lnTo>
                    <a:pt x="482" y="300"/>
                  </a:lnTo>
                  <a:lnTo>
                    <a:pt x="482" y="269"/>
                  </a:lnTo>
                  <a:lnTo>
                    <a:pt x="482" y="245"/>
                  </a:lnTo>
                  <a:lnTo>
                    <a:pt x="475" y="194"/>
                  </a:lnTo>
                  <a:lnTo>
                    <a:pt x="463" y="150"/>
                  </a:lnTo>
                  <a:lnTo>
                    <a:pt x="438" y="107"/>
                  </a:lnTo>
                  <a:lnTo>
                    <a:pt x="407" y="69"/>
                  </a:lnTo>
                  <a:lnTo>
                    <a:pt x="376" y="37"/>
                  </a:lnTo>
                  <a:lnTo>
                    <a:pt x="332" y="19"/>
                  </a:lnTo>
                  <a:lnTo>
                    <a:pt x="288" y="6"/>
                  </a:lnTo>
                  <a:lnTo>
                    <a:pt x="231" y="0"/>
                  </a:lnTo>
                  <a:lnTo>
                    <a:pt x="195" y="6"/>
                  </a:lnTo>
                  <a:lnTo>
                    <a:pt x="150" y="12"/>
                  </a:lnTo>
                  <a:lnTo>
                    <a:pt x="132" y="25"/>
                  </a:lnTo>
                  <a:lnTo>
                    <a:pt x="113" y="37"/>
                  </a:lnTo>
                  <a:lnTo>
                    <a:pt x="100" y="50"/>
                  </a:lnTo>
                  <a:lnTo>
                    <a:pt x="100" y="75"/>
                  </a:lnTo>
                  <a:close/>
                </a:path>
              </a:pathLst>
            </a:custGeom>
            <a:solidFill>
              <a:srgbClr val="F3DA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62" name="Freeform 604"/>
            <p:cNvSpPr>
              <a:spLocks/>
            </p:cNvSpPr>
            <p:nvPr/>
          </p:nvSpPr>
          <p:spPr bwMode="auto">
            <a:xfrm>
              <a:off x="13173" y="11337"/>
              <a:ext cx="53" cy="23"/>
            </a:xfrm>
            <a:custGeom>
              <a:avLst/>
              <a:gdLst>
                <a:gd name="T0" fmla="*/ 0 w 375"/>
                <a:gd name="T1" fmla="*/ 0 h 163"/>
                <a:gd name="T2" fmla="*/ 0 w 375"/>
                <a:gd name="T3" fmla="*/ 0 h 163"/>
                <a:gd name="T4" fmla="*/ 0 w 375"/>
                <a:gd name="T5" fmla="*/ 0 h 163"/>
                <a:gd name="T6" fmla="*/ 0 w 375"/>
                <a:gd name="T7" fmla="*/ 0 h 163"/>
                <a:gd name="T8" fmla="*/ 0 w 375"/>
                <a:gd name="T9" fmla="*/ 0 h 163"/>
                <a:gd name="T10" fmla="*/ 0 w 375"/>
                <a:gd name="T11" fmla="*/ 0 h 163"/>
                <a:gd name="T12" fmla="*/ 0 w 375"/>
                <a:gd name="T13" fmla="*/ 0 h 163"/>
                <a:gd name="T14" fmla="*/ 0 w 375"/>
                <a:gd name="T15" fmla="*/ 0 h 163"/>
                <a:gd name="T16" fmla="*/ 0 w 375"/>
                <a:gd name="T17" fmla="*/ 0 h 163"/>
                <a:gd name="T18" fmla="*/ 0 w 375"/>
                <a:gd name="T19" fmla="*/ 0 h 163"/>
                <a:gd name="T20" fmla="*/ 0 w 375"/>
                <a:gd name="T21" fmla="*/ 0 h 163"/>
                <a:gd name="T22" fmla="*/ 0 w 375"/>
                <a:gd name="T23" fmla="*/ 0 h 163"/>
                <a:gd name="T24" fmla="*/ 0 w 375"/>
                <a:gd name="T25" fmla="*/ 0 h 163"/>
                <a:gd name="T26" fmla="*/ 0 w 375"/>
                <a:gd name="T27" fmla="*/ 0 h 163"/>
                <a:gd name="T28" fmla="*/ 0 w 375"/>
                <a:gd name="T29" fmla="*/ 0 h 163"/>
                <a:gd name="T30" fmla="*/ 0 w 375"/>
                <a:gd name="T31" fmla="*/ 0 h 163"/>
                <a:gd name="T32" fmla="*/ 0 w 375"/>
                <a:gd name="T33" fmla="*/ 0 h 163"/>
                <a:gd name="T34" fmla="*/ 0 w 375"/>
                <a:gd name="T35" fmla="*/ 0 h 163"/>
                <a:gd name="T36" fmla="*/ 0 w 375"/>
                <a:gd name="T37" fmla="*/ 0 h 163"/>
                <a:gd name="T38" fmla="*/ 0 w 375"/>
                <a:gd name="T39" fmla="*/ 0 h 163"/>
                <a:gd name="T40" fmla="*/ 0 w 375"/>
                <a:gd name="T41" fmla="*/ 0 h 1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5"/>
                <a:gd name="T64" fmla="*/ 0 h 163"/>
                <a:gd name="T65" fmla="*/ 375 w 375"/>
                <a:gd name="T66" fmla="*/ 163 h 1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5" h="163">
                  <a:moveTo>
                    <a:pt x="0" y="131"/>
                  </a:moveTo>
                  <a:lnTo>
                    <a:pt x="7" y="138"/>
                  </a:lnTo>
                  <a:lnTo>
                    <a:pt x="20" y="143"/>
                  </a:lnTo>
                  <a:lnTo>
                    <a:pt x="50" y="156"/>
                  </a:lnTo>
                  <a:lnTo>
                    <a:pt x="82" y="163"/>
                  </a:lnTo>
                  <a:lnTo>
                    <a:pt x="113" y="156"/>
                  </a:lnTo>
                  <a:lnTo>
                    <a:pt x="156" y="150"/>
                  </a:lnTo>
                  <a:lnTo>
                    <a:pt x="201" y="138"/>
                  </a:lnTo>
                  <a:lnTo>
                    <a:pt x="244" y="118"/>
                  </a:lnTo>
                  <a:lnTo>
                    <a:pt x="307" y="81"/>
                  </a:lnTo>
                  <a:lnTo>
                    <a:pt x="326" y="68"/>
                  </a:lnTo>
                  <a:lnTo>
                    <a:pt x="345" y="50"/>
                  </a:lnTo>
                  <a:lnTo>
                    <a:pt x="375" y="0"/>
                  </a:lnTo>
                  <a:lnTo>
                    <a:pt x="345" y="31"/>
                  </a:lnTo>
                  <a:lnTo>
                    <a:pt x="307" y="56"/>
                  </a:lnTo>
                  <a:lnTo>
                    <a:pt x="269" y="81"/>
                  </a:lnTo>
                  <a:lnTo>
                    <a:pt x="226" y="100"/>
                  </a:lnTo>
                  <a:lnTo>
                    <a:pt x="176" y="118"/>
                  </a:lnTo>
                  <a:lnTo>
                    <a:pt x="120" y="125"/>
                  </a:lnTo>
                  <a:lnTo>
                    <a:pt x="63" y="131"/>
                  </a:lnTo>
                  <a:lnTo>
                    <a:pt x="0" y="131"/>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63" name="Freeform 605"/>
            <p:cNvSpPr>
              <a:spLocks/>
            </p:cNvSpPr>
            <p:nvPr/>
          </p:nvSpPr>
          <p:spPr bwMode="auto">
            <a:xfrm>
              <a:off x="13173" y="11286"/>
              <a:ext cx="30" cy="11"/>
            </a:xfrm>
            <a:custGeom>
              <a:avLst/>
              <a:gdLst>
                <a:gd name="T0" fmla="*/ 0 w 213"/>
                <a:gd name="T1" fmla="*/ 0 h 75"/>
                <a:gd name="T2" fmla="*/ 0 w 213"/>
                <a:gd name="T3" fmla="*/ 0 h 75"/>
                <a:gd name="T4" fmla="*/ 0 w 213"/>
                <a:gd name="T5" fmla="*/ 0 h 75"/>
                <a:gd name="T6" fmla="*/ 0 w 213"/>
                <a:gd name="T7" fmla="*/ 0 h 75"/>
                <a:gd name="T8" fmla="*/ 0 w 213"/>
                <a:gd name="T9" fmla="*/ 0 h 75"/>
                <a:gd name="T10" fmla="*/ 0 w 213"/>
                <a:gd name="T11" fmla="*/ 0 h 75"/>
                <a:gd name="T12" fmla="*/ 0 w 213"/>
                <a:gd name="T13" fmla="*/ 0 h 75"/>
                <a:gd name="T14" fmla="*/ 0 w 213"/>
                <a:gd name="T15" fmla="*/ 0 h 75"/>
                <a:gd name="T16" fmla="*/ 0 w 213"/>
                <a:gd name="T17" fmla="*/ 0 h 75"/>
                <a:gd name="T18" fmla="*/ 0 w 213"/>
                <a:gd name="T19" fmla="*/ 0 h 75"/>
                <a:gd name="T20" fmla="*/ 0 w 213"/>
                <a:gd name="T21" fmla="*/ 0 h 75"/>
                <a:gd name="T22" fmla="*/ 0 w 213"/>
                <a:gd name="T23" fmla="*/ 0 h 75"/>
                <a:gd name="T24" fmla="*/ 0 w 213"/>
                <a:gd name="T25" fmla="*/ 0 h 75"/>
                <a:gd name="T26" fmla="*/ 0 w 213"/>
                <a:gd name="T27" fmla="*/ 0 h 75"/>
                <a:gd name="T28" fmla="*/ 0 w 213"/>
                <a:gd name="T29" fmla="*/ 0 h 75"/>
                <a:gd name="T30" fmla="*/ 0 w 213"/>
                <a:gd name="T31" fmla="*/ 0 h 75"/>
                <a:gd name="T32" fmla="*/ 0 w 213"/>
                <a:gd name="T33" fmla="*/ 0 h 75"/>
                <a:gd name="T34" fmla="*/ 0 w 213"/>
                <a:gd name="T35" fmla="*/ 0 h 75"/>
                <a:gd name="T36" fmla="*/ 0 w 213"/>
                <a:gd name="T37" fmla="*/ 0 h 75"/>
                <a:gd name="T38" fmla="*/ 0 w 213"/>
                <a:gd name="T39" fmla="*/ 0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3"/>
                <a:gd name="T61" fmla="*/ 0 h 75"/>
                <a:gd name="T62" fmla="*/ 213 w 213"/>
                <a:gd name="T63" fmla="*/ 75 h 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3" h="75">
                  <a:moveTo>
                    <a:pt x="213" y="43"/>
                  </a:moveTo>
                  <a:lnTo>
                    <a:pt x="213" y="37"/>
                  </a:lnTo>
                  <a:lnTo>
                    <a:pt x="207" y="31"/>
                  </a:lnTo>
                  <a:lnTo>
                    <a:pt x="188" y="31"/>
                  </a:lnTo>
                  <a:lnTo>
                    <a:pt x="126" y="37"/>
                  </a:lnTo>
                  <a:lnTo>
                    <a:pt x="95" y="37"/>
                  </a:lnTo>
                  <a:lnTo>
                    <a:pt x="75" y="37"/>
                  </a:lnTo>
                  <a:lnTo>
                    <a:pt x="70" y="31"/>
                  </a:lnTo>
                  <a:lnTo>
                    <a:pt x="63" y="25"/>
                  </a:lnTo>
                  <a:lnTo>
                    <a:pt x="63" y="12"/>
                  </a:lnTo>
                  <a:lnTo>
                    <a:pt x="70" y="0"/>
                  </a:lnTo>
                  <a:lnTo>
                    <a:pt x="50" y="6"/>
                  </a:lnTo>
                  <a:lnTo>
                    <a:pt x="38" y="18"/>
                  </a:lnTo>
                  <a:lnTo>
                    <a:pt x="25" y="31"/>
                  </a:lnTo>
                  <a:lnTo>
                    <a:pt x="25" y="56"/>
                  </a:lnTo>
                  <a:lnTo>
                    <a:pt x="0" y="56"/>
                  </a:lnTo>
                  <a:lnTo>
                    <a:pt x="45" y="75"/>
                  </a:lnTo>
                  <a:lnTo>
                    <a:pt x="95" y="75"/>
                  </a:lnTo>
                  <a:lnTo>
                    <a:pt x="151" y="68"/>
                  </a:lnTo>
                  <a:lnTo>
                    <a:pt x="213" y="43"/>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64" name="Freeform 606"/>
            <p:cNvSpPr>
              <a:spLocks/>
            </p:cNvSpPr>
            <p:nvPr/>
          </p:nvSpPr>
          <p:spPr bwMode="auto">
            <a:xfrm>
              <a:off x="13164" y="11301"/>
              <a:ext cx="32" cy="12"/>
            </a:xfrm>
            <a:custGeom>
              <a:avLst/>
              <a:gdLst>
                <a:gd name="T0" fmla="*/ 0 w 225"/>
                <a:gd name="T1" fmla="*/ 0 h 82"/>
                <a:gd name="T2" fmla="*/ 0 w 225"/>
                <a:gd name="T3" fmla="*/ 0 h 82"/>
                <a:gd name="T4" fmla="*/ 0 w 225"/>
                <a:gd name="T5" fmla="*/ 0 h 82"/>
                <a:gd name="T6" fmla="*/ 0 w 225"/>
                <a:gd name="T7" fmla="*/ 0 h 82"/>
                <a:gd name="T8" fmla="*/ 0 w 225"/>
                <a:gd name="T9" fmla="*/ 0 h 82"/>
                <a:gd name="T10" fmla="*/ 0 w 225"/>
                <a:gd name="T11" fmla="*/ 0 h 82"/>
                <a:gd name="T12" fmla="*/ 0 w 225"/>
                <a:gd name="T13" fmla="*/ 0 h 82"/>
                <a:gd name="T14" fmla="*/ 0 w 225"/>
                <a:gd name="T15" fmla="*/ 0 h 82"/>
                <a:gd name="T16" fmla="*/ 0 w 225"/>
                <a:gd name="T17" fmla="*/ 0 h 82"/>
                <a:gd name="T18" fmla="*/ 0 w 225"/>
                <a:gd name="T19" fmla="*/ 0 h 82"/>
                <a:gd name="T20" fmla="*/ 0 w 225"/>
                <a:gd name="T21" fmla="*/ 0 h 82"/>
                <a:gd name="T22" fmla="*/ 0 w 225"/>
                <a:gd name="T23" fmla="*/ 0 h 82"/>
                <a:gd name="T24" fmla="*/ 0 w 225"/>
                <a:gd name="T25" fmla="*/ 0 h 82"/>
                <a:gd name="T26" fmla="*/ 0 w 225"/>
                <a:gd name="T27" fmla="*/ 0 h 82"/>
                <a:gd name="T28" fmla="*/ 0 w 225"/>
                <a:gd name="T29" fmla="*/ 0 h 82"/>
                <a:gd name="T30" fmla="*/ 0 w 225"/>
                <a:gd name="T31" fmla="*/ 0 h 82"/>
                <a:gd name="T32" fmla="*/ 0 w 225"/>
                <a:gd name="T33" fmla="*/ 0 h 82"/>
                <a:gd name="T34" fmla="*/ 0 w 225"/>
                <a:gd name="T35" fmla="*/ 0 h 82"/>
                <a:gd name="T36" fmla="*/ 0 w 225"/>
                <a:gd name="T37" fmla="*/ 0 h 82"/>
                <a:gd name="T38" fmla="*/ 0 w 225"/>
                <a:gd name="T39" fmla="*/ 0 h 82"/>
                <a:gd name="T40" fmla="*/ 0 w 225"/>
                <a:gd name="T41" fmla="*/ 0 h 82"/>
                <a:gd name="T42" fmla="*/ 0 w 225"/>
                <a:gd name="T43" fmla="*/ 0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5"/>
                <a:gd name="T67" fmla="*/ 0 h 82"/>
                <a:gd name="T68" fmla="*/ 225 w 225"/>
                <a:gd name="T69" fmla="*/ 82 h 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5" h="82">
                  <a:moveTo>
                    <a:pt x="225" y="50"/>
                  </a:moveTo>
                  <a:lnTo>
                    <a:pt x="225" y="44"/>
                  </a:lnTo>
                  <a:lnTo>
                    <a:pt x="225" y="38"/>
                  </a:lnTo>
                  <a:lnTo>
                    <a:pt x="206" y="32"/>
                  </a:lnTo>
                  <a:lnTo>
                    <a:pt x="132" y="38"/>
                  </a:lnTo>
                  <a:lnTo>
                    <a:pt x="87" y="38"/>
                  </a:lnTo>
                  <a:lnTo>
                    <a:pt x="50" y="38"/>
                  </a:lnTo>
                  <a:lnTo>
                    <a:pt x="31" y="32"/>
                  </a:lnTo>
                  <a:lnTo>
                    <a:pt x="19" y="25"/>
                  </a:lnTo>
                  <a:lnTo>
                    <a:pt x="6" y="12"/>
                  </a:lnTo>
                  <a:lnTo>
                    <a:pt x="6" y="0"/>
                  </a:lnTo>
                  <a:lnTo>
                    <a:pt x="0" y="19"/>
                  </a:lnTo>
                  <a:lnTo>
                    <a:pt x="0" y="44"/>
                  </a:lnTo>
                  <a:lnTo>
                    <a:pt x="6" y="69"/>
                  </a:lnTo>
                  <a:lnTo>
                    <a:pt x="12" y="75"/>
                  </a:lnTo>
                  <a:lnTo>
                    <a:pt x="25" y="69"/>
                  </a:lnTo>
                  <a:lnTo>
                    <a:pt x="19" y="75"/>
                  </a:lnTo>
                  <a:lnTo>
                    <a:pt x="25" y="82"/>
                  </a:lnTo>
                  <a:lnTo>
                    <a:pt x="62" y="82"/>
                  </a:lnTo>
                  <a:lnTo>
                    <a:pt x="132" y="75"/>
                  </a:lnTo>
                  <a:lnTo>
                    <a:pt x="175" y="69"/>
                  </a:lnTo>
                  <a:lnTo>
                    <a:pt x="225" y="50"/>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65" name="Freeform 607"/>
            <p:cNvSpPr>
              <a:spLocks/>
            </p:cNvSpPr>
            <p:nvPr/>
          </p:nvSpPr>
          <p:spPr bwMode="auto">
            <a:xfrm>
              <a:off x="13162" y="11322"/>
              <a:ext cx="37" cy="10"/>
            </a:xfrm>
            <a:custGeom>
              <a:avLst/>
              <a:gdLst>
                <a:gd name="T0" fmla="*/ 0 w 256"/>
                <a:gd name="T1" fmla="*/ 0 h 69"/>
                <a:gd name="T2" fmla="*/ 0 w 256"/>
                <a:gd name="T3" fmla="*/ 0 h 69"/>
                <a:gd name="T4" fmla="*/ 0 w 256"/>
                <a:gd name="T5" fmla="*/ 0 h 69"/>
                <a:gd name="T6" fmla="*/ 0 w 256"/>
                <a:gd name="T7" fmla="*/ 0 h 69"/>
                <a:gd name="T8" fmla="*/ 0 w 256"/>
                <a:gd name="T9" fmla="*/ 0 h 69"/>
                <a:gd name="T10" fmla="*/ 0 w 256"/>
                <a:gd name="T11" fmla="*/ 0 h 69"/>
                <a:gd name="T12" fmla="*/ 0 w 256"/>
                <a:gd name="T13" fmla="*/ 0 h 69"/>
                <a:gd name="T14" fmla="*/ 0 w 256"/>
                <a:gd name="T15" fmla="*/ 0 h 69"/>
                <a:gd name="T16" fmla="*/ 0 w 256"/>
                <a:gd name="T17" fmla="*/ 0 h 69"/>
                <a:gd name="T18" fmla="*/ 0 w 256"/>
                <a:gd name="T19" fmla="*/ 0 h 69"/>
                <a:gd name="T20" fmla="*/ 0 w 256"/>
                <a:gd name="T21" fmla="*/ 0 h 69"/>
                <a:gd name="T22" fmla="*/ 0 w 256"/>
                <a:gd name="T23" fmla="*/ 0 h 69"/>
                <a:gd name="T24" fmla="*/ 0 w 256"/>
                <a:gd name="T25" fmla="*/ 0 h 69"/>
                <a:gd name="T26" fmla="*/ 0 w 256"/>
                <a:gd name="T27" fmla="*/ 0 h 69"/>
                <a:gd name="T28" fmla="*/ 0 w 256"/>
                <a:gd name="T29" fmla="*/ 0 h 69"/>
                <a:gd name="T30" fmla="*/ 0 w 256"/>
                <a:gd name="T31" fmla="*/ 0 h 69"/>
                <a:gd name="T32" fmla="*/ 0 w 256"/>
                <a:gd name="T33" fmla="*/ 0 h 69"/>
                <a:gd name="T34" fmla="*/ 0 w 256"/>
                <a:gd name="T35" fmla="*/ 0 h 69"/>
                <a:gd name="T36" fmla="*/ 0 w 256"/>
                <a:gd name="T37" fmla="*/ 0 h 69"/>
                <a:gd name="T38" fmla="*/ 0 w 256"/>
                <a:gd name="T39" fmla="*/ 0 h 69"/>
                <a:gd name="T40" fmla="*/ 0 w 256"/>
                <a:gd name="T41" fmla="*/ 0 h 69"/>
                <a:gd name="T42" fmla="*/ 0 w 256"/>
                <a:gd name="T43" fmla="*/ 0 h 69"/>
                <a:gd name="T44" fmla="*/ 0 w 256"/>
                <a:gd name="T45" fmla="*/ 0 h 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6"/>
                <a:gd name="T70" fmla="*/ 0 h 69"/>
                <a:gd name="T71" fmla="*/ 256 w 256"/>
                <a:gd name="T72" fmla="*/ 69 h 6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6" h="69">
                  <a:moveTo>
                    <a:pt x="251" y="25"/>
                  </a:moveTo>
                  <a:lnTo>
                    <a:pt x="256" y="19"/>
                  </a:lnTo>
                  <a:lnTo>
                    <a:pt x="251" y="12"/>
                  </a:lnTo>
                  <a:lnTo>
                    <a:pt x="226" y="12"/>
                  </a:lnTo>
                  <a:lnTo>
                    <a:pt x="145" y="25"/>
                  </a:lnTo>
                  <a:lnTo>
                    <a:pt x="100" y="31"/>
                  </a:lnTo>
                  <a:lnTo>
                    <a:pt x="57" y="31"/>
                  </a:lnTo>
                  <a:lnTo>
                    <a:pt x="38" y="25"/>
                  </a:lnTo>
                  <a:lnTo>
                    <a:pt x="19" y="19"/>
                  </a:lnTo>
                  <a:lnTo>
                    <a:pt x="7" y="12"/>
                  </a:lnTo>
                  <a:lnTo>
                    <a:pt x="0" y="0"/>
                  </a:lnTo>
                  <a:lnTo>
                    <a:pt x="7" y="19"/>
                  </a:lnTo>
                  <a:lnTo>
                    <a:pt x="19" y="37"/>
                  </a:lnTo>
                  <a:lnTo>
                    <a:pt x="44" y="57"/>
                  </a:lnTo>
                  <a:lnTo>
                    <a:pt x="50" y="57"/>
                  </a:lnTo>
                  <a:lnTo>
                    <a:pt x="63" y="57"/>
                  </a:lnTo>
                  <a:lnTo>
                    <a:pt x="63" y="62"/>
                  </a:lnTo>
                  <a:lnTo>
                    <a:pt x="69" y="62"/>
                  </a:lnTo>
                  <a:lnTo>
                    <a:pt x="100" y="69"/>
                  </a:lnTo>
                  <a:lnTo>
                    <a:pt x="125" y="69"/>
                  </a:lnTo>
                  <a:lnTo>
                    <a:pt x="163" y="62"/>
                  </a:lnTo>
                  <a:lnTo>
                    <a:pt x="206" y="50"/>
                  </a:lnTo>
                  <a:lnTo>
                    <a:pt x="251" y="25"/>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sp>
          <p:nvSpPr>
            <p:cNvPr id="11366" name="Freeform 608"/>
            <p:cNvSpPr>
              <a:spLocks/>
            </p:cNvSpPr>
            <p:nvPr/>
          </p:nvSpPr>
          <p:spPr bwMode="auto">
            <a:xfrm>
              <a:off x="13164" y="11339"/>
              <a:ext cx="34" cy="10"/>
            </a:xfrm>
            <a:custGeom>
              <a:avLst/>
              <a:gdLst>
                <a:gd name="T0" fmla="*/ 0 w 238"/>
                <a:gd name="T1" fmla="*/ 0 h 69"/>
                <a:gd name="T2" fmla="*/ 0 w 238"/>
                <a:gd name="T3" fmla="*/ 0 h 69"/>
                <a:gd name="T4" fmla="*/ 0 w 238"/>
                <a:gd name="T5" fmla="*/ 0 h 69"/>
                <a:gd name="T6" fmla="*/ 0 w 238"/>
                <a:gd name="T7" fmla="*/ 0 h 69"/>
                <a:gd name="T8" fmla="*/ 0 w 238"/>
                <a:gd name="T9" fmla="*/ 0 h 69"/>
                <a:gd name="T10" fmla="*/ 0 w 238"/>
                <a:gd name="T11" fmla="*/ 0 h 69"/>
                <a:gd name="T12" fmla="*/ 0 w 238"/>
                <a:gd name="T13" fmla="*/ 0 h 69"/>
                <a:gd name="T14" fmla="*/ 0 w 238"/>
                <a:gd name="T15" fmla="*/ 0 h 69"/>
                <a:gd name="T16" fmla="*/ 0 w 238"/>
                <a:gd name="T17" fmla="*/ 0 h 69"/>
                <a:gd name="T18" fmla="*/ 0 w 238"/>
                <a:gd name="T19" fmla="*/ 0 h 69"/>
                <a:gd name="T20" fmla="*/ 0 w 238"/>
                <a:gd name="T21" fmla="*/ 0 h 69"/>
                <a:gd name="T22" fmla="*/ 0 w 238"/>
                <a:gd name="T23" fmla="*/ 0 h 69"/>
                <a:gd name="T24" fmla="*/ 0 w 238"/>
                <a:gd name="T25" fmla="*/ 0 h 69"/>
                <a:gd name="T26" fmla="*/ 0 w 238"/>
                <a:gd name="T27" fmla="*/ 0 h 69"/>
                <a:gd name="T28" fmla="*/ 0 w 238"/>
                <a:gd name="T29" fmla="*/ 0 h 69"/>
                <a:gd name="T30" fmla="*/ 0 w 238"/>
                <a:gd name="T31" fmla="*/ 0 h 69"/>
                <a:gd name="T32" fmla="*/ 0 w 238"/>
                <a:gd name="T33" fmla="*/ 0 h 69"/>
                <a:gd name="T34" fmla="*/ 0 w 238"/>
                <a:gd name="T35" fmla="*/ 0 h 69"/>
                <a:gd name="T36" fmla="*/ 0 w 238"/>
                <a:gd name="T37" fmla="*/ 0 h 69"/>
                <a:gd name="T38" fmla="*/ 0 w 238"/>
                <a:gd name="T39" fmla="*/ 0 h 69"/>
                <a:gd name="T40" fmla="*/ 0 w 238"/>
                <a:gd name="T41" fmla="*/ 0 h 69"/>
                <a:gd name="T42" fmla="*/ 0 w 238"/>
                <a:gd name="T43" fmla="*/ 0 h 69"/>
                <a:gd name="T44" fmla="*/ 0 w 238"/>
                <a:gd name="T45" fmla="*/ 0 h 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8"/>
                <a:gd name="T70" fmla="*/ 0 h 69"/>
                <a:gd name="T71" fmla="*/ 238 w 238"/>
                <a:gd name="T72" fmla="*/ 69 h 6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8" h="69">
                  <a:moveTo>
                    <a:pt x="238" y="25"/>
                  </a:moveTo>
                  <a:lnTo>
                    <a:pt x="238" y="19"/>
                  </a:lnTo>
                  <a:lnTo>
                    <a:pt x="238" y="13"/>
                  </a:lnTo>
                  <a:lnTo>
                    <a:pt x="213" y="6"/>
                  </a:lnTo>
                  <a:lnTo>
                    <a:pt x="137" y="25"/>
                  </a:lnTo>
                  <a:lnTo>
                    <a:pt x="94" y="31"/>
                  </a:lnTo>
                  <a:lnTo>
                    <a:pt x="56" y="31"/>
                  </a:lnTo>
                  <a:lnTo>
                    <a:pt x="37" y="31"/>
                  </a:lnTo>
                  <a:lnTo>
                    <a:pt x="19" y="25"/>
                  </a:lnTo>
                  <a:lnTo>
                    <a:pt x="6" y="13"/>
                  </a:lnTo>
                  <a:lnTo>
                    <a:pt x="0" y="0"/>
                  </a:lnTo>
                  <a:lnTo>
                    <a:pt x="6" y="19"/>
                  </a:lnTo>
                  <a:lnTo>
                    <a:pt x="25" y="44"/>
                  </a:lnTo>
                  <a:lnTo>
                    <a:pt x="44" y="56"/>
                  </a:lnTo>
                  <a:lnTo>
                    <a:pt x="56" y="63"/>
                  </a:lnTo>
                  <a:lnTo>
                    <a:pt x="62" y="56"/>
                  </a:lnTo>
                  <a:lnTo>
                    <a:pt x="62" y="63"/>
                  </a:lnTo>
                  <a:lnTo>
                    <a:pt x="69" y="69"/>
                  </a:lnTo>
                  <a:lnTo>
                    <a:pt x="100" y="69"/>
                  </a:lnTo>
                  <a:lnTo>
                    <a:pt x="125" y="69"/>
                  </a:lnTo>
                  <a:lnTo>
                    <a:pt x="157" y="63"/>
                  </a:lnTo>
                  <a:lnTo>
                    <a:pt x="193" y="44"/>
                  </a:lnTo>
                  <a:lnTo>
                    <a:pt x="238" y="25"/>
                  </a:lnTo>
                  <a:close/>
                </a:path>
              </a:pathLst>
            </a:custGeom>
            <a:solidFill>
              <a:srgbClr val="F0B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a typeface="ＭＳ Ｐゴシック" pitchFamily="50" charset="-128"/>
              </a:endParaRPr>
            </a:p>
          </p:txBody>
        </p:sp>
      </p:grpSp>
      <p:sp>
        <p:nvSpPr>
          <p:cNvPr id="24" name="角丸四角形 540"/>
          <p:cNvSpPr/>
          <p:nvPr/>
        </p:nvSpPr>
        <p:spPr>
          <a:xfrm>
            <a:off x="5515224" y="1558572"/>
            <a:ext cx="1128894" cy="23648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defTabSz="957776">
              <a:defRPr/>
            </a:pPr>
            <a:r>
              <a:rPr lang="ja-JP" altLang="en-US" sz="1000" dirty="0">
                <a:solidFill>
                  <a:srgbClr val="000000"/>
                </a:solidFill>
                <a:latin typeface="ＭＳ Ｐゴシック" charset="-128"/>
              </a:rPr>
              <a:t>約</a:t>
            </a:r>
            <a:r>
              <a:rPr lang="en-US" altLang="ja-JP" sz="1000" dirty="0">
                <a:solidFill>
                  <a:srgbClr val="000000"/>
                </a:solidFill>
                <a:latin typeface="ＭＳ Ｐゴシック" charset="-128"/>
              </a:rPr>
              <a:t>930</a:t>
            </a:r>
            <a:r>
              <a:rPr lang="ja-JP" altLang="en-US" sz="1000" dirty="0">
                <a:solidFill>
                  <a:srgbClr val="000000"/>
                </a:solidFill>
                <a:latin typeface="ＭＳ Ｐゴシック" charset="-128"/>
              </a:rPr>
              <a:t>件登録</a:t>
            </a:r>
          </a:p>
        </p:txBody>
      </p:sp>
      <p:sp>
        <p:nvSpPr>
          <p:cNvPr id="11321" name="AutoShape 531"/>
          <p:cNvSpPr>
            <a:spLocks/>
          </p:cNvSpPr>
          <p:nvPr/>
        </p:nvSpPr>
        <p:spPr bwMode="auto">
          <a:xfrm rot="10800000">
            <a:off x="5115110" y="1317321"/>
            <a:ext cx="158776" cy="953867"/>
          </a:xfrm>
          <a:prstGeom prst="rightBrace">
            <a:avLst>
              <a:gd name="adj1" fmla="val 57039"/>
              <a:gd name="adj2" fmla="val 1578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a typeface="ＭＳ Ｐゴシック" pitchFamily="50" charset="-128"/>
            </a:endParaRPr>
          </a:p>
        </p:txBody>
      </p:sp>
      <p:cxnSp>
        <p:nvCxnSpPr>
          <p:cNvPr id="538" name="直線矢印コネクタ 537"/>
          <p:cNvCxnSpPr/>
          <p:nvPr/>
        </p:nvCxnSpPr>
        <p:spPr>
          <a:xfrm flipV="1">
            <a:off x="1236861" y="4086867"/>
            <a:ext cx="0" cy="734842"/>
          </a:xfrm>
          <a:prstGeom prst="straightConnector1">
            <a:avLst/>
          </a:prstGeom>
          <a:ln w="120650">
            <a:solidFill>
              <a:srgbClr val="FF00FF"/>
            </a:solidFill>
            <a:round/>
            <a:tailEnd type="triangle" w="med" len="sm"/>
          </a:ln>
        </p:spPr>
        <p:style>
          <a:lnRef idx="1">
            <a:schemeClr val="accent1"/>
          </a:lnRef>
          <a:fillRef idx="0">
            <a:schemeClr val="accent1"/>
          </a:fillRef>
          <a:effectRef idx="0">
            <a:schemeClr val="accent1"/>
          </a:effectRef>
          <a:fontRef idx="minor">
            <a:schemeClr val="tx1"/>
          </a:fontRef>
        </p:style>
      </p:cxnSp>
      <p:cxnSp>
        <p:nvCxnSpPr>
          <p:cNvPr id="549" name="直線矢印コネクタ 548"/>
          <p:cNvCxnSpPr/>
          <p:nvPr/>
        </p:nvCxnSpPr>
        <p:spPr>
          <a:xfrm>
            <a:off x="1187645" y="4769653"/>
            <a:ext cx="1063795" cy="0"/>
          </a:xfrm>
          <a:prstGeom prst="straightConnector1">
            <a:avLst/>
          </a:prstGeom>
          <a:ln w="120650">
            <a:solidFill>
              <a:srgbClr val="FF00FF"/>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sp>
        <p:nvSpPr>
          <p:cNvPr id="11327" name="テキスト ボックス 553"/>
          <p:cNvSpPr txBox="1">
            <a:spLocks noChangeArrowheads="1"/>
          </p:cNvSpPr>
          <p:nvPr/>
        </p:nvSpPr>
        <p:spPr bwMode="auto">
          <a:xfrm>
            <a:off x="4316470" y="2366424"/>
            <a:ext cx="1082848" cy="23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900">
                <a:solidFill>
                  <a:schemeClr val="tx1"/>
                </a:solidFill>
                <a:latin typeface="Arial" charset="0"/>
                <a:ea typeface="ＭＳ Ｐゴシック" pitchFamily="50" charset="-128"/>
              </a:defRPr>
            </a:lvl1pPr>
            <a:lvl2pPr marL="742950" indent="-285750" eaLnBrk="0" hangingPunct="0">
              <a:defRPr kumimoji="1" sz="1900">
                <a:solidFill>
                  <a:schemeClr val="tx1"/>
                </a:solidFill>
                <a:latin typeface="Arial" charset="0"/>
                <a:ea typeface="ＭＳ Ｐゴシック" pitchFamily="50" charset="-128"/>
              </a:defRPr>
            </a:lvl2pPr>
            <a:lvl3pPr marL="1143000" indent="-228600" eaLnBrk="0" hangingPunct="0">
              <a:defRPr kumimoji="1" sz="1900">
                <a:solidFill>
                  <a:schemeClr val="tx1"/>
                </a:solidFill>
                <a:latin typeface="Arial" charset="0"/>
                <a:ea typeface="ＭＳ Ｐゴシック" pitchFamily="50" charset="-128"/>
              </a:defRPr>
            </a:lvl3pPr>
            <a:lvl4pPr marL="1600200" indent="-228600" eaLnBrk="0" hangingPunct="0">
              <a:defRPr kumimoji="1" sz="1900">
                <a:solidFill>
                  <a:schemeClr val="tx1"/>
                </a:solidFill>
                <a:latin typeface="Arial" charset="0"/>
                <a:ea typeface="ＭＳ Ｐゴシック" pitchFamily="50" charset="-128"/>
              </a:defRPr>
            </a:lvl4pPr>
            <a:lvl5pPr marL="2057400" indent="-228600" eaLnBrk="0" hangingPunct="0">
              <a:defRPr kumimoji="1" sz="1900">
                <a:solidFill>
                  <a:schemeClr val="tx1"/>
                </a:solidFill>
                <a:latin typeface="Arial" charset="0"/>
                <a:ea typeface="ＭＳ Ｐゴシック" pitchFamily="50" charset="-128"/>
              </a:defRPr>
            </a:lvl5pPr>
            <a:lvl6pPr marL="25146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6pPr>
            <a:lvl7pPr marL="29718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7pPr>
            <a:lvl8pPr marL="34290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8pPr>
            <a:lvl9pPr marL="3886200" indent="-228600" defTabSz="957263" eaLnBrk="0" fontAlgn="base" hangingPunct="0">
              <a:spcBef>
                <a:spcPct val="0"/>
              </a:spcBef>
              <a:spcAft>
                <a:spcPct val="0"/>
              </a:spcAft>
              <a:defRPr kumimoji="1" sz="1900">
                <a:solidFill>
                  <a:schemeClr val="tx1"/>
                </a:solidFill>
                <a:latin typeface="Arial" charset="0"/>
                <a:ea typeface="ＭＳ Ｐゴシック" pitchFamily="50" charset="-128"/>
              </a:defRPr>
            </a:lvl9pPr>
          </a:lstStyle>
          <a:p>
            <a:pPr eaLnBrk="1" hangingPunct="1"/>
            <a:r>
              <a:rPr lang="ja-JP" altLang="en-US" sz="900" dirty="0">
                <a:solidFill>
                  <a:srgbClr val="000000"/>
                </a:solidFill>
                <a:latin typeface="ＭＳ Ｐゴシック" pitchFamily="50" charset="-128"/>
              </a:rPr>
              <a:t>（</a:t>
            </a:r>
            <a:r>
              <a:rPr lang="en-US" altLang="ja-JP" sz="900" dirty="0">
                <a:solidFill>
                  <a:srgbClr val="000000"/>
                </a:solidFill>
                <a:latin typeface="ＭＳ Ｐゴシック" pitchFamily="50" charset="-128"/>
              </a:rPr>
              <a:t>R2</a:t>
            </a:r>
            <a:r>
              <a:rPr lang="ja-JP" altLang="en-US" sz="900" dirty="0">
                <a:solidFill>
                  <a:srgbClr val="000000"/>
                </a:solidFill>
                <a:latin typeface="ＭＳ Ｐゴシック" pitchFamily="50" charset="-128"/>
              </a:rPr>
              <a:t>年</a:t>
            </a:r>
            <a:r>
              <a:rPr lang="en-US" altLang="ja-JP" sz="900" dirty="0">
                <a:solidFill>
                  <a:srgbClr val="000000"/>
                </a:solidFill>
                <a:latin typeface="ＭＳ Ｐゴシック" pitchFamily="50" charset="-128"/>
              </a:rPr>
              <a:t>4</a:t>
            </a:r>
            <a:r>
              <a:rPr lang="ja-JP" altLang="en-US" sz="900" dirty="0">
                <a:solidFill>
                  <a:srgbClr val="000000"/>
                </a:solidFill>
                <a:latin typeface="ＭＳ Ｐゴシック" pitchFamily="50" charset="-128"/>
              </a:rPr>
              <a:t>月現在）</a:t>
            </a:r>
          </a:p>
        </p:txBody>
      </p:sp>
      <p:sp>
        <p:nvSpPr>
          <p:cNvPr id="19" name="角丸四角形 540"/>
          <p:cNvSpPr/>
          <p:nvPr/>
        </p:nvSpPr>
        <p:spPr>
          <a:xfrm>
            <a:off x="4503829" y="2071209"/>
            <a:ext cx="733543" cy="28409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defTabSz="957776">
              <a:defRPr/>
            </a:pPr>
            <a:r>
              <a:rPr lang="ja-JP" altLang="en-US" sz="1000" dirty="0">
                <a:solidFill>
                  <a:srgbClr val="000000"/>
                </a:solidFill>
                <a:latin typeface="ＭＳ Ｐゴシック" charset="-128"/>
              </a:rPr>
              <a:t>約</a:t>
            </a:r>
            <a:r>
              <a:rPr lang="en-US" altLang="ja-JP" sz="1000" dirty="0">
                <a:solidFill>
                  <a:srgbClr val="000000"/>
                </a:solidFill>
                <a:latin typeface="ＭＳ Ｐゴシック" charset="-128"/>
              </a:rPr>
              <a:t>2,900</a:t>
            </a:r>
            <a:r>
              <a:rPr lang="ja-JP" altLang="en-US" sz="1000" dirty="0">
                <a:solidFill>
                  <a:srgbClr val="000000"/>
                </a:solidFill>
                <a:latin typeface="ＭＳ Ｐゴシック" charset="-128"/>
              </a:rPr>
              <a:t>件</a:t>
            </a:r>
            <a:endParaRPr lang="en-US" altLang="ja-JP" sz="1000" dirty="0">
              <a:solidFill>
                <a:srgbClr val="000000"/>
              </a:solidFill>
              <a:latin typeface="ＭＳ Ｐゴシック" charset="-128"/>
            </a:endParaRPr>
          </a:p>
          <a:p>
            <a:pPr defTabSz="957776">
              <a:defRPr/>
            </a:pPr>
            <a:r>
              <a:rPr lang="ja-JP" altLang="en-US" sz="1000" dirty="0">
                <a:solidFill>
                  <a:srgbClr val="000000"/>
                </a:solidFill>
                <a:latin typeface="ＭＳ Ｐゴシック" charset="-128"/>
              </a:rPr>
              <a:t>登録</a:t>
            </a:r>
          </a:p>
        </p:txBody>
      </p:sp>
      <p:sp>
        <p:nvSpPr>
          <p:cNvPr id="11341" name="ホームベース 543"/>
          <p:cNvSpPr>
            <a:spLocks noChangeArrowheads="1"/>
          </p:cNvSpPr>
          <p:nvPr/>
        </p:nvSpPr>
        <p:spPr bwMode="auto">
          <a:xfrm>
            <a:off x="7535486" y="1588724"/>
            <a:ext cx="1894191" cy="439635"/>
          </a:xfrm>
          <a:prstGeom prst="homePlate">
            <a:avLst>
              <a:gd name="adj" fmla="val 169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72000" tIns="36000" rIns="72000" bIns="36000"/>
          <a:lstStyle/>
          <a:p>
            <a:pPr algn="dist">
              <a:lnSpc>
                <a:spcPct val="110000"/>
              </a:lnSpc>
            </a:pPr>
            <a:r>
              <a:rPr lang="ja-JP" altLang="en-US" sz="1100" b="1" dirty="0">
                <a:solidFill>
                  <a:srgbClr val="000000"/>
                </a:solidFill>
                <a:latin typeface="ＭＳ Ｐゴシック" pitchFamily="50" charset="-128"/>
                <a:ea typeface="ＭＳ Ｐゴシック" pitchFamily="50" charset="-128"/>
              </a:rPr>
              <a:t>評価担当の地方整備局</a:t>
            </a:r>
          </a:p>
          <a:p>
            <a:pPr algn="dist">
              <a:lnSpc>
                <a:spcPct val="110000"/>
              </a:lnSpc>
            </a:pPr>
            <a:r>
              <a:rPr lang="ja-JP" altLang="en-US" sz="1100" b="1" dirty="0">
                <a:solidFill>
                  <a:srgbClr val="000000"/>
                </a:solidFill>
                <a:latin typeface="ＭＳ Ｐゴシック" pitchFamily="50" charset="-128"/>
                <a:ea typeface="ＭＳ Ｐゴシック" pitchFamily="50" charset="-128"/>
              </a:rPr>
              <a:t>有識者会議</a:t>
            </a:r>
          </a:p>
        </p:txBody>
      </p:sp>
      <p:sp>
        <p:nvSpPr>
          <p:cNvPr id="479" name="メモ 478"/>
          <p:cNvSpPr>
            <a:spLocks noChangeArrowheads="1"/>
          </p:cNvSpPr>
          <p:nvPr/>
        </p:nvSpPr>
        <p:spPr bwMode="auto">
          <a:xfrm>
            <a:off x="7675205" y="3355199"/>
            <a:ext cx="1694134" cy="769760"/>
          </a:xfrm>
          <a:prstGeom prst="foldedCorner">
            <a:avLst>
              <a:gd name="adj" fmla="val 10222"/>
            </a:avLst>
          </a:prstGeom>
          <a:gradFill rotWithShape="1">
            <a:gsLst>
              <a:gs pos="0">
                <a:schemeClr val="bg1"/>
              </a:gs>
              <a:gs pos="100000">
                <a:srgbClr val="FFCC99"/>
              </a:gs>
            </a:gsLst>
            <a:path path="rect">
              <a:fillToRect l="50000" t="50000" r="50000" b="50000"/>
            </a:path>
          </a:gradFill>
          <a:ln w="12700" algn="ctr">
            <a:solidFill>
              <a:schemeClr val="tx1"/>
            </a:solidFill>
            <a:round/>
            <a:headEnd/>
            <a:tailEnd/>
          </a:ln>
        </p:spPr>
        <p:txBody>
          <a:bodyPr wrap="square" lIns="72000" tIns="72000" rIns="36000" bIns="72000" anchor="ctr"/>
          <a:lstStyle/>
          <a:p>
            <a:pPr defTabSz="957776">
              <a:lnSpc>
                <a:spcPts val="1200"/>
              </a:lnSpc>
              <a:defRPr/>
            </a:pPr>
            <a:r>
              <a:rPr lang="en-US" altLang="ja-JP" sz="900" dirty="0">
                <a:solidFill>
                  <a:srgbClr val="000000"/>
                </a:solidFill>
                <a:latin typeface="ＭＳ Ｐゴシック" pitchFamily="50" charset="-128"/>
                <a:ea typeface="ＭＳ Ｐゴシック"/>
              </a:rPr>
              <a:t>【</a:t>
            </a:r>
            <a:r>
              <a:rPr lang="ja-JP" altLang="en-US" sz="900" dirty="0">
                <a:solidFill>
                  <a:srgbClr val="000000"/>
                </a:solidFill>
                <a:latin typeface="ＭＳ Ｐゴシック" pitchFamily="50" charset="-128"/>
                <a:ea typeface="ＭＳ Ｐゴシック"/>
              </a:rPr>
              <a:t>有用な技術とは</a:t>
            </a:r>
            <a:r>
              <a:rPr lang="en-US" altLang="ja-JP" sz="900" dirty="0">
                <a:solidFill>
                  <a:srgbClr val="000000"/>
                </a:solidFill>
                <a:latin typeface="ＭＳ Ｐゴシック" pitchFamily="50" charset="-128"/>
                <a:ea typeface="ＭＳ Ｐゴシック"/>
              </a:rPr>
              <a:t>】</a:t>
            </a:r>
            <a:endParaRPr lang="ja-JP" altLang="en-US" sz="900" dirty="0">
              <a:solidFill>
                <a:srgbClr val="000000"/>
              </a:solidFill>
              <a:latin typeface="ＭＳ Ｐゴシック" pitchFamily="50" charset="-128"/>
              <a:ea typeface="ＭＳ Ｐゴシック"/>
            </a:endParaRPr>
          </a:p>
          <a:p>
            <a:pPr defTabSz="957776">
              <a:lnSpc>
                <a:spcPts val="1200"/>
              </a:lnSpc>
              <a:defRPr/>
            </a:pPr>
            <a:r>
              <a:rPr lang="ja-JP" altLang="en-US" sz="900" dirty="0">
                <a:solidFill>
                  <a:srgbClr val="000000"/>
                </a:solidFill>
                <a:latin typeface="ＭＳ Ｐゴシック" pitchFamily="50" charset="-128"/>
                <a:ea typeface="ＭＳ Ｐゴシック"/>
              </a:rPr>
              <a:t>   「推奨技術」  「準推奨技術」</a:t>
            </a:r>
          </a:p>
          <a:p>
            <a:pPr defTabSz="957776">
              <a:lnSpc>
                <a:spcPts val="1200"/>
              </a:lnSpc>
              <a:defRPr/>
            </a:pPr>
            <a:r>
              <a:rPr lang="ja-JP" altLang="en-US" sz="900" dirty="0">
                <a:solidFill>
                  <a:srgbClr val="000000"/>
                </a:solidFill>
                <a:latin typeface="ＭＳ Ｐゴシック" pitchFamily="50" charset="-128"/>
                <a:ea typeface="ＭＳ Ｐゴシック"/>
              </a:rPr>
              <a:t>   「評価促進技術」</a:t>
            </a:r>
          </a:p>
          <a:p>
            <a:pPr defTabSz="957776">
              <a:lnSpc>
                <a:spcPts val="1200"/>
              </a:lnSpc>
              <a:defRPr/>
            </a:pPr>
            <a:r>
              <a:rPr lang="ja-JP" altLang="en-US" sz="900" dirty="0">
                <a:solidFill>
                  <a:srgbClr val="000000"/>
                </a:solidFill>
                <a:latin typeface="ＭＳ Ｐゴシック" pitchFamily="50" charset="-128"/>
                <a:ea typeface="ＭＳ Ｐゴシック"/>
              </a:rPr>
              <a:t>   「活用促進技術」</a:t>
            </a:r>
            <a:endParaRPr lang="ja-JP" altLang="en-US" sz="1200" dirty="0">
              <a:solidFill>
                <a:srgbClr val="000000"/>
              </a:solidFill>
              <a:latin typeface="ＭＳ Ｐゴシック" pitchFamily="50" charset="-128"/>
              <a:ea typeface="ＭＳ Ｐゴシック"/>
            </a:endParaRPr>
          </a:p>
        </p:txBody>
      </p:sp>
      <p:cxnSp>
        <p:nvCxnSpPr>
          <p:cNvPr id="464" name="カギ線コネクタ 35"/>
          <p:cNvCxnSpPr>
            <a:stCxn id="11269" idx="2"/>
            <a:endCxn id="15" idx="0"/>
          </p:cNvCxnSpPr>
          <p:nvPr/>
        </p:nvCxnSpPr>
        <p:spPr>
          <a:xfrm rot="10800000" flipV="1">
            <a:off x="1156682" y="1437943"/>
            <a:ext cx="3918734" cy="1220505"/>
          </a:xfrm>
          <a:prstGeom prst="bentConnector2">
            <a:avLst/>
          </a:prstGeom>
          <a:ln w="120650">
            <a:solidFill>
              <a:srgbClr val="FF00FF"/>
            </a:solidFill>
            <a:round/>
            <a:tailEnd type="triangle" w="med" len="sm"/>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7"/>
          <p:cNvSpPr>
            <a:spLocks noGrp="1"/>
          </p:cNvSpPr>
          <p:nvPr>
            <p:ph type="sldNum" sz="quarter" idx="12"/>
          </p:nvPr>
        </p:nvSpPr>
        <p:spPr>
          <a:xfrm>
            <a:off x="7538038" y="6381750"/>
            <a:ext cx="2311400" cy="476250"/>
          </a:xfrm>
        </p:spPr>
        <p:txBody>
          <a:bodyPr/>
          <a:lstStyle/>
          <a:p>
            <a:pPr>
              <a:defRPr/>
            </a:pPr>
            <a:fld id="{CE50F163-3899-46DF-8DD8-F0E3894DF967}" type="slidenum">
              <a:rPr lang="ja-JP" altLang="en-US" smtClean="0"/>
              <a:pPr>
                <a:defRPr/>
              </a:pPr>
              <a:t>5</a:t>
            </a:fld>
            <a:endParaRPr lang="en-US" altLang="ja-JP" dirty="0"/>
          </a:p>
        </p:txBody>
      </p:sp>
      <p:cxnSp>
        <p:nvCxnSpPr>
          <p:cNvPr id="463" name="直線矢印コネクタ 462"/>
          <p:cNvCxnSpPr/>
          <p:nvPr/>
        </p:nvCxnSpPr>
        <p:spPr>
          <a:xfrm>
            <a:off x="7041636" y="3704392"/>
            <a:ext cx="416051" cy="0"/>
          </a:xfrm>
          <a:prstGeom prst="straightConnector1">
            <a:avLst/>
          </a:prstGeom>
          <a:ln w="95250">
            <a:solidFill>
              <a:srgbClr val="FF00FF"/>
            </a:solidFill>
            <a:round/>
            <a:tailEnd type="triangle" w="med" len="sm"/>
          </a:ln>
        </p:spPr>
        <p:style>
          <a:lnRef idx="1">
            <a:schemeClr val="accent1"/>
          </a:lnRef>
          <a:fillRef idx="0">
            <a:schemeClr val="accent1"/>
          </a:fillRef>
          <a:effectRef idx="0">
            <a:schemeClr val="accent1"/>
          </a:effectRef>
          <a:fontRef idx="minor">
            <a:schemeClr val="tx1"/>
          </a:fontRef>
        </p:style>
      </p:cxnSp>
      <p:sp>
        <p:nvSpPr>
          <p:cNvPr id="462" name="AutoShape 20"/>
          <p:cNvSpPr>
            <a:spLocks noChangeArrowheads="1"/>
          </p:cNvSpPr>
          <p:nvPr/>
        </p:nvSpPr>
        <p:spPr bwMode="auto">
          <a:xfrm>
            <a:off x="0" y="0"/>
            <a:ext cx="9906000" cy="503238"/>
          </a:xfrm>
          <a:prstGeom prst="roundRect">
            <a:avLst>
              <a:gd name="adj" fmla="val 50000"/>
            </a:avLst>
          </a:prstGeom>
          <a:no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2400" dirty="0">
                <a:solidFill>
                  <a:srgbClr val="0000FF"/>
                </a:solidFill>
                <a:ea typeface="ＤＦ特太ゴシック体" pitchFamily="1" charset="-128"/>
              </a:rPr>
              <a:t>　 </a:t>
            </a:r>
            <a:r>
              <a:rPr lang="ja-JP" altLang="en-US" sz="2400" dirty="0">
                <a:solidFill>
                  <a:srgbClr val="00B0F0"/>
                </a:solidFill>
                <a:ea typeface="ＤＦ特太ゴシック体" pitchFamily="1" charset="-128"/>
              </a:rPr>
              <a:t>新技術活用システムの全体フロー</a:t>
            </a:r>
            <a:endParaRPr kumimoji="0" lang="ja-JP" altLang="en-US" sz="2400" b="0" i="0" u="none" strike="noStrike" kern="0" cap="none" spc="0" normalizeH="0" baseline="0" noProof="0" dirty="0">
              <a:ln>
                <a:noFill/>
              </a:ln>
              <a:solidFill>
                <a:srgbClr val="0000FF"/>
              </a:solidFill>
              <a:effectLst/>
              <a:uLnTx/>
              <a:uFillTx/>
              <a:ea typeface="ＤＦ特太ゴシック体" pitchFamily="1" charset="-128"/>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90350" y="4487670"/>
            <a:ext cx="5315677" cy="2267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8" name="スライド番号プレースホルダー 4">
            <a:extLst>
              <a:ext uri="{FF2B5EF4-FFF2-40B4-BE49-F238E27FC236}">
                <a16:creationId xmlns:a16="http://schemas.microsoft.com/office/drawing/2014/main" id="{D9E8F0C3-95D2-4BEE-8BEE-B14D1CE98B28}"/>
              </a:ext>
            </a:extLst>
          </p:cNvPr>
          <p:cNvSpPr txBox="1">
            <a:spLocks/>
          </p:cNvSpPr>
          <p:nvPr/>
        </p:nvSpPr>
        <p:spPr>
          <a:xfrm>
            <a:off x="7591204" y="6381750"/>
            <a:ext cx="2311400" cy="476250"/>
          </a:xfrm>
          <a:ln/>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lgn="r">
              <a:defRPr/>
            </a:pPr>
            <a:fld id="{CE50F163-3899-46DF-8DD8-F0E3894DF967}" type="slidenum">
              <a:rPr lang="ja-JP" altLang="en-US" sz="1600" smtClean="0">
                <a:latin typeface="HG丸ｺﾞｼｯｸM-PRO" panose="020F0600000000000000" pitchFamily="50" charset="-128"/>
                <a:ea typeface="HG丸ｺﾞｼｯｸM-PRO" panose="020F0600000000000000" pitchFamily="50" charset="-128"/>
              </a:rPr>
              <a:pPr algn="r">
                <a:defRPr/>
              </a:pPr>
              <a:t>5</a:t>
            </a:fld>
            <a:endParaRPr lang="en-US" altLang="ja-JP"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55107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21"/>
          <p:cNvSpPr txBox="1">
            <a:spLocks/>
          </p:cNvSpPr>
          <p:nvPr/>
        </p:nvSpPr>
        <p:spPr bwMode="auto">
          <a:xfrm>
            <a:off x="-15552" y="0"/>
            <a:ext cx="8407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800" dirty="0">
                <a:solidFill>
                  <a:srgbClr val="00B0F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en-US" altLang="ja-JP" sz="2800" dirty="0">
                <a:solidFill>
                  <a:srgbClr val="00B0F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NETIS</a:t>
            </a:r>
            <a:r>
              <a:rPr lang="ja-JP" altLang="en-US" sz="2800" dirty="0">
                <a:solidFill>
                  <a:srgbClr val="00B0F0"/>
                </a:solidFill>
                <a:latin typeface="HGP創英角ｺﾞｼｯｸUB" panose="020B0900000000000000" pitchFamily="50" charset="-128"/>
                <a:ea typeface="HGP創英角ｺﾞｼｯｸUB" panose="020B0900000000000000" pitchFamily="50" charset="-128"/>
              </a:rPr>
              <a:t>の掲載期間について</a:t>
            </a:r>
          </a:p>
        </p:txBody>
      </p:sp>
      <p:sp>
        <p:nvSpPr>
          <p:cNvPr id="38" name="正方形/長方形 37"/>
          <p:cNvSpPr/>
          <p:nvPr/>
        </p:nvSpPr>
        <p:spPr>
          <a:xfrm>
            <a:off x="80234" y="4151154"/>
            <a:ext cx="9736866" cy="2611596"/>
          </a:xfrm>
          <a:prstGeom prst="rect">
            <a:avLst/>
          </a:prstGeom>
          <a:solidFill>
            <a:srgbClr val="FFCCFF"/>
          </a:solidFill>
          <a:ln w="31750"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400" b="1" dirty="0">
              <a:solidFill>
                <a:srgbClr val="000000"/>
              </a:solidFill>
              <a:latin typeface="ＭＳ ゴシック" pitchFamily="49" charset="-128"/>
              <a:ea typeface="ＭＳ ゴシック" pitchFamily="49" charset="-128"/>
            </a:endParaRPr>
          </a:p>
        </p:txBody>
      </p:sp>
      <p:sp>
        <p:nvSpPr>
          <p:cNvPr id="39" name="Rectangle 13"/>
          <p:cNvSpPr>
            <a:spLocks noChangeArrowheads="1"/>
          </p:cNvSpPr>
          <p:nvPr/>
        </p:nvSpPr>
        <p:spPr bwMode="auto">
          <a:xfrm rot="-5400000">
            <a:off x="7742748" y="4665957"/>
            <a:ext cx="180000" cy="187966"/>
          </a:xfrm>
          <a:prstGeom prst="rect">
            <a:avLst/>
          </a:prstGeom>
          <a:solidFill>
            <a:schemeClr val="bg1">
              <a:lumMod val="75000"/>
            </a:schemeClr>
          </a:solidFill>
          <a:ln>
            <a:noFill/>
          </a:ln>
          <a:effectLst>
            <a:outerShdw dist="35921" dir="2700000" algn="ctr" rotWithShape="0">
              <a:schemeClr val="bg2"/>
            </a:outerShdw>
          </a:effec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40" name="Rectangle 22"/>
          <p:cNvSpPr>
            <a:spLocks noChangeArrowheads="1"/>
          </p:cNvSpPr>
          <p:nvPr/>
        </p:nvSpPr>
        <p:spPr bwMode="auto">
          <a:xfrm rot="-5400000">
            <a:off x="6944841" y="4121757"/>
            <a:ext cx="162877" cy="1276353"/>
          </a:xfrm>
          <a:prstGeom prst="rect">
            <a:avLst/>
          </a:prstGeom>
          <a:solidFill>
            <a:schemeClr val="bg1">
              <a:lumMod val="75000"/>
            </a:schemeClr>
          </a:solidFill>
          <a:ln>
            <a:noFill/>
          </a:ln>
          <a:effectLst>
            <a:outerShdw dist="35921" dir="2700000" algn="ctr" rotWithShape="0">
              <a:schemeClr val="bg2"/>
            </a:outerShdw>
          </a:effec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41" name="Rectangle 13"/>
          <p:cNvSpPr>
            <a:spLocks noChangeArrowheads="1"/>
          </p:cNvSpPr>
          <p:nvPr/>
        </p:nvSpPr>
        <p:spPr bwMode="auto">
          <a:xfrm rot="-5400000">
            <a:off x="7762085" y="4665957"/>
            <a:ext cx="180000" cy="187966"/>
          </a:xfrm>
          <a:prstGeom prst="rect">
            <a:avLst/>
          </a:prstGeom>
          <a:solidFill>
            <a:schemeClr val="bg1">
              <a:lumMod val="75000"/>
            </a:schemeClr>
          </a:solidFill>
          <a:ln>
            <a:noFill/>
          </a:ln>
          <a:effectLst>
            <a:outerShdw dist="35921" dir="2700000" algn="ctr" rotWithShape="0">
              <a:schemeClr val="bg2"/>
            </a:outerShdw>
          </a:effec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42" name="正方形/長方形 41"/>
          <p:cNvSpPr/>
          <p:nvPr/>
        </p:nvSpPr>
        <p:spPr>
          <a:xfrm>
            <a:off x="80234" y="2608898"/>
            <a:ext cx="9736866" cy="1542256"/>
          </a:xfrm>
          <a:prstGeom prst="rect">
            <a:avLst/>
          </a:prstGeom>
          <a:solidFill>
            <a:srgbClr val="FFFFCC"/>
          </a:solidFill>
          <a:ln w="31750"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400" b="1" dirty="0">
              <a:solidFill>
                <a:srgbClr val="000000"/>
              </a:solidFill>
              <a:latin typeface="ＭＳ ゴシック" pitchFamily="49" charset="-128"/>
              <a:ea typeface="ＭＳ ゴシック" pitchFamily="49" charset="-128"/>
            </a:endParaRPr>
          </a:p>
        </p:txBody>
      </p:sp>
      <p:sp>
        <p:nvSpPr>
          <p:cNvPr id="43" name="ストライプ矢印 42"/>
          <p:cNvSpPr/>
          <p:nvPr/>
        </p:nvSpPr>
        <p:spPr bwMode="auto">
          <a:xfrm rot="16200000">
            <a:off x="5246284" y="4937669"/>
            <a:ext cx="435940" cy="260194"/>
          </a:xfrm>
          <a:prstGeom prst="stripedRightArrow">
            <a:avLst/>
          </a:prstGeom>
          <a:solidFill>
            <a:srgbClr val="FF6600"/>
          </a:solidFill>
          <a:ln w="12700" cap="flat" cmpd="sng" algn="ctr">
            <a:noFill/>
            <a:prstDash val="solid"/>
            <a:round/>
            <a:headEnd type="none" w="med" len="med"/>
            <a:tailEnd type="none" w="med" len="med"/>
          </a:ln>
          <a:effectLst/>
        </p:spPr>
        <p:txBody>
          <a:bodyPr wrap="none" lIns="27432" tIns="18288" rIns="0" bIns="18288" anchor="ctr"/>
          <a:lstStyle/>
          <a:p>
            <a:pPr defTabSz="914400">
              <a:defRPr/>
            </a:pPr>
            <a:endParaRPr lang="ja-JP" altLang="en-US" dirty="0">
              <a:solidFill>
                <a:srgbClr val="000000"/>
              </a:solidFill>
            </a:endParaRPr>
          </a:p>
        </p:txBody>
      </p:sp>
      <p:sp>
        <p:nvSpPr>
          <p:cNvPr id="44" name="ストライプ矢印 43"/>
          <p:cNvSpPr/>
          <p:nvPr/>
        </p:nvSpPr>
        <p:spPr bwMode="auto">
          <a:xfrm rot="16200000">
            <a:off x="3387341" y="5516803"/>
            <a:ext cx="373146" cy="260196"/>
          </a:xfrm>
          <a:prstGeom prst="stripedRightArrow">
            <a:avLst/>
          </a:prstGeom>
          <a:solidFill>
            <a:srgbClr val="FF6600"/>
          </a:solidFill>
          <a:ln w="12700" cap="flat" cmpd="sng" algn="ctr">
            <a:noFill/>
            <a:prstDash val="solid"/>
            <a:round/>
            <a:headEnd type="none" w="med" len="med"/>
            <a:tailEnd type="none" w="med" len="med"/>
          </a:ln>
          <a:effectLst/>
        </p:spPr>
        <p:txBody>
          <a:bodyPr wrap="none" lIns="27432" tIns="18288" rIns="0" bIns="18288" anchor="ctr"/>
          <a:lstStyle/>
          <a:p>
            <a:pPr defTabSz="914400">
              <a:defRPr/>
            </a:pPr>
            <a:endParaRPr lang="ja-JP" altLang="en-US" dirty="0">
              <a:solidFill>
                <a:srgbClr val="000000"/>
              </a:solidFill>
            </a:endParaRPr>
          </a:p>
        </p:txBody>
      </p:sp>
      <p:sp>
        <p:nvSpPr>
          <p:cNvPr id="45" name="ストライプ矢印 44"/>
          <p:cNvSpPr/>
          <p:nvPr/>
        </p:nvSpPr>
        <p:spPr bwMode="auto">
          <a:xfrm rot="16200000">
            <a:off x="2424184" y="3447159"/>
            <a:ext cx="394459" cy="260192"/>
          </a:xfrm>
          <a:prstGeom prst="stripedRightArrow">
            <a:avLst/>
          </a:prstGeom>
          <a:solidFill>
            <a:srgbClr val="FF99FF"/>
          </a:solidFill>
          <a:ln w="12700" cap="flat" cmpd="sng" algn="ctr">
            <a:noFill/>
            <a:prstDash val="solid"/>
            <a:round/>
            <a:headEnd type="none" w="med" len="med"/>
            <a:tailEnd type="none" w="med" len="med"/>
          </a:ln>
          <a:effectLst/>
        </p:spPr>
        <p:txBody>
          <a:bodyPr wrap="none" lIns="27432" tIns="18288" rIns="0" bIns="18288" anchor="ctr"/>
          <a:lstStyle/>
          <a:p>
            <a:pPr defTabSz="914400">
              <a:defRPr/>
            </a:pPr>
            <a:endParaRPr lang="ja-JP" altLang="en-US" dirty="0">
              <a:solidFill>
                <a:srgbClr val="000000"/>
              </a:solidFill>
            </a:endParaRPr>
          </a:p>
        </p:txBody>
      </p:sp>
      <p:sp>
        <p:nvSpPr>
          <p:cNvPr id="46" name="Rectangle 13"/>
          <p:cNvSpPr>
            <a:spLocks noChangeArrowheads="1"/>
          </p:cNvSpPr>
          <p:nvPr/>
        </p:nvSpPr>
        <p:spPr bwMode="auto">
          <a:xfrm rot="-5400000">
            <a:off x="6945258" y="4665957"/>
            <a:ext cx="180000" cy="187966"/>
          </a:xfrm>
          <a:prstGeom prst="rect">
            <a:avLst/>
          </a:prstGeom>
          <a:solidFill>
            <a:srgbClr val="FF6600"/>
          </a:solidFill>
          <a:ln>
            <a:noFill/>
          </a:ln>
          <a:effectLst>
            <a:outerShdw dist="35921" dir="2700000" algn="ctr" rotWithShape="0">
              <a:schemeClr val="bg2"/>
            </a:outerShdw>
          </a:effec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47" name="AutoShape 16"/>
          <p:cNvSpPr>
            <a:spLocks noChangeArrowheads="1"/>
          </p:cNvSpPr>
          <p:nvPr/>
        </p:nvSpPr>
        <p:spPr bwMode="auto">
          <a:xfrm rot="5400000">
            <a:off x="7076965" y="4622175"/>
            <a:ext cx="293864" cy="275529"/>
          </a:xfrm>
          <a:prstGeom prst="triangle">
            <a:avLst>
              <a:gd name="adj" fmla="val 50000"/>
            </a:avLst>
          </a:prstGeom>
          <a:solidFill>
            <a:srgbClr val="FF6600"/>
          </a:solidFill>
          <a:ln>
            <a:noFill/>
          </a:ln>
          <a:effectLst>
            <a:outerShdw dist="35921" dir="2700000" algn="ctr" rotWithShape="0">
              <a:schemeClr val="bg2"/>
            </a:outerShdw>
          </a:effectLst>
        </p:spPr>
        <p:txBody>
          <a:bodyPr rot="10800000"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49" name="Rectangle 22"/>
          <p:cNvSpPr>
            <a:spLocks noChangeArrowheads="1"/>
          </p:cNvSpPr>
          <p:nvPr/>
        </p:nvSpPr>
        <p:spPr bwMode="auto">
          <a:xfrm rot="-5400000">
            <a:off x="5889705" y="4125487"/>
            <a:ext cx="162877" cy="1268901"/>
          </a:xfrm>
          <a:prstGeom prst="rect">
            <a:avLst/>
          </a:prstGeom>
          <a:solidFill>
            <a:srgbClr val="FF6600"/>
          </a:solidFill>
          <a:ln>
            <a:noFill/>
          </a:ln>
          <a:effectLst>
            <a:outerShdw dist="35921" dir="2700000" algn="ctr" rotWithShape="0">
              <a:schemeClr val="bg2"/>
            </a:outerShdw>
          </a:effec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50" name="AutoShape 4"/>
          <p:cNvSpPr>
            <a:spLocks noChangeArrowheads="1"/>
          </p:cNvSpPr>
          <p:nvPr/>
        </p:nvSpPr>
        <p:spPr bwMode="auto">
          <a:xfrm>
            <a:off x="317500" y="1196752"/>
            <a:ext cx="9382760" cy="958121"/>
          </a:xfrm>
          <a:prstGeom prst="roundRect">
            <a:avLst>
              <a:gd name="adj" fmla="val 11439"/>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rIns="72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defTabSz="914400" eaLnBrk="1" hangingPunct="1">
              <a:spcBef>
                <a:spcPts val="0"/>
              </a:spcBef>
              <a:buFontTx/>
              <a:buNone/>
            </a:pPr>
            <a:r>
              <a:rPr lang="ja-JP" altLang="en-US" sz="1200" dirty="0">
                <a:solidFill>
                  <a:srgbClr val="000000"/>
                </a:solidFill>
                <a:latin typeface="ＭＳ Ｐゴシック" panose="020B0600070205080204" pitchFamily="50" charset="-128"/>
                <a:ea typeface="ＭＳ Ｐゴシック" panose="020B0600070205080204" pitchFamily="50" charset="-128"/>
              </a:rPr>
              <a:t>◇ＮＥＴＩＳへの掲載期間は、ＮＥＴＩＳに掲載された日の翌年度の４月１日から起算して５年を経過した日までとする。</a:t>
            </a:r>
          </a:p>
          <a:p>
            <a:pPr defTabSz="914400" eaLnBrk="1" hangingPunct="1">
              <a:spcBef>
                <a:spcPts val="0"/>
              </a:spcBef>
              <a:buFontTx/>
              <a:buNone/>
            </a:pPr>
            <a:r>
              <a:rPr lang="ja-JP" altLang="en-US" sz="1200" dirty="0">
                <a:solidFill>
                  <a:srgbClr val="000000"/>
                </a:solidFill>
                <a:latin typeface="ＭＳ Ｐゴシック" panose="020B0600070205080204" pitchFamily="50" charset="-128"/>
                <a:ea typeface="ＭＳ Ｐゴシック" panose="020B0600070205080204" pitchFamily="50" charset="-128"/>
              </a:rPr>
              <a:t>◇活用効果評価で（：－</a:t>
            </a:r>
            <a:r>
              <a:rPr lang="en-US" altLang="ja-JP" sz="1200" dirty="0">
                <a:solidFill>
                  <a:srgbClr val="000000"/>
                </a:solidFill>
                <a:latin typeface="ＭＳ Ｐゴシック" panose="020B0600070205080204" pitchFamily="50" charset="-128"/>
                <a:ea typeface="ＭＳ Ｐゴシック" panose="020B0600070205080204" pitchFamily="50" charset="-128"/>
              </a:rPr>
              <a:t>VE</a:t>
            </a:r>
            <a:r>
              <a:rPr lang="ja-JP" altLang="en-US" sz="1200" dirty="0">
                <a:solidFill>
                  <a:srgbClr val="000000"/>
                </a:solidFill>
                <a:latin typeface="ＭＳ Ｐゴシック" panose="020B0600070205080204" pitchFamily="50" charset="-128"/>
                <a:ea typeface="ＭＳ Ｐゴシック" panose="020B0600070205080204" pitchFamily="50" charset="-128"/>
              </a:rPr>
              <a:t>）と判断された技術は、当初にＮＥＴＩＳに登録した日の翌年度の４月１日から起算して１０年を経過した日までとする。</a:t>
            </a:r>
          </a:p>
          <a:p>
            <a:pPr defTabSz="914400" eaLnBrk="1" hangingPunct="1">
              <a:spcBef>
                <a:spcPts val="0"/>
              </a:spcBef>
              <a:buFontTx/>
              <a:buNone/>
            </a:pPr>
            <a:r>
              <a:rPr lang="ja-JP" altLang="en-US" sz="1200" dirty="0">
                <a:solidFill>
                  <a:srgbClr val="000000"/>
                </a:solidFill>
                <a:latin typeface="ＭＳ Ｐゴシック" panose="020B0600070205080204" pitchFamily="50" charset="-128"/>
                <a:ea typeface="ＭＳ Ｐゴシック" panose="020B0600070205080204" pitchFamily="50" charset="-128"/>
              </a:rPr>
              <a:t>◇</a:t>
            </a:r>
            <a:r>
              <a:rPr lang="zh-TW" altLang="en-US" sz="1200" dirty="0">
                <a:solidFill>
                  <a:srgbClr val="000000"/>
                </a:solidFill>
                <a:latin typeface="ＭＳ Ｐゴシック" panose="020B0600070205080204" pitchFamily="50" charset="-128"/>
                <a:ea typeface="ＭＳ Ｐゴシック" panose="020B0600070205080204" pitchFamily="50" charset="-128"/>
              </a:rPr>
              <a:t>活用効果評価</a:t>
            </a:r>
            <a:r>
              <a:rPr lang="ja-JP" altLang="en-US" sz="1200" dirty="0">
                <a:solidFill>
                  <a:srgbClr val="000000"/>
                </a:solidFill>
                <a:latin typeface="ＭＳ Ｐゴシック" panose="020B0600070205080204" pitchFamily="50" charset="-128"/>
                <a:ea typeface="ＭＳ Ｐゴシック" panose="020B0600070205080204" pitchFamily="50" charset="-128"/>
              </a:rPr>
              <a:t>で（：－</a:t>
            </a:r>
            <a:r>
              <a:rPr lang="en-US" altLang="ja-JP" sz="1200" dirty="0">
                <a:solidFill>
                  <a:srgbClr val="000000"/>
                </a:solidFill>
                <a:latin typeface="ＭＳ Ｐゴシック" panose="020B0600070205080204" pitchFamily="50" charset="-128"/>
                <a:ea typeface="ＭＳ Ｐゴシック" panose="020B0600070205080204" pitchFamily="50" charset="-128"/>
              </a:rPr>
              <a:t>VR</a:t>
            </a:r>
            <a:r>
              <a:rPr lang="ja-JP" altLang="en-US" sz="1200" dirty="0">
                <a:solidFill>
                  <a:srgbClr val="000000"/>
                </a:solidFill>
                <a:latin typeface="ＭＳ Ｐゴシック" panose="020B0600070205080204" pitchFamily="50" charset="-128"/>
                <a:ea typeface="ＭＳ Ｐゴシック" panose="020B0600070205080204" pitchFamily="50" charset="-128"/>
              </a:rPr>
              <a:t>）と判断された技術は、ＮＥＴＩＳ（評価情報）に反映した日の翌年度の４月１日から起算して５年を経過した日までと</a:t>
            </a:r>
          </a:p>
          <a:p>
            <a:pPr defTabSz="914400" eaLnBrk="1" hangingPunct="1">
              <a:spcBef>
                <a:spcPts val="0"/>
              </a:spcBef>
              <a:buFontTx/>
              <a:buNone/>
            </a:pPr>
            <a:r>
              <a:rPr lang="ja-JP" altLang="en-US" sz="1200" dirty="0">
                <a:solidFill>
                  <a:srgbClr val="000000"/>
                </a:solidFill>
                <a:latin typeface="ＭＳ Ｐゴシック" panose="020B0600070205080204" pitchFamily="50" charset="-128"/>
                <a:ea typeface="ＭＳ Ｐゴシック" panose="020B0600070205080204" pitchFamily="50" charset="-128"/>
              </a:rPr>
              <a:t>   する。ただし、２回目以降の活用効果評価で（：－</a:t>
            </a:r>
            <a:r>
              <a:rPr lang="en-US" altLang="ja-JP" sz="1200" dirty="0">
                <a:solidFill>
                  <a:srgbClr val="000000"/>
                </a:solidFill>
                <a:latin typeface="ＭＳ Ｐゴシック" panose="020B0600070205080204" pitchFamily="50" charset="-128"/>
                <a:ea typeface="ＭＳ Ｐゴシック" panose="020B0600070205080204" pitchFamily="50" charset="-128"/>
              </a:rPr>
              <a:t>VR</a:t>
            </a:r>
            <a:r>
              <a:rPr lang="ja-JP" altLang="en-US" sz="1200" dirty="0">
                <a:solidFill>
                  <a:srgbClr val="000000"/>
                </a:solidFill>
                <a:latin typeface="ＭＳ Ｐゴシック" panose="020B0600070205080204" pitchFamily="50" charset="-128"/>
                <a:ea typeface="ＭＳ Ｐゴシック" panose="020B0600070205080204" pitchFamily="50" charset="-128"/>
              </a:rPr>
              <a:t>）と判断された技術においても当初にＮＥＴＩＳに登録した日の翌年度の４月１日から起算</a:t>
            </a:r>
          </a:p>
          <a:p>
            <a:pPr defTabSz="914400" eaLnBrk="1" hangingPunct="1">
              <a:spcBef>
                <a:spcPts val="0"/>
              </a:spcBef>
              <a:buFontTx/>
              <a:buNone/>
            </a:pPr>
            <a:r>
              <a:rPr lang="ja-JP" altLang="en-US" sz="1200" dirty="0">
                <a:solidFill>
                  <a:srgbClr val="000000"/>
                </a:solidFill>
                <a:latin typeface="ＭＳ Ｐゴシック" panose="020B0600070205080204" pitchFamily="50" charset="-128"/>
                <a:ea typeface="ＭＳ Ｐゴシック" panose="020B0600070205080204" pitchFamily="50" charset="-128"/>
              </a:rPr>
              <a:t>   して最大１０年を経過した日までとする。</a:t>
            </a:r>
          </a:p>
        </p:txBody>
      </p:sp>
      <p:sp>
        <p:nvSpPr>
          <p:cNvPr id="51" name="角丸四角形 36"/>
          <p:cNvSpPr>
            <a:spLocks noChangeArrowheads="1"/>
          </p:cNvSpPr>
          <p:nvPr/>
        </p:nvSpPr>
        <p:spPr bwMode="auto">
          <a:xfrm>
            <a:off x="295274" y="576238"/>
            <a:ext cx="9404986" cy="566736"/>
          </a:xfrm>
          <a:prstGeom prst="roundRect">
            <a:avLst>
              <a:gd name="adj" fmla="val 13416"/>
            </a:avLst>
          </a:prstGeom>
          <a:solidFill>
            <a:srgbClr val="0000FF"/>
          </a:solidFill>
          <a:ln w="12700" algn="ctr">
            <a:solidFill>
              <a:schemeClr val="tx1"/>
            </a:solidFill>
            <a:round/>
            <a:headEnd/>
            <a:tailEnd/>
          </a:ln>
        </p:spPr>
        <p:txBody>
          <a:bodyPr wrap="none" lIns="27432" tIns="18288" rIns="0" bIns="18288"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defTabSz="914400" eaLnBrk="1" hangingPunct="1">
              <a:spcBef>
                <a:spcPct val="0"/>
              </a:spcBef>
              <a:buFontTx/>
              <a:buNone/>
            </a:pPr>
            <a:r>
              <a:rPr lang="ja-JP" altLang="en-US" sz="1600" dirty="0">
                <a:solidFill>
                  <a:srgbClr val="FFFFFF"/>
                </a:solidFill>
              </a:rPr>
              <a:t>◆「</a:t>
            </a:r>
            <a:r>
              <a:rPr lang="en-US" altLang="ja-JP" sz="1600" dirty="0">
                <a:solidFill>
                  <a:srgbClr val="FFFFFF"/>
                </a:solidFill>
              </a:rPr>
              <a:t>『</a:t>
            </a:r>
            <a:r>
              <a:rPr lang="ja-JP" altLang="en-US" sz="1600" dirty="0">
                <a:solidFill>
                  <a:srgbClr val="FFFFFF"/>
                </a:solidFill>
              </a:rPr>
              <a:t>公共工事等における新技術活用システム</a:t>
            </a:r>
            <a:r>
              <a:rPr lang="en-US" altLang="ja-JP" sz="1600" dirty="0">
                <a:solidFill>
                  <a:srgbClr val="FFFFFF"/>
                </a:solidFill>
              </a:rPr>
              <a:t>』</a:t>
            </a:r>
            <a:r>
              <a:rPr lang="ja-JP" altLang="en-US" sz="1600" dirty="0">
                <a:solidFill>
                  <a:srgbClr val="FFFFFF"/>
                </a:solidFill>
              </a:rPr>
              <a:t>実施要領」に基づく申請書類の審査を実施し、確認出来た</a:t>
            </a:r>
          </a:p>
          <a:p>
            <a:pPr defTabSz="914400" eaLnBrk="1" hangingPunct="1">
              <a:spcBef>
                <a:spcPct val="0"/>
              </a:spcBef>
              <a:buFontTx/>
              <a:buNone/>
            </a:pPr>
            <a:r>
              <a:rPr lang="ja-JP" altLang="en-US" sz="1600" dirty="0">
                <a:solidFill>
                  <a:srgbClr val="FFFFFF"/>
                </a:solidFill>
              </a:rPr>
              <a:t>     新技術について</a:t>
            </a:r>
            <a:r>
              <a:rPr lang="ja-JP" altLang="en-US" sz="1600" dirty="0">
                <a:solidFill>
                  <a:srgbClr val="FFFFFF"/>
                </a:solidFill>
                <a:latin typeface="ＭＳ ゴシック" pitchFamily="49" charset="-128"/>
                <a:ea typeface="ＭＳ ゴシック" pitchFamily="49" charset="-128"/>
              </a:rPr>
              <a:t>ＮＥＴＩＳ</a:t>
            </a:r>
            <a:r>
              <a:rPr lang="ja-JP" altLang="en-US" sz="1600" dirty="0">
                <a:solidFill>
                  <a:srgbClr val="FFFFFF"/>
                </a:solidFill>
              </a:rPr>
              <a:t>へ登録</a:t>
            </a:r>
          </a:p>
        </p:txBody>
      </p:sp>
      <p:sp>
        <p:nvSpPr>
          <p:cNvPr id="52" name="Rectangle 8"/>
          <p:cNvSpPr>
            <a:spLocks noChangeArrowheads="1"/>
          </p:cNvSpPr>
          <p:nvPr/>
        </p:nvSpPr>
        <p:spPr bwMode="auto">
          <a:xfrm rot="-5400000">
            <a:off x="3929547" y="5836295"/>
            <a:ext cx="162875" cy="187963"/>
          </a:xfrm>
          <a:prstGeom prst="rect">
            <a:avLst/>
          </a:prstGeom>
          <a:solidFill>
            <a:srgbClr val="0000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53" name="Rectangle 9"/>
          <p:cNvSpPr>
            <a:spLocks noChangeArrowheads="1"/>
          </p:cNvSpPr>
          <p:nvPr/>
        </p:nvSpPr>
        <p:spPr bwMode="auto">
          <a:xfrm rot="-5400000">
            <a:off x="4227068" y="5776294"/>
            <a:ext cx="162875" cy="307975"/>
          </a:xfrm>
          <a:prstGeom prst="rect">
            <a:avLst/>
          </a:prstGeom>
          <a:solidFill>
            <a:srgbClr val="0000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54" name="Rectangle 10"/>
          <p:cNvSpPr>
            <a:spLocks noChangeArrowheads="1"/>
          </p:cNvSpPr>
          <p:nvPr/>
        </p:nvSpPr>
        <p:spPr bwMode="auto">
          <a:xfrm rot="-5400000">
            <a:off x="2737290" y="4897720"/>
            <a:ext cx="162875" cy="2065116"/>
          </a:xfrm>
          <a:prstGeom prst="rect">
            <a:avLst/>
          </a:prstGeom>
          <a:solidFill>
            <a:srgbClr val="0000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55" name="AutoShape 11"/>
          <p:cNvSpPr>
            <a:spLocks noChangeArrowheads="1"/>
          </p:cNvSpPr>
          <p:nvPr/>
        </p:nvSpPr>
        <p:spPr bwMode="auto">
          <a:xfrm rot="5400000">
            <a:off x="4326324" y="5792514"/>
            <a:ext cx="293862" cy="275529"/>
          </a:xfrm>
          <a:prstGeom prst="triangle">
            <a:avLst>
              <a:gd name="adj" fmla="val 50000"/>
            </a:avLst>
          </a:prstGeom>
          <a:solidFill>
            <a:srgbClr val="0000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56" name="Rectangle 13"/>
          <p:cNvSpPr>
            <a:spLocks noChangeArrowheads="1"/>
          </p:cNvSpPr>
          <p:nvPr/>
        </p:nvSpPr>
        <p:spPr bwMode="auto">
          <a:xfrm rot="-5400000">
            <a:off x="5890184" y="5278037"/>
            <a:ext cx="162876" cy="187200"/>
          </a:xfrm>
          <a:prstGeom prst="rect">
            <a:avLst/>
          </a:prstGeom>
          <a:solidFill>
            <a:srgbClr val="FF6600"/>
          </a:solidFill>
          <a:ln>
            <a:noFill/>
          </a:ln>
          <a:effectLst>
            <a:outerShdw dist="35921" dir="2700000" algn="ctr" rotWithShape="0">
              <a:schemeClr val="bg2"/>
            </a:outerShdw>
          </a:effec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57" name="AutoShape 16"/>
          <p:cNvSpPr>
            <a:spLocks noChangeArrowheads="1"/>
          </p:cNvSpPr>
          <p:nvPr/>
        </p:nvSpPr>
        <p:spPr bwMode="auto">
          <a:xfrm rot="5400000">
            <a:off x="6010608" y="5233874"/>
            <a:ext cx="293864" cy="275529"/>
          </a:xfrm>
          <a:prstGeom prst="triangle">
            <a:avLst>
              <a:gd name="adj" fmla="val 50000"/>
            </a:avLst>
          </a:prstGeom>
          <a:solidFill>
            <a:srgbClr val="FF6600"/>
          </a:solidFill>
          <a:ln>
            <a:noFill/>
          </a:ln>
          <a:effectLst>
            <a:outerShdw dist="35921" dir="2700000" algn="ctr" rotWithShape="0">
              <a:schemeClr val="bg2"/>
            </a:outerShdw>
          </a:effectLst>
        </p:spPr>
        <p:txBody>
          <a:bodyPr rot="10800000"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58" name="Oval 18"/>
          <p:cNvSpPr>
            <a:spLocks noChangeArrowheads="1"/>
          </p:cNvSpPr>
          <p:nvPr/>
        </p:nvSpPr>
        <p:spPr bwMode="auto">
          <a:xfrm>
            <a:off x="3509696" y="5866306"/>
            <a:ext cx="138894" cy="127951"/>
          </a:xfrm>
          <a:prstGeom prst="ellipse">
            <a:avLst/>
          </a:prstGeom>
          <a:solidFill>
            <a:srgbClr val="00FF00"/>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solidFill>
                <a:srgbClr val="000000"/>
              </a:solidFill>
            </a:endParaRPr>
          </a:p>
        </p:txBody>
      </p:sp>
      <p:sp>
        <p:nvSpPr>
          <p:cNvPr id="59" name="Rectangle 22"/>
          <p:cNvSpPr>
            <a:spLocks noChangeArrowheads="1"/>
          </p:cNvSpPr>
          <p:nvPr/>
        </p:nvSpPr>
        <p:spPr bwMode="auto">
          <a:xfrm rot="-5400000">
            <a:off x="4423969" y="4330188"/>
            <a:ext cx="162877" cy="2082888"/>
          </a:xfrm>
          <a:prstGeom prst="rect">
            <a:avLst/>
          </a:prstGeom>
          <a:solidFill>
            <a:srgbClr val="FF6600"/>
          </a:solidFill>
          <a:ln>
            <a:noFill/>
          </a:ln>
          <a:effectLst>
            <a:outerShdw dist="35921" dir="2700000" algn="ctr" rotWithShape="0">
              <a:schemeClr val="bg2"/>
            </a:outerShdw>
          </a:effec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60" name="Line 28"/>
          <p:cNvSpPr>
            <a:spLocks noChangeShapeType="1"/>
          </p:cNvSpPr>
          <p:nvPr/>
        </p:nvSpPr>
        <p:spPr bwMode="auto">
          <a:xfrm flipV="1">
            <a:off x="7359182" y="2282667"/>
            <a:ext cx="0" cy="3929218"/>
          </a:xfrm>
          <a:prstGeom prst="line">
            <a:avLst/>
          </a:prstGeom>
          <a:noFill/>
          <a:ln w="25400">
            <a:solidFill>
              <a:schemeClr val="tx1"/>
            </a:solidFill>
            <a:prstDash val="lgDashDot"/>
            <a:round/>
            <a:headEnd/>
            <a:tailEnd/>
          </a:ln>
          <a:extLst>
            <a:ext uri="{909E8E84-426E-40DD-AFC4-6F175D3DCCD1}">
              <a14:hiddenFill xmlns:a14="http://schemas.microsoft.com/office/drawing/2010/main">
                <a:noFill/>
              </a14:hiddenFill>
            </a:ext>
          </a:extLst>
        </p:spPr>
        <p:txBody>
          <a:bodyPr anchor="ctr"/>
          <a:lstStyle/>
          <a:p>
            <a:endParaRPr lang="ja-JP" altLang="en-US">
              <a:solidFill>
                <a:srgbClr val="000000"/>
              </a:solidFill>
            </a:endParaRPr>
          </a:p>
        </p:txBody>
      </p:sp>
      <p:sp>
        <p:nvSpPr>
          <p:cNvPr id="61" name="AutoShape 29"/>
          <p:cNvSpPr>
            <a:spLocks noChangeArrowheads="1"/>
          </p:cNvSpPr>
          <p:nvPr/>
        </p:nvSpPr>
        <p:spPr bwMode="auto">
          <a:xfrm>
            <a:off x="1803632" y="2169479"/>
            <a:ext cx="5555553" cy="413870"/>
          </a:xfrm>
          <a:prstGeom prst="leftRightArrow">
            <a:avLst>
              <a:gd name="adj1" fmla="val 64037"/>
              <a:gd name="adj2" fmla="val 76737"/>
            </a:avLst>
          </a:prstGeom>
          <a:gradFill rotWithShape="1">
            <a:gsLst>
              <a:gs pos="0">
                <a:srgbClr val="008000"/>
              </a:gs>
              <a:gs pos="50000">
                <a:srgbClr val="FFFFFF"/>
              </a:gs>
              <a:gs pos="100000">
                <a:srgbClr val="008000"/>
              </a:gs>
            </a:gsLst>
            <a:lin ang="0" scaled="1"/>
          </a:gradFill>
          <a:ln w="9525" algn="ctr">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1400" b="1" dirty="0">
                <a:solidFill>
                  <a:srgbClr val="FF0000"/>
                </a:solidFill>
              </a:rPr>
              <a:t>最大１０年まで</a:t>
            </a:r>
          </a:p>
        </p:txBody>
      </p:sp>
      <p:sp>
        <p:nvSpPr>
          <p:cNvPr id="62" name="Rectangle 20"/>
          <p:cNvSpPr>
            <a:spLocks noChangeArrowheads="1"/>
          </p:cNvSpPr>
          <p:nvPr/>
        </p:nvSpPr>
        <p:spPr bwMode="auto">
          <a:xfrm rot="-5400000">
            <a:off x="6928425" y="3174281"/>
            <a:ext cx="162875" cy="187963"/>
          </a:xfrm>
          <a:prstGeom prst="rect">
            <a:avLst/>
          </a:prstGeom>
          <a:solidFill>
            <a:srgbClr val="FF99FF"/>
          </a:solidFill>
          <a:ln>
            <a:noFill/>
          </a:ln>
          <a:effectLst>
            <a:outerShdw dist="35921" dir="2700000" algn="ctr" rotWithShape="0">
              <a:schemeClr val="bg2"/>
            </a:outerShdw>
          </a:effec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63" name="AutoShape 16"/>
          <p:cNvSpPr>
            <a:spLocks noChangeArrowheads="1"/>
          </p:cNvSpPr>
          <p:nvPr/>
        </p:nvSpPr>
        <p:spPr bwMode="auto">
          <a:xfrm rot="5400000">
            <a:off x="7074488" y="3130497"/>
            <a:ext cx="293862" cy="275529"/>
          </a:xfrm>
          <a:prstGeom prst="triangle">
            <a:avLst>
              <a:gd name="adj" fmla="val 50000"/>
            </a:avLst>
          </a:prstGeom>
          <a:solidFill>
            <a:srgbClr val="FF99FF"/>
          </a:solidFill>
          <a:ln>
            <a:noFill/>
          </a:ln>
          <a:effectLst>
            <a:outerShdw dist="35921" dir="2700000" algn="ctr" rotWithShape="0">
              <a:schemeClr val="bg2"/>
            </a:outerShdw>
          </a:effectLst>
        </p:spPr>
        <p:txBody>
          <a:bodyPr rot="10800000"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64" name="Oval 34"/>
          <p:cNvSpPr>
            <a:spLocks noChangeArrowheads="1"/>
          </p:cNvSpPr>
          <p:nvPr/>
        </p:nvSpPr>
        <p:spPr bwMode="auto">
          <a:xfrm>
            <a:off x="6299177" y="5186863"/>
            <a:ext cx="736600" cy="369548"/>
          </a:xfrm>
          <a:prstGeom prst="ellipse">
            <a:avLst/>
          </a:prstGeom>
          <a:gradFill rotWithShape="1">
            <a:gsLst>
              <a:gs pos="0">
                <a:srgbClr val="FFFFFF"/>
              </a:gs>
              <a:gs pos="100000">
                <a:srgbClr val="FF0000"/>
              </a:gs>
            </a:gsLst>
            <a:path path="shape">
              <a:fillToRect l="50000" t="50000" r="50000" b="50000"/>
            </a:path>
          </a:gradFill>
          <a:ln w="9525" algn="ctr">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1050" b="1" dirty="0">
                <a:solidFill>
                  <a:srgbClr val="000000"/>
                </a:solidFill>
              </a:rPr>
              <a:t>５年</a:t>
            </a:r>
          </a:p>
        </p:txBody>
      </p:sp>
      <p:sp>
        <p:nvSpPr>
          <p:cNvPr id="65" name="円柱 64"/>
          <p:cNvSpPr/>
          <p:nvPr/>
        </p:nvSpPr>
        <p:spPr>
          <a:xfrm>
            <a:off x="216129" y="2673564"/>
            <a:ext cx="1563688" cy="3674850"/>
          </a:xfrm>
          <a:prstGeom prst="can">
            <a:avLst>
              <a:gd name="adj" fmla="val 27538"/>
            </a:avLst>
          </a:prstGeom>
          <a:gradFill flip="none" rotWithShape="1">
            <a:gsLst>
              <a:gs pos="0">
                <a:srgbClr val="00FFFF"/>
              </a:gs>
              <a:gs pos="50000">
                <a:srgbClr val="CCFFFF"/>
              </a:gs>
              <a:gs pos="100000">
                <a:srgbClr val="00FFFF"/>
              </a:gs>
            </a:gsLst>
            <a:lin ang="0" scaled="1"/>
            <a:tileRect/>
          </a:gradFill>
          <a:ln w="15875" cap="flat" cmpd="sng" algn="ctr">
            <a:solidFill>
              <a:srgbClr val="00B0F0"/>
            </a:solidFill>
            <a:prstDash val="solid"/>
          </a:ln>
          <a:effectLst/>
        </p:spPr>
        <p:txBody>
          <a:bodyPr anchor="ctr"/>
          <a:lstStyle/>
          <a:p>
            <a:pPr algn="ctr" defTabSz="3616011" fontAlgn="auto">
              <a:spcBef>
                <a:spcPts val="0"/>
              </a:spcBef>
              <a:spcAft>
                <a:spcPts val="0"/>
              </a:spcAft>
              <a:defRPr/>
            </a:pPr>
            <a:endParaRPr kumimoji="0" lang="ja-JP" altLang="en-US" sz="2000" kern="0">
              <a:solidFill>
                <a:prstClr val="white"/>
              </a:solidFill>
              <a:latin typeface="Calibri"/>
              <a:ea typeface="ＭＳ Ｐゴシック"/>
            </a:endParaRPr>
          </a:p>
        </p:txBody>
      </p:sp>
      <p:sp>
        <p:nvSpPr>
          <p:cNvPr id="66" name="円柱 65"/>
          <p:cNvSpPr/>
          <p:nvPr/>
        </p:nvSpPr>
        <p:spPr>
          <a:xfrm>
            <a:off x="216129" y="2544868"/>
            <a:ext cx="1563688" cy="1381363"/>
          </a:xfrm>
          <a:prstGeom prst="can">
            <a:avLst>
              <a:gd name="adj" fmla="val 31428"/>
            </a:avLst>
          </a:prstGeom>
          <a:gradFill flip="none" rotWithShape="1">
            <a:gsLst>
              <a:gs pos="0">
                <a:srgbClr val="FFCC99"/>
              </a:gs>
              <a:gs pos="50000">
                <a:srgbClr val="E0773C">
                  <a:lumMod val="20000"/>
                  <a:lumOff val="80000"/>
                </a:srgbClr>
              </a:gs>
              <a:gs pos="100000">
                <a:srgbClr val="FFCC99"/>
              </a:gs>
            </a:gsLst>
            <a:lin ang="0" scaled="1"/>
            <a:tileRect/>
          </a:gradFill>
          <a:ln w="15875" cap="flat" cmpd="sng" algn="ctr">
            <a:solidFill>
              <a:srgbClr val="E0773C">
                <a:lumMod val="75000"/>
              </a:srgbClr>
            </a:solidFill>
            <a:prstDash val="solid"/>
          </a:ln>
          <a:effectLst/>
        </p:spPr>
        <p:txBody>
          <a:bodyPr anchor="ctr"/>
          <a:lstStyle/>
          <a:p>
            <a:pPr algn="ctr" defTabSz="3616011" fontAlgn="auto">
              <a:spcBef>
                <a:spcPts val="0"/>
              </a:spcBef>
              <a:spcAft>
                <a:spcPts val="0"/>
              </a:spcAft>
              <a:defRPr/>
            </a:pPr>
            <a:endParaRPr kumimoji="0" lang="ja-JP" altLang="en-US" sz="2000" kern="0">
              <a:solidFill>
                <a:prstClr val="white"/>
              </a:solidFill>
              <a:latin typeface="Calibri"/>
              <a:ea typeface="ＭＳ Ｐゴシック"/>
            </a:endParaRPr>
          </a:p>
        </p:txBody>
      </p:sp>
      <p:sp>
        <p:nvSpPr>
          <p:cNvPr id="67" name="Text Box 132"/>
          <p:cNvSpPr txBox="1">
            <a:spLocks noChangeArrowheads="1"/>
          </p:cNvSpPr>
          <p:nvPr/>
        </p:nvSpPr>
        <p:spPr bwMode="auto">
          <a:xfrm>
            <a:off x="216129" y="4093208"/>
            <a:ext cx="1563688" cy="172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36000" tIns="36000" rIns="36000" bIns="360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algn="ctr" defTabSz="3616011" eaLnBrk="1" fontAlgn="auto" hangingPunct="1">
              <a:spcBef>
                <a:spcPts val="0"/>
              </a:spcBef>
              <a:spcAft>
                <a:spcPts val="0"/>
              </a:spcAft>
              <a:defRPr/>
            </a:pPr>
            <a:r>
              <a:rPr lang="ja-JP" altLang="en-US" kern="0" dirty="0">
                <a:solidFill>
                  <a:srgbClr val="0000FF"/>
                </a:solidFill>
              </a:rPr>
              <a:t>ＮＥＴＩＳ</a:t>
            </a:r>
            <a:endParaRPr lang="en-US" altLang="ja-JP" kern="0" dirty="0">
              <a:solidFill>
                <a:srgbClr val="0000FF"/>
              </a:solidFill>
            </a:endParaRPr>
          </a:p>
          <a:p>
            <a:pPr algn="ctr" defTabSz="3616011" eaLnBrk="1" fontAlgn="auto" hangingPunct="1">
              <a:spcBef>
                <a:spcPts val="0"/>
              </a:spcBef>
              <a:spcAft>
                <a:spcPts val="0"/>
              </a:spcAft>
              <a:defRPr/>
            </a:pPr>
            <a:r>
              <a:rPr lang="ja-JP" altLang="en-US" kern="0" dirty="0">
                <a:solidFill>
                  <a:srgbClr val="0000FF"/>
                </a:solidFill>
              </a:rPr>
              <a:t>（申請情報）</a:t>
            </a:r>
            <a:endParaRPr lang="en-US" altLang="ja-JP" kern="0" dirty="0">
              <a:solidFill>
                <a:srgbClr val="0000FF"/>
              </a:solidFill>
            </a:endParaRPr>
          </a:p>
        </p:txBody>
      </p:sp>
      <p:sp>
        <p:nvSpPr>
          <p:cNvPr id="68" name="Text Box 132"/>
          <p:cNvSpPr txBox="1">
            <a:spLocks noChangeArrowheads="1"/>
          </p:cNvSpPr>
          <p:nvPr/>
        </p:nvSpPr>
        <p:spPr bwMode="auto">
          <a:xfrm>
            <a:off x="211370" y="3050165"/>
            <a:ext cx="1563687" cy="94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36000" tIns="36000" rIns="36000" bIns="360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algn="ctr" defTabSz="3616011" eaLnBrk="1" fontAlgn="auto" hangingPunct="1">
              <a:lnSpc>
                <a:spcPct val="150000"/>
              </a:lnSpc>
              <a:spcBef>
                <a:spcPts val="0"/>
              </a:spcBef>
              <a:spcAft>
                <a:spcPts val="0"/>
              </a:spcAft>
              <a:defRPr/>
            </a:pPr>
            <a:r>
              <a:rPr lang="ja-JP" altLang="en-US" kern="0" dirty="0">
                <a:solidFill>
                  <a:srgbClr val="E0773C">
                    <a:lumMod val="50000"/>
                  </a:srgbClr>
                </a:solidFill>
              </a:rPr>
              <a:t>（評価情報）</a:t>
            </a:r>
            <a:endParaRPr lang="en-US" altLang="ja-JP" kern="0" dirty="0">
              <a:solidFill>
                <a:srgbClr val="E0773C">
                  <a:lumMod val="50000"/>
                </a:srgbClr>
              </a:solidFill>
            </a:endParaRPr>
          </a:p>
        </p:txBody>
      </p:sp>
      <p:sp>
        <p:nvSpPr>
          <p:cNvPr id="69" name="Text Box 132"/>
          <p:cNvSpPr txBox="1">
            <a:spLocks noChangeArrowheads="1"/>
          </p:cNvSpPr>
          <p:nvPr/>
        </p:nvSpPr>
        <p:spPr bwMode="auto">
          <a:xfrm>
            <a:off x="211370" y="2862902"/>
            <a:ext cx="1563687" cy="72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36000" tIns="36000" rIns="36000" bIns="360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algn="ctr" defTabSz="3616011" eaLnBrk="1" fontAlgn="auto" hangingPunct="1">
              <a:lnSpc>
                <a:spcPct val="150000"/>
              </a:lnSpc>
              <a:spcBef>
                <a:spcPts val="0"/>
              </a:spcBef>
              <a:spcAft>
                <a:spcPts val="0"/>
              </a:spcAft>
              <a:defRPr/>
            </a:pPr>
            <a:r>
              <a:rPr lang="ja-JP" altLang="en-US" kern="0" dirty="0">
                <a:solidFill>
                  <a:srgbClr val="E0773C">
                    <a:lumMod val="50000"/>
                  </a:srgbClr>
                </a:solidFill>
              </a:rPr>
              <a:t>ＮＥＴＩＳ</a:t>
            </a:r>
          </a:p>
        </p:txBody>
      </p:sp>
      <p:sp>
        <p:nvSpPr>
          <p:cNvPr id="70" name="AutoShape 26"/>
          <p:cNvSpPr>
            <a:spLocks noChangeArrowheads="1"/>
          </p:cNvSpPr>
          <p:nvPr/>
        </p:nvSpPr>
        <p:spPr bwMode="auto">
          <a:xfrm>
            <a:off x="1668690" y="6211890"/>
            <a:ext cx="1268418" cy="493713"/>
          </a:xfrm>
          <a:prstGeom prst="wedgeRoundRectCallout">
            <a:avLst>
              <a:gd name="adj1" fmla="val -41257"/>
              <a:gd name="adj2" fmla="val -128709"/>
              <a:gd name="adj3" fmla="val 16667"/>
            </a:avLst>
          </a:prstGeom>
          <a:solidFill>
            <a:schemeClr val="bg1"/>
          </a:solidFill>
          <a:ln w="9525" algn="ctr">
            <a:solidFill>
              <a:schemeClr val="tx1"/>
            </a:solidFill>
            <a:miter lim="800000"/>
            <a:headEnd/>
            <a:tailEnd/>
          </a:ln>
        </p:spPr>
        <p:txBody>
          <a:bodyPr lIns="36000" rIns="36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ts val="0"/>
              </a:spcBef>
              <a:buFontTx/>
              <a:buNone/>
            </a:pPr>
            <a:r>
              <a:rPr lang="ja-JP" altLang="en-US" sz="1000" dirty="0">
                <a:solidFill>
                  <a:srgbClr val="0000FF"/>
                </a:solidFill>
                <a:latin typeface="ＭＳ Ｐゴシック" charset="-128"/>
              </a:rPr>
              <a:t>ＮＥＴＩＳ掲載開始　　　　　　　　　　　　　　　　　　</a:t>
            </a:r>
          </a:p>
        </p:txBody>
      </p:sp>
      <p:sp>
        <p:nvSpPr>
          <p:cNvPr id="71" name="Line 27"/>
          <p:cNvSpPr>
            <a:spLocks noChangeShapeType="1"/>
          </p:cNvSpPr>
          <p:nvPr/>
        </p:nvSpPr>
        <p:spPr bwMode="auto">
          <a:xfrm flipV="1">
            <a:off x="1789342" y="2254886"/>
            <a:ext cx="0" cy="3957000"/>
          </a:xfrm>
          <a:prstGeom prst="line">
            <a:avLst/>
          </a:prstGeom>
          <a:noFill/>
          <a:ln w="25400">
            <a:solidFill>
              <a:schemeClr val="tx1"/>
            </a:solidFill>
            <a:prstDash val="lgDashDot"/>
            <a:round/>
            <a:headEnd/>
            <a:tailEnd/>
          </a:ln>
          <a:extLst>
            <a:ext uri="{909E8E84-426E-40DD-AFC4-6F175D3DCCD1}">
              <a14:hiddenFill xmlns:a14="http://schemas.microsoft.com/office/drawing/2010/main">
                <a:noFill/>
              </a14:hiddenFill>
            </a:ext>
          </a:extLst>
        </p:spPr>
        <p:txBody>
          <a:bodyPr anchor="ctr"/>
          <a:lstStyle/>
          <a:p>
            <a:endParaRPr lang="ja-JP" altLang="en-US">
              <a:solidFill>
                <a:srgbClr val="000000"/>
              </a:solidFill>
            </a:endParaRPr>
          </a:p>
        </p:txBody>
      </p:sp>
      <p:sp>
        <p:nvSpPr>
          <p:cNvPr id="72" name="AutoShape 30"/>
          <p:cNvSpPr>
            <a:spLocks noChangeArrowheads="1"/>
          </p:cNvSpPr>
          <p:nvPr/>
        </p:nvSpPr>
        <p:spPr bwMode="auto">
          <a:xfrm>
            <a:off x="3179272" y="6191253"/>
            <a:ext cx="1087438" cy="493713"/>
          </a:xfrm>
          <a:prstGeom prst="wedgeRoundRectCallout">
            <a:avLst>
              <a:gd name="adj1" fmla="val -12836"/>
              <a:gd name="adj2" fmla="val -97633"/>
              <a:gd name="adj3" fmla="val 16667"/>
            </a:avLst>
          </a:prstGeom>
          <a:solidFill>
            <a:srgbClr val="CCFFCC"/>
          </a:solidFill>
          <a:ln w="9525" algn="ctr">
            <a:solidFill>
              <a:schemeClr val="tx1"/>
            </a:solidFill>
            <a:miter lim="800000"/>
            <a:headEnd/>
            <a:tailEnd/>
          </a:ln>
        </p:spPr>
        <p:txBody>
          <a:bodyPr lIns="36000" rIns="36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ts val="0"/>
              </a:spcBef>
              <a:buFontTx/>
              <a:buNone/>
            </a:pPr>
            <a:r>
              <a:rPr lang="zh-TW" altLang="en-US" sz="1000" dirty="0">
                <a:solidFill>
                  <a:srgbClr val="0000FF"/>
                </a:solidFill>
                <a:latin typeface="ＭＳ Ｐゴシック" charset="-128"/>
              </a:rPr>
              <a:t>活用効果評価</a:t>
            </a:r>
            <a:endParaRPr lang="ja-JP" altLang="en-US" sz="1000" dirty="0">
              <a:solidFill>
                <a:srgbClr val="0000FF"/>
              </a:solidFill>
              <a:latin typeface="ＭＳ Ｐゴシック" charset="-128"/>
            </a:endParaRPr>
          </a:p>
          <a:p>
            <a:pPr algn="ctr" eaLnBrk="1" hangingPunct="1">
              <a:spcBef>
                <a:spcPts val="0"/>
              </a:spcBef>
              <a:buFontTx/>
              <a:buNone/>
            </a:pPr>
            <a:r>
              <a:rPr lang="ja-JP" altLang="en-US" sz="1000" dirty="0">
                <a:solidFill>
                  <a:srgbClr val="0000FF"/>
                </a:solidFill>
                <a:latin typeface="ＭＳ Ｐゴシック" charset="-128"/>
              </a:rPr>
              <a:t>（１回目）を</a:t>
            </a:r>
          </a:p>
          <a:p>
            <a:pPr algn="ctr" eaLnBrk="1" hangingPunct="1">
              <a:spcBef>
                <a:spcPts val="0"/>
              </a:spcBef>
              <a:buFontTx/>
              <a:buNone/>
            </a:pPr>
            <a:r>
              <a:rPr lang="ja-JP" altLang="en-US" sz="1000" dirty="0">
                <a:solidFill>
                  <a:srgbClr val="0000FF"/>
                </a:solidFill>
                <a:latin typeface="ＭＳ Ｐゴシック" charset="-128"/>
              </a:rPr>
              <a:t>実施</a:t>
            </a:r>
          </a:p>
        </p:txBody>
      </p:sp>
      <p:sp>
        <p:nvSpPr>
          <p:cNvPr id="73" name="AutoShape 31"/>
          <p:cNvSpPr>
            <a:spLocks noChangeArrowheads="1"/>
          </p:cNvSpPr>
          <p:nvPr/>
        </p:nvSpPr>
        <p:spPr bwMode="auto">
          <a:xfrm>
            <a:off x="7538885" y="3483384"/>
            <a:ext cx="1920506" cy="492354"/>
          </a:xfrm>
          <a:prstGeom prst="wedgeRoundRectCallout">
            <a:avLst>
              <a:gd name="adj1" fmla="val -58637"/>
              <a:gd name="adj2" fmla="val -89008"/>
              <a:gd name="adj3" fmla="val 16667"/>
            </a:avLst>
          </a:prstGeom>
          <a:solidFill>
            <a:schemeClr val="bg1"/>
          </a:solidFill>
          <a:ln w="9525" algn="ctr">
            <a:solidFill>
              <a:schemeClr val="tx1"/>
            </a:solidFill>
            <a:miter lim="800000"/>
            <a:headEnd/>
            <a:tailEnd/>
          </a:ln>
        </p:spPr>
        <p:txBody>
          <a:bodyPr lIns="36000" rIns="36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ts val="0"/>
              </a:spcBef>
              <a:buFontTx/>
              <a:buNone/>
            </a:pPr>
            <a:r>
              <a:rPr lang="ja-JP" altLang="en-US" sz="1000" dirty="0">
                <a:solidFill>
                  <a:srgbClr val="0000FF"/>
                </a:solidFill>
                <a:latin typeface="ＭＳ Ｐゴシック" charset="-128"/>
              </a:rPr>
              <a:t>（：－ＶＥ）と判断された技術は、</a:t>
            </a:r>
          </a:p>
          <a:p>
            <a:pPr eaLnBrk="1" hangingPunct="1">
              <a:spcBef>
                <a:spcPts val="0"/>
              </a:spcBef>
              <a:buFontTx/>
              <a:buNone/>
            </a:pPr>
            <a:r>
              <a:rPr lang="ja-JP" altLang="en-US" sz="1000" dirty="0">
                <a:solidFill>
                  <a:srgbClr val="0000FF"/>
                </a:solidFill>
                <a:latin typeface="ＭＳ Ｐゴシック" charset="-128"/>
              </a:rPr>
              <a:t>ＮＥＴＩＳに登録した日の翌年度の４月１日から起算して</a:t>
            </a:r>
            <a:r>
              <a:rPr lang="ja-JP" altLang="en-US" sz="1000" dirty="0">
                <a:solidFill>
                  <a:srgbClr val="FF0000"/>
                </a:solidFill>
                <a:latin typeface="ＭＳ Ｐゴシック" charset="-128"/>
              </a:rPr>
              <a:t>１０年</a:t>
            </a:r>
          </a:p>
        </p:txBody>
      </p:sp>
      <p:sp>
        <p:nvSpPr>
          <p:cNvPr id="74" name="テキスト ボックス 73"/>
          <p:cNvSpPr txBox="1"/>
          <p:nvPr/>
        </p:nvSpPr>
        <p:spPr>
          <a:xfrm>
            <a:off x="1775851" y="2590810"/>
            <a:ext cx="3046027" cy="307777"/>
          </a:xfrm>
          <a:prstGeom prst="rect">
            <a:avLst/>
          </a:prstGeom>
          <a:noFill/>
        </p:spPr>
        <p:txBody>
          <a:bodyPr wrap="none" rtlCol="0">
            <a:spAutoFit/>
          </a:bodyPr>
          <a:lstStyle/>
          <a:p>
            <a:r>
              <a:rPr lang="ja-JP" altLang="en-US" sz="1400" b="1" dirty="0">
                <a:solidFill>
                  <a:srgbClr val="000000"/>
                </a:solidFill>
                <a:latin typeface="ＭＳ Ｐゴシック" panose="020B0600070205080204" pitchFamily="50" charset="-128"/>
                <a:ea typeface="ＭＳ Ｐゴシック" pitchFamily="50" charset="-128"/>
              </a:rPr>
              <a:t>継続調査等が不要技術（：－ＶＥ）の例</a:t>
            </a:r>
          </a:p>
        </p:txBody>
      </p:sp>
      <p:sp>
        <p:nvSpPr>
          <p:cNvPr id="75" name="Rectangle 15"/>
          <p:cNvSpPr>
            <a:spLocks noChangeArrowheads="1"/>
          </p:cNvSpPr>
          <p:nvPr/>
        </p:nvSpPr>
        <p:spPr bwMode="auto">
          <a:xfrm rot="-5400000">
            <a:off x="4467015" y="1211123"/>
            <a:ext cx="162876" cy="4114277"/>
          </a:xfrm>
          <a:prstGeom prst="rect">
            <a:avLst/>
          </a:prstGeom>
          <a:solidFill>
            <a:srgbClr val="FF99FF"/>
          </a:solidFill>
          <a:ln>
            <a:noFill/>
          </a:ln>
          <a:effectLst>
            <a:outerShdw dist="35921" dir="2700000" algn="ctr" rotWithShape="0">
              <a:schemeClr val="bg2"/>
            </a:outerShdw>
          </a:effec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76" name="Oval 19"/>
          <p:cNvSpPr>
            <a:spLocks noChangeArrowheads="1"/>
          </p:cNvSpPr>
          <p:nvPr/>
        </p:nvSpPr>
        <p:spPr bwMode="auto">
          <a:xfrm>
            <a:off x="2551966" y="3204289"/>
            <a:ext cx="138894" cy="127951"/>
          </a:xfrm>
          <a:prstGeom prst="ellipse">
            <a:avLst/>
          </a:prstGeom>
          <a:solidFill>
            <a:srgbClr val="FF0000"/>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solidFill>
                <a:srgbClr val="000000"/>
              </a:solidFill>
            </a:endParaRPr>
          </a:p>
        </p:txBody>
      </p:sp>
      <p:sp>
        <p:nvSpPr>
          <p:cNvPr id="77" name="Oval 24"/>
          <p:cNvSpPr>
            <a:spLocks noChangeArrowheads="1"/>
          </p:cNvSpPr>
          <p:nvPr/>
        </p:nvSpPr>
        <p:spPr bwMode="auto">
          <a:xfrm>
            <a:off x="5394807" y="4695967"/>
            <a:ext cx="138894" cy="127951"/>
          </a:xfrm>
          <a:prstGeom prst="ellipse">
            <a:avLst/>
          </a:prstGeom>
          <a:solidFill>
            <a:srgbClr val="339966"/>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solidFill>
                <a:srgbClr val="000000"/>
              </a:solidFill>
            </a:endParaRPr>
          </a:p>
        </p:txBody>
      </p:sp>
      <p:sp>
        <p:nvSpPr>
          <p:cNvPr id="78" name="Oval 19"/>
          <p:cNvSpPr>
            <a:spLocks noChangeArrowheads="1"/>
          </p:cNvSpPr>
          <p:nvPr/>
        </p:nvSpPr>
        <p:spPr bwMode="auto">
          <a:xfrm>
            <a:off x="3509695" y="5307666"/>
            <a:ext cx="138894" cy="127951"/>
          </a:xfrm>
          <a:prstGeom prst="ellipse">
            <a:avLst/>
          </a:prstGeom>
          <a:solidFill>
            <a:srgbClr val="FF0000"/>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solidFill>
                <a:srgbClr val="000000"/>
              </a:solidFill>
            </a:endParaRPr>
          </a:p>
        </p:txBody>
      </p:sp>
      <p:sp>
        <p:nvSpPr>
          <p:cNvPr id="79" name="AutoShape 12"/>
          <p:cNvSpPr>
            <a:spLocks noChangeArrowheads="1"/>
          </p:cNvSpPr>
          <p:nvPr/>
        </p:nvSpPr>
        <p:spPr bwMode="auto">
          <a:xfrm rot="10800000">
            <a:off x="2553946" y="3059663"/>
            <a:ext cx="134939" cy="126515"/>
          </a:xfrm>
          <a:prstGeom prst="triangle">
            <a:avLst>
              <a:gd name="adj" fmla="val 50000"/>
            </a:avLst>
          </a:prstGeom>
          <a:solidFill>
            <a:srgbClr val="FF0000"/>
          </a:solidFill>
          <a:ln w="9525" algn="ctr">
            <a:solidFill>
              <a:srgbClr val="000000"/>
            </a:solidFill>
            <a:miter lim="800000"/>
            <a:headEnd/>
            <a:tailEnd/>
          </a:ln>
        </p:spPr>
        <p:txBody>
          <a:bodyPr rot="10800000" wrap="none" anchor="ctr"/>
          <a:lstStyle/>
          <a:p>
            <a:pPr algn="ctr">
              <a:defRPr/>
            </a:pPr>
            <a:endParaRPr kumimoji="0" lang="ja-JP" altLang="en-US" sz="1400" kern="0">
              <a:solidFill>
                <a:srgbClr val="FFFFFF"/>
              </a:solidFill>
              <a:ea typeface="ＭＳ Ｐゴシック"/>
            </a:endParaRPr>
          </a:p>
        </p:txBody>
      </p:sp>
      <p:sp>
        <p:nvSpPr>
          <p:cNvPr id="80" name="Oval 18"/>
          <p:cNvSpPr>
            <a:spLocks noChangeArrowheads="1"/>
          </p:cNvSpPr>
          <p:nvPr/>
        </p:nvSpPr>
        <p:spPr bwMode="auto">
          <a:xfrm>
            <a:off x="5394807" y="5307666"/>
            <a:ext cx="138894" cy="127951"/>
          </a:xfrm>
          <a:prstGeom prst="ellipse">
            <a:avLst/>
          </a:prstGeom>
          <a:solidFill>
            <a:srgbClr val="00FF00"/>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solidFill>
                <a:srgbClr val="000000"/>
              </a:solidFill>
            </a:endParaRPr>
          </a:p>
        </p:txBody>
      </p:sp>
      <p:sp>
        <p:nvSpPr>
          <p:cNvPr id="81" name="AutoShape 26"/>
          <p:cNvSpPr>
            <a:spLocks noChangeArrowheads="1"/>
          </p:cNvSpPr>
          <p:nvPr/>
        </p:nvSpPr>
        <p:spPr bwMode="auto">
          <a:xfrm flipH="1">
            <a:off x="5006207" y="4220554"/>
            <a:ext cx="2230549" cy="280644"/>
          </a:xfrm>
          <a:prstGeom prst="wedgeRoundRectCallout">
            <a:avLst>
              <a:gd name="adj1" fmla="val 28727"/>
              <a:gd name="adj2" fmla="val 111051"/>
              <a:gd name="adj3" fmla="val 16667"/>
            </a:avLst>
          </a:prstGeom>
          <a:solidFill>
            <a:schemeClr val="bg1"/>
          </a:solidFill>
          <a:ln w="9525" algn="ctr">
            <a:solidFill>
              <a:schemeClr val="tx1"/>
            </a:solidFill>
            <a:miter lim="800000"/>
            <a:headEnd/>
            <a:tailEnd/>
          </a:ln>
        </p:spPr>
        <p:txBody>
          <a:bodyPr lIns="36000" rIns="36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ts val="0"/>
              </a:spcBef>
              <a:buFontTx/>
              <a:buNone/>
            </a:pPr>
            <a:r>
              <a:rPr lang="ja-JP" altLang="en-US" sz="1000" dirty="0">
                <a:solidFill>
                  <a:srgbClr val="0000FF"/>
                </a:solidFill>
                <a:latin typeface="ＭＳ Ｐゴシック" charset="-128"/>
              </a:rPr>
              <a:t>継続調査等の対象と判断（：－ＶＲ）　　　　　　　　　　　　　　　</a:t>
            </a:r>
          </a:p>
        </p:txBody>
      </p:sp>
      <p:sp>
        <p:nvSpPr>
          <p:cNvPr id="82" name="AutoShape 26"/>
          <p:cNvSpPr>
            <a:spLocks noChangeArrowheads="1"/>
          </p:cNvSpPr>
          <p:nvPr/>
        </p:nvSpPr>
        <p:spPr bwMode="auto">
          <a:xfrm>
            <a:off x="2879958" y="2878051"/>
            <a:ext cx="2067336" cy="282724"/>
          </a:xfrm>
          <a:prstGeom prst="wedgeRoundRectCallout">
            <a:avLst>
              <a:gd name="adj1" fmla="val -61922"/>
              <a:gd name="adj2" fmla="val 61006"/>
              <a:gd name="adj3" fmla="val 16667"/>
            </a:avLst>
          </a:prstGeom>
          <a:solidFill>
            <a:schemeClr val="bg1"/>
          </a:solidFill>
          <a:ln w="9525" algn="ctr">
            <a:solidFill>
              <a:schemeClr val="tx1"/>
            </a:solidFill>
            <a:miter lim="800000"/>
            <a:headEnd/>
            <a:tailEnd/>
          </a:ln>
        </p:spPr>
        <p:txBody>
          <a:bodyPr lIns="36000" rIns="36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ts val="0"/>
              </a:spcBef>
              <a:buFontTx/>
              <a:buNone/>
            </a:pPr>
            <a:r>
              <a:rPr lang="ja-JP" altLang="en-US" sz="1000" dirty="0">
                <a:solidFill>
                  <a:srgbClr val="0000FF"/>
                </a:solidFill>
                <a:latin typeface="ＭＳ Ｐゴシック" charset="-128"/>
              </a:rPr>
              <a:t>継続調査等が不要と判断（：－ＶＥ）　　　　　　　　　　　　　</a:t>
            </a:r>
          </a:p>
        </p:txBody>
      </p:sp>
      <p:sp>
        <p:nvSpPr>
          <p:cNvPr id="83" name="AutoShape 12"/>
          <p:cNvSpPr>
            <a:spLocks noChangeArrowheads="1"/>
          </p:cNvSpPr>
          <p:nvPr/>
        </p:nvSpPr>
        <p:spPr bwMode="auto">
          <a:xfrm rot="10800000">
            <a:off x="3512460" y="5158032"/>
            <a:ext cx="134939" cy="126515"/>
          </a:xfrm>
          <a:prstGeom prst="triangle">
            <a:avLst>
              <a:gd name="adj" fmla="val 50000"/>
            </a:avLst>
          </a:prstGeom>
          <a:solidFill>
            <a:srgbClr val="FF0000"/>
          </a:solidFill>
          <a:ln w="9525" algn="ctr">
            <a:solidFill>
              <a:srgbClr val="000000"/>
            </a:solidFill>
            <a:miter lim="800000"/>
            <a:headEnd/>
            <a:tailEnd/>
          </a:ln>
        </p:spPr>
        <p:txBody>
          <a:bodyPr rot="10800000" wrap="none" anchor="ctr"/>
          <a:lstStyle/>
          <a:p>
            <a:pPr algn="ctr">
              <a:defRPr/>
            </a:pPr>
            <a:endParaRPr kumimoji="0" lang="ja-JP" altLang="en-US" sz="1400" kern="0">
              <a:solidFill>
                <a:srgbClr val="FFFFFF"/>
              </a:solidFill>
              <a:ea typeface="ＭＳ Ｐゴシック"/>
            </a:endParaRPr>
          </a:p>
        </p:txBody>
      </p:sp>
      <p:sp>
        <p:nvSpPr>
          <p:cNvPr id="84" name="AutoShape 30"/>
          <p:cNvSpPr>
            <a:spLocks noChangeArrowheads="1"/>
          </p:cNvSpPr>
          <p:nvPr/>
        </p:nvSpPr>
        <p:spPr bwMode="auto">
          <a:xfrm>
            <a:off x="4204242" y="4712032"/>
            <a:ext cx="1011802" cy="509257"/>
          </a:xfrm>
          <a:prstGeom prst="wedgeRoundRectCallout">
            <a:avLst>
              <a:gd name="adj1" fmla="val 73003"/>
              <a:gd name="adj2" fmla="val 72890"/>
              <a:gd name="adj3" fmla="val 16667"/>
            </a:avLst>
          </a:prstGeom>
          <a:solidFill>
            <a:srgbClr val="CCFFCC"/>
          </a:solidFill>
          <a:ln w="9525" algn="ctr">
            <a:solidFill>
              <a:schemeClr val="tx1"/>
            </a:solidFill>
            <a:miter lim="800000"/>
            <a:headEnd/>
            <a:tailEnd/>
          </a:ln>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ts val="0"/>
              </a:spcBef>
              <a:buFontTx/>
              <a:buNone/>
            </a:pPr>
            <a:r>
              <a:rPr lang="zh-TW" altLang="en-US" sz="1000" dirty="0">
                <a:solidFill>
                  <a:srgbClr val="0000FF"/>
                </a:solidFill>
                <a:latin typeface="ＭＳ Ｐゴシック" charset="-128"/>
              </a:rPr>
              <a:t>活用効果評価</a:t>
            </a:r>
            <a:r>
              <a:rPr lang="ja-JP" altLang="en-US" sz="1000" dirty="0">
                <a:solidFill>
                  <a:srgbClr val="0000FF"/>
                </a:solidFill>
                <a:latin typeface="ＭＳ Ｐゴシック" charset="-128"/>
              </a:rPr>
              <a:t>　（２回目）を</a:t>
            </a:r>
          </a:p>
          <a:p>
            <a:pPr algn="ctr" eaLnBrk="1" hangingPunct="1">
              <a:spcBef>
                <a:spcPts val="0"/>
              </a:spcBef>
              <a:buFontTx/>
              <a:buNone/>
            </a:pPr>
            <a:r>
              <a:rPr lang="ja-JP" altLang="en-US" sz="1000" dirty="0">
                <a:solidFill>
                  <a:srgbClr val="0000FF"/>
                </a:solidFill>
                <a:latin typeface="ＭＳ Ｐゴシック" charset="-128"/>
              </a:rPr>
              <a:t>実施</a:t>
            </a:r>
          </a:p>
        </p:txBody>
      </p:sp>
      <p:sp>
        <p:nvSpPr>
          <p:cNvPr id="85" name="AutoShape 12"/>
          <p:cNvSpPr>
            <a:spLocks noChangeArrowheads="1"/>
          </p:cNvSpPr>
          <p:nvPr/>
        </p:nvSpPr>
        <p:spPr bwMode="auto">
          <a:xfrm rot="10800000">
            <a:off x="1736161" y="5682249"/>
            <a:ext cx="134939" cy="126515"/>
          </a:xfrm>
          <a:prstGeom prst="triangle">
            <a:avLst>
              <a:gd name="adj" fmla="val 50000"/>
            </a:avLst>
          </a:prstGeom>
          <a:solidFill>
            <a:srgbClr val="FF0000"/>
          </a:solidFill>
          <a:ln w="9525" algn="ctr">
            <a:solidFill>
              <a:srgbClr val="000000"/>
            </a:solidFill>
            <a:miter lim="800000"/>
            <a:headEnd/>
            <a:tailEnd/>
          </a:ln>
        </p:spPr>
        <p:txBody>
          <a:bodyPr rot="10800000" wrap="none" anchor="ctr"/>
          <a:lstStyle/>
          <a:p>
            <a:pPr algn="ctr">
              <a:defRPr/>
            </a:pPr>
            <a:endParaRPr kumimoji="0" lang="ja-JP" altLang="en-US" sz="1400" kern="0">
              <a:solidFill>
                <a:srgbClr val="FFFFFF"/>
              </a:solidFill>
              <a:ea typeface="ＭＳ Ｐゴシック"/>
            </a:endParaRPr>
          </a:p>
        </p:txBody>
      </p:sp>
      <p:sp>
        <p:nvSpPr>
          <p:cNvPr id="86" name="Rectangle 8"/>
          <p:cNvSpPr>
            <a:spLocks noChangeArrowheads="1"/>
          </p:cNvSpPr>
          <p:nvPr/>
        </p:nvSpPr>
        <p:spPr bwMode="auto">
          <a:xfrm rot="-5400000">
            <a:off x="3894251" y="3763165"/>
            <a:ext cx="162875" cy="187963"/>
          </a:xfrm>
          <a:prstGeom prst="rect">
            <a:avLst/>
          </a:prstGeom>
          <a:solidFill>
            <a:srgbClr val="0000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87" name="Rectangle 10"/>
          <p:cNvSpPr>
            <a:spLocks noChangeArrowheads="1"/>
          </p:cNvSpPr>
          <p:nvPr/>
        </p:nvSpPr>
        <p:spPr bwMode="auto">
          <a:xfrm rot="-5400000">
            <a:off x="2713475" y="2848407"/>
            <a:ext cx="162875" cy="2017485"/>
          </a:xfrm>
          <a:prstGeom prst="rect">
            <a:avLst/>
          </a:prstGeom>
          <a:solidFill>
            <a:srgbClr val="0000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88" name="Oval 18"/>
          <p:cNvSpPr>
            <a:spLocks noChangeArrowheads="1"/>
          </p:cNvSpPr>
          <p:nvPr/>
        </p:nvSpPr>
        <p:spPr bwMode="auto">
          <a:xfrm>
            <a:off x="2551965" y="3793178"/>
            <a:ext cx="138894" cy="127951"/>
          </a:xfrm>
          <a:prstGeom prst="ellipse">
            <a:avLst/>
          </a:prstGeom>
          <a:solidFill>
            <a:srgbClr val="00FF00"/>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solidFill>
                <a:srgbClr val="000000"/>
              </a:solidFill>
            </a:endParaRPr>
          </a:p>
        </p:txBody>
      </p:sp>
      <p:sp>
        <p:nvSpPr>
          <p:cNvPr id="89" name="Rectangle 9"/>
          <p:cNvSpPr>
            <a:spLocks noChangeArrowheads="1"/>
          </p:cNvSpPr>
          <p:nvPr/>
        </p:nvSpPr>
        <p:spPr bwMode="auto">
          <a:xfrm rot="-5400000">
            <a:off x="4207939" y="3701938"/>
            <a:ext cx="162875" cy="307975"/>
          </a:xfrm>
          <a:prstGeom prst="rect">
            <a:avLst/>
          </a:prstGeom>
          <a:solidFill>
            <a:srgbClr val="0000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90" name="Rectangle 13"/>
          <p:cNvSpPr>
            <a:spLocks noChangeArrowheads="1"/>
          </p:cNvSpPr>
          <p:nvPr/>
        </p:nvSpPr>
        <p:spPr bwMode="auto">
          <a:xfrm rot="-5400000">
            <a:off x="6672980" y="4665957"/>
            <a:ext cx="180000" cy="187966"/>
          </a:xfrm>
          <a:prstGeom prst="rect">
            <a:avLst/>
          </a:prstGeom>
          <a:solidFill>
            <a:srgbClr val="FF6600"/>
          </a:solidFill>
          <a:ln>
            <a:noFill/>
          </a:ln>
          <a:effectLst>
            <a:outerShdw dist="35921" dir="2700000" algn="ctr" rotWithShape="0">
              <a:schemeClr val="bg2"/>
            </a:outerShdw>
          </a:effec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91" name="Rectangle 13"/>
          <p:cNvSpPr>
            <a:spLocks noChangeArrowheads="1"/>
          </p:cNvSpPr>
          <p:nvPr/>
        </p:nvSpPr>
        <p:spPr bwMode="auto">
          <a:xfrm rot="-5400000">
            <a:off x="5641562" y="5278037"/>
            <a:ext cx="162876" cy="187200"/>
          </a:xfrm>
          <a:prstGeom prst="rect">
            <a:avLst/>
          </a:prstGeom>
          <a:solidFill>
            <a:srgbClr val="FF6600"/>
          </a:solidFill>
          <a:ln>
            <a:noFill/>
          </a:ln>
          <a:effectLst>
            <a:outerShdw dist="35921" dir="2700000" algn="ctr" rotWithShape="0">
              <a:schemeClr val="bg2"/>
            </a:outerShdw>
          </a:effec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92" name="Rectangle 20"/>
          <p:cNvSpPr>
            <a:spLocks noChangeArrowheads="1"/>
          </p:cNvSpPr>
          <p:nvPr/>
        </p:nvSpPr>
        <p:spPr bwMode="auto">
          <a:xfrm rot="-5400000">
            <a:off x="6681544" y="3174281"/>
            <a:ext cx="162875" cy="187963"/>
          </a:xfrm>
          <a:prstGeom prst="rect">
            <a:avLst/>
          </a:prstGeom>
          <a:solidFill>
            <a:srgbClr val="FF99FF"/>
          </a:solidFill>
          <a:ln>
            <a:noFill/>
          </a:ln>
          <a:effectLst>
            <a:outerShdw dist="35921" dir="2700000" algn="ctr" rotWithShape="0">
              <a:schemeClr val="bg2"/>
            </a:outerShdw>
          </a:effec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93" name="AutoShape 11"/>
          <p:cNvSpPr>
            <a:spLocks noChangeArrowheads="1"/>
          </p:cNvSpPr>
          <p:nvPr/>
        </p:nvSpPr>
        <p:spPr bwMode="auto">
          <a:xfrm rot="5400000">
            <a:off x="4307193" y="3719386"/>
            <a:ext cx="293862" cy="275529"/>
          </a:xfrm>
          <a:prstGeom prst="triangle">
            <a:avLst>
              <a:gd name="adj" fmla="val 50000"/>
            </a:avLst>
          </a:prstGeom>
          <a:solidFill>
            <a:srgbClr val="0000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sp>
        <p:nvSpPr>
          <p:cNvPr id="94" name="AutoShape 30"/>
          <p:cNvSpPr>
            <a:spLocks noChangeArrowheads="1"/>
          </p:cNvSpPr>
          <p:nvPr/>
        </p:nvSpPr>
        <p:spPr bwMode="auto">
          <a:xfrm>
            <a:off x="2872818" y="3455802"/>
            <a:ext cx="1695889" cy="282724"/>
          </a:xfrm>
          <a:prstGeom prst="wedgeRoundRectCallout">
            <a:avLst>
              <a:gd name="adj1" fmla="val -62801"/>
              <a:gd name="adj2" fmla="val 59409"/>
              <a:gd name="adj3" fmla="val 16667"/>
            </a:avLst>
          </a:prstGeom>
          <a:solidFill>
            <a:srgbClr val="CCFFCC"/>
          </a:solidFill>
          <a:ln w="9525" algn="ctr">
            <a:solidFill>
              <a:schemeClr val="tx1"/>
            </a:solidFill>
            <a:miter lim="800000"/>
            <a:headEnd/>
            <a:tailEnd/>
          </a:ln>
        </p:spPr>
        <p:txBody>
          <a:bodyPr lIns="36000" rIns="36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ts val="0"/>
              </a:spcBef>
              <a:buFontTx/>
              <a:buNone/>
            </a:pPr>
            <a:r>
              <a:rPr lang="zh-TW" altLang="en-US" sz="1000" dirty="0">
                <a:solidFill>
                  <a:srgbClr val="0000FF"/>
                </a:solidFill>
                <a:latin typeface="ＭＳ Ｐゴシック" charset="-128"/>
              </a:rPr>
              <a:t>活用効果評価</a:t>
            </a:r>
            <a:r>
              <a:rPr lang="ja-JP" altLang="en-US" sz="1000" dirty="0">
                <a:solidFill>
                  <a:srgbClr val="0000FF"/>
                </a:solidFill>
                <a:latin typeface="ＭＳ Ｐゴシック" charset="-128"/>
              </a:rPr>
              <a:t>（１回目）を実施</a:t>
            </a:r>
          </a:p>
        </p:txBody>
      </p:sp>
      <p:sp>
        <p:nvSpPr>
          <p:cNvPr id="95" name="AutoShape 12"/>
          <p:cNvSpPr>
            <a:spLocks noChangeArrowheads="1"/>
          </p:cNvSpPr>
          <p:nvPr/>
        </p:nvSpPr>
        <p:spPr bwMode="auto">
          <a:xfrm rot="10800000">
            <a:off x="5396787" y="4549777"/>
            <a:ext cx="134939" cy="126515"/>
          </a:xfrm>
          <a:prstGeom prst="triangle">
            <a:avLst>
              <a:gd name="adj" fmla="val 50000"/>
            </a:avLst>
          </a:prstGeom>
          <a:solidFill>
            <a:srgbClr val="FF0000"/>
          </a:solidFill>
          <a:ln w="9525" algn="ctr">
            <a:solidFill>
              <a:srgbClr val="000000"/>
            </a:solidFill>
            <a:miter lim="800000"/>
            <a:headEnd/>
            <a:tailEnd/>
          </a:ln>
        </p:spPr>
        <p:txBody>
          <a:bodyPr rot="10800000" wrap="none" anchor="ctr"/>
          <a:lstStyle/>
          <a:p>
            <a:pPr algn="ctr">
              <a:defRPr/>
            </a:pPr>
            <a:endParaRPr kumimoji="0" lang="ja-JP" altLang="en-US" sz="1400" kern="0">
              <a:solidFill>
                <a:srgbClr val="FFFFFF"/>
              </a:solidFill>
              <a:ea typeface="ＭＳ Ｐゴシック"/>
            </a:endParaRPr>
          </a:p>
        </p:txBody>
      </p:sp>
      <p:sp>
        <p:nvSpPr>
          <p:cNvPr id="96" name="AutoShape 26"/>
          <p:cNvSpPr>
            <a:spLocks noChangeArrowheads="1"/>
          </p:cNvSpPr>
          <p:nvPr/>
        </p:nvSpPr>
        <p:spPr bwMode="auto">
          <a:xfrm>
            <a:off x="2037125" y="4828839"/>
            <a:ext cx="1220427" cy="395869"/>
          </a:xfrm>
          <a:prstGeom prst="wedgeRoundRectCallout">
            <a:avLst>
              <a:gd name="adj1" fmla="val 72333"/>
              <a:gd name="adj2" fmla="val 59415"/>
              <a:gd name="adj3" fmla="val 16667"/>
            </a:avLst>
          </a:prstGeom>
          <a:solidFill>
            <a:schemeClr val="bg1"/>
          </a:solidFill>
          <a:ln w="9525" algn="ctr">
            <a:solidFill>
              <a:schemeClr val="tx1"/>
            </a:solidFill>
            <a:miter lim="800000"/>
            <a:headEnd/>
            <a:tailEnd/>
          </a:ln>
        </p:spPr>
        <p:txBody>
          <a:bodyPr lIns="36000" rIns="36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ts val="0"/>
              </a:spcBef>
              <a:buFontTx/>
              <a:buNone/>
            </a:pPr>
            <a:r>
              <a:rPr lang="ja-JP" altLang="en-US" sz="1000" dirty="0">
                <a:solidFill>
                  <a:srgbClr val="0000FF"/>
                </a:solidFill>
                <a:latin typeface="ＭＳ Ｐゴシック" charset="-128"/>
              </a:rPr>
              <a:t>継続調査等の対象と判断（：－ＶＲ）　　　　　　　　　　　　　　　</a:t>
            </a:r>
          </a:p>
        </p:txBody>
      </p:sp>
      <p:sp>
        <p:nvSpPr>
          <p:cNvPr id="97" name="Oval 34"/>
          <p:cNvSpPr>
            <a:spLocks noChangeArrowheads="1"/>
          </p:cNvSpPr>
          <p:nvPr/>
        </p:nvSpPr>
        <p:spPr bwMode="auto">
          <a:xfrm>
            <a:off x="4600092" y="5745503"/>
            <a:ext cx="736600" cy="369548"/>
          </a:xfrm>
          <a:prstGeom prst="ellipse">
            <a:avLst/>
          </a:prstGeom>
          <a:gradFill rotWithShape="1">
            <a:gsLst>
              <a:gs pos="0">
                <a:srgbClr val="FFFFFF"/>
              </a:gs>
              <a:gs pos="100000">
                <a:srgbClr val="FF0000"/>
              </a:gs>
            </a:gsLst>
            <a:path path="shape">
              <a:fillToRect l="50000" t="50000" r="50000" b="50000"/>
            </a:path>
          </a:gradFill>
          <a:ln w="9525" algn="ctr">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1050" b="1">
                <a:solidFill>
                  <a:srgbClr val="000000"/>
                </a:solidFill>
              </a:rPr>
              <a:t>５年</a:t>
            </a:r>
          </a:p>
        </p:txBody>
      </p:sp>
      <p:sp>
        <p:nvSpPr>
          <p:cNvPr id="98" name="AutoShape 26"/>
          <p:cNvSpPr>
            <a:spLocks noChangeArrowheads="1"/>
          </p:cNvSpPr>
          <p:nvPr/>
        </p:nvSpPr>
        <p:spPr bwMode="auto">
          <a:xfrm>
            <a:off x="4334939" y="6211890"/>
            <a:ext cx="1557863" cy="493713"/>
          </a:xfrm>
          <a:prstGeom prst="wedgeRoundRectCallout">
            <a:avLst>
              <a:gd name="adj1" fmla="val -20800"/>
              <a:gd name="adj2" fmla="val -83297"/>
              <a:gd name="adj3" fmla="val 16667"/>
            </a:avLst>
          </a:prstGeom>
          <a:solidFill>
            <a:schemeClr val="bg1"/>
          </a:solidFill>
          <a:ln w="9525" algn="ctr">
            <a:solidFill>
              <a:schemeClr val="tx1"/>
            </a:solidFill>
            <a:miter lim="800000"/>
            <a:headEnd/>
            <a:tailEnd/>
          </a:ln>
        </p:spPr>
        <p:txBody>
          <a:bodyPr lIns="36000" rIns="36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ts val="0"/>
              </a:spcBef>
              <a:buFontTx/>
              <a:buNone/>
            </a:pPr>
            <a:r>
              <a:rPr lang="ja-JP" altLang="en-US" sz="1000" dirty="0">
                <a:solidFill>
                  <a:srgbClr val="0000FF"/>
                </a:solidFill>
                <a:latin typeface="ＭＳ Ｐゴシック" charset="-128"/>
              </a:rPr>
              <a:t>ＮＥＴＩＳに掲載された日の翌年度の４月１日から起算して</a:t>
            </a:r>
            <a:r>
              <a:rPr lang="ja-JP" altLang="en-US" sz="1000" dirty="0">
                <a:solidFill>
                  <a:srgbClr val="FF0000"/>
                </a:solidFill>
                <a:latin typeface="ＭＳ Ｐゴシック" charset="-128"/>
              </a:rPr>
              <a:t>５年</a:t>
            </a:r>
            <a:r>
              <a:rPr lang="ja-JP" altLang="en-US" sz="1000" dirty="0">
                <a:solidFill>
                  <a:srgbClr val="0000FF"/>
                </a:solidFill>
                <a:latin typeface="ＭＳ Ｐゴシック" charset="-128"/>
              </a:rPr>
              <a:t>　　　　　　　　　　　　　　　　　　</a:t>
            </a:r>
          </a:p>
        </p:txBody>
      </p:sp>
      <p:sp>
        <p:nvSpPr>
          <p:cNvPr id="99" name="Oval 7"/>
          <p:cNvSpPr>
            <a:spLocks noChangeArrowheads="1"/>
          </p:cNvSpPr>
          <p:nvPr/>
        </p:nvSpPr>
        <p:spPr bwMode="auto">
          <a:xfrm>
            <a:off x="7818146" y="2784315"/>
            <a:ext cx="1641245" cy="546332"/>
          </a:xfrm>
          <a:prstGeom prst="ellipse">
            <a:avLst/>
          </a:prstGeom>
          <a:gradFill rotWithShape="1">
            <a:gsLst>
              <a:gs pos="0">
                <a:srgbClr val="FFFFFF"/>
              </a:gs>
              <a:gs pos="100000">
                <a:srgbClr val="FF99CC"/>
              </a:gs>
            </a:gsLst>
            <a:path path="shape">
              <a:fillToRect l="50000" t="50000" r="50000" b="50000"/>
            </a:path>
          </a:gradFill>
          <a:ln w="9525" algn="ctr">
            <a:solidFill>
              <a:srgbClr val="FF0000"/>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1400" b="1" dirty="0">
                <a:solidFill>
                  <a:srgbClr val="FF0000"/>
                </a:solidFill>
              </a:rPr>
              <a:t>１０年で</a:t>
            </a:r>
          </a:p>
          <a:p>
            <a:pPr algn="ctr" eaLnBrk="1" hangingPunct="1">
              <a:spcBef>
                <a:spcPts val="0"/>
              </a:spcBef>
              <a:buFontTx/>
              <a:buNone/>
            </a:pPr>
            <a:r>
              <a:rPr lang="ja-JP" altLang="en-US" sz="1400" b="1" dirty="0">
                <a:solidFill>
                  <a:srgbClr val="FF0000"/>
                </a:solidFill>
              </a:rPr>
              <a:t>掲載終了</a:t>
            </a:r>
          </a:p>
        </p:txBody>
      </p:sp>
      <p:sp>
        <p:nvSpPr>
          <p:cNvPr id="100" name="AutoShape 31"/>
          <p:cNvSpPr>
            <a:spLocks noChangeArrowheads="1"/>
          </p:cNvSpPr>
          <p:nvPr/>
        </p:nvSpPr>
        <p:spPr bwMode="auto">
          <a:xfrm>
            <a:off x="6624612" y="6211887"/>
            <a:ext cx="2195538" cy="493712"/>
          </a:xfrm>
          <a:prstGeom prst="wedgeRoundRectCallout">
            <a:avLst>
              <a:gd name="adj1" fmla="val -51847"/>
              <a:gd name="adj2" fmla="val -201027"/>
              <a:gd name="adj3" fmla="val 16667"/>
            </a:avLst>
          </a:prstGeom>
          <a:solidFill>
            <a:schemeClr val="bg1"/>
          </a:solidFill>
          <a:ln w="9525" algn="ctr">
            <a:solidFill>
              <a:schemeClr val="tx1"/>
            </a:solidFill>
            <a:miter lim="800000"/>
            <a:headEnd/>
            <a:tailEnd/>
          </a:ln>
        </p:spPr>
        <p:txBody>
          <a:bodyPr lIns="36000" rIns="36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ts val="0"/>
              </a:spcBef>
              <a:buFontTx/>
              <a:buNone/>
            </a:pPr>
            <a:r>
              <a:rPr lang="ja-JP" altLang="en-US" sz="1000" dirty="0">
                <a:solidFill>
                  <a:srgbClr val="0000FF"/>
                </a:solidFill>
                <a:latin typeface="ＭＳ Ｐゴシック" charset="-128"/>
              </a:rPr>
              <a:t>（：－</a:t>
            </a:r>
            <a:r>
              <a:rPr lang="en-US" altLang="ja-JP" sz="1000" dirty="0">
                <a:solidFill>
                  <a:srgbClr val="0000FF"/>
                </a:solidFill>
                <a:latin typeface="ＭＳ Ｐゴシック" charset="-128"/>
              </a:rPr>
              <a:t>VR</a:t>
            </a:r>
            <a:r>
              <a:rPr lang="ja-JP" altLang="en-US" sz="1000" dirty="0">
                <a:solidFill>
                  <a:srgbClr val="0000FF"/>
                </a:solidFill>
                <a:latin typeface="ＭＳ Ｐゴシック" charset="-128"/>
              </a:rPr>
              <a:t>）と判断された技術は、ＮＥＴＩＳ（評価情報）に反映した日の翌年度の</a:t>
            </a:r>
          </a:p>
          <a:p>
            <a:pPr eaLnBrk="1" hangingPunct="1">
              <a:spcBef>
                <a:spcPts val="0"/>
              </a:spcBef>
              <a:buFontTx/>
              <a:buNone/>
            </a:pPr>
            <a:r>
              <a:rPr lang="ja-JP" altLang="en-US" sz="1000" dirty="0">
                <a:solidFill>
                  <a:srgbClr val="0000FF"/>
                </a:solidFill>
                <a:latin typeface="ＭＳ Ｐゴシック" charset="-128"/>
              </a:rPr>
              <a:t>４月１日から起算して</a:t>
            </a:r>
            <a:r>
              <a:rPr lang="ja-JP" altLang="en-US" sz="1000" dirty="0">
                <a:solidFill>
                  <a:srgbClr val="FF0000"/>
                </a:solidFill>
                <a:latin typeface="ＭＳ Ｐゴシック" charset="-128"/>
              </a:rPr>
              <a:t>５年</a:t>
            </a:r>
          </a:p>
        </p:txBody>
      </p:sp>
      <p:sp>
        <p:nvSpPr>
          <p:cNvPr id="101" name="Oval 23"/>
          <p:cNvSpPr>
            <a:spLocks noChangeArrowheads="1"/>
          </p:cNvSpPr>
          <p:nvPr/>
        </p:nvSpPr>
        <p:spPr bwMode="auto">
          <a:xfrm>
            <a:off x="4600092" y="3658247"/>
            <a:ext cx="736600" cy="369548"/>
          </a:xfrm>
          <a:prstGeom prst="ellipse">
            <a:avLst/>
          </a:prstGeom>
          <a:gradFill rotWithShape="1">
            <a:gsLst>
              <a:gs pos="0">
                <a:srgbClr val="FFFFFF"/>
              </a:gs>
              <a:gs pos="100000">
                <a:srgbClr val="FF0000"/>
              </a:gs>
            </a:gsLst>
            <a:path path="shape">
              <a:fillToRect l="50000" t="50000" r="50000" b="50000"/>
            </a:path>
          </a:gradFill>
          <a:ln w="9525" algn="ctr">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1050" b="1" dirty="0">
                <a:solidFill>
                  <a:srgbClr val="000000"/>
                </a:solidFill>
              </a:rPr>
              <a:t>５年</a:t>
            </a:r>
          </a:p>
        </p:txBody>
      </p:sp>
      <p:sp>
        <p:nvSpPr>
          <p:cNvPr id="102" name="AutoShape 26"/>
          <p:cNvSpPr>
            <a:spLocks noChangeArrowheads="1"/>
          </p:cNvSpPr>
          <p:nvPr/>
        </p:nvSpPr>
        <p:spPr bwMode="auto">
          <a:xfrm>
            <a:off x="5464254" y="3482024"/>
            <a:ext cx="1451621" cy="493713"/>
          </a:xfrm>
          <a:prstGeom prst="wedgeRoundRectCallout">
            <a:avLst>
              <a:gd name="adj1" fmla="val -64050"/>
              <a:gd name="adj2" fmla="val 22169"/>
              <a:gd name="adj3" fmla="val 16667"/>
            </a:avLst>
          </a:prstGeom>
          <a:solidFill>
            <a:schemeClr val="bg1"/>
          </a:solidFill>
          <a:ln w="9525" algn="ctr">
            <a:solidFill>
              <a:schemeClr val="tx1"/>
            </a:solidFill>
            <a:miter lim="800000"/>
            <a:headEnd/>
            <a:tailEnd/>
          </a:ln>
        </p:spPr>
        <p:txBody>
          <a:bodyPr lIns="36000" rIns="36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ts val="0"/>
              </a:spcBef>
              <a:buFontTx/>
              <a:buNone/>
            </a:pPr>
            <a:r>
              <a:rPr lang="ja-JP" altLang="en-US" sz="1000" dirty="0">
                <a:solidFill>
                  <a:srgbClr val="0000FF"/>
                </a:solidFill>
                <a:latin typeface="ＭＳ Ｐゴシック" charset="-128"/>
              </a:rPr>
              <a:t>ＮＥＴＩＳに掲載された日の翌年度の４月１日から起算して</a:t>
            </a:r>
            <a:r>
              <a:rPr lang="ja-JP" altLang="en-US" sz="1000" dirty="0">
                <a:solidFill>
                  <a:srgbClr val="FF0000"/>
                </a:solidFill>
                <a:latin typeface="ＭＳ Ｐゴシック" charset="-128"/>
              </a:rPr>
              <a:t>５年</a:t>
            </a:r>
            <a:r>
              <a:rPr lang="ja-JP" altLang="en-US" sz="1000" dirty="0">
                <a:solidFill>
                  <a:srgbClr val="0000FF"/>
                </a:solidFill>
                <a:latin typeface="ＭＳ Ｐゴシック" charset="-128"/>
              </a:rPr>
              <a:t>　　　　　　　　　　　　　　　　　　</a:t>
            </a:r>
          </a:p>
        </p:txBody>
      </p:sp>
      <p:sp>
        <p:nvSpPr>
          <p:cNvPr id="103" name="テキスト ボックス 102"/>
          <p:cNvSpPr txBox="1"/>
          <p:nvPr/>
        </p:nvSpPr>
        <p:spPr>
          <a:xfrm>
            <a:off x="1775852" y="4140086"/>
            <a:ext cx="3054041" cy="307777"/>
          </a:xfrm>
          <a:prstGeom prst="rect">
            <a:avLst/>
          </a:prstGeom>
          <a:noFill/>
        </p:spPr>
        <p:txBody>
          <a:bodyPr wrap="none" rtlCol="0">
            <a:spAutoFit/>
          </a:bodyPr>
          <a:lstStyle/>
          <a:p>
            <a:r>
              <a:rPr lang="ja-JP" altLang="en-US" sz="1400" b="1" dirty="0">
                <a:solidFill>
                  <a:srgbClr val="000000"/>
                </a:solidFill>
                <a:latin typeface="ＭＳ Ｐゴシック" panose="020B0600070205080204" pitchFamily="50" charset="-128"/>
                <a:ea typeface="ＭＳ Ｐゴシック" pitchFamily="50" charset="-128"/>
              </a:rPr>
              <a:t>継続調査等の対象技術（：－ＶＲ）の例</a:t>
            </a:r>
          </a:p>
        </p:txBody>
      </p:sp>
      <p:sp>
        <p:nvSpPr>
          <p:cNvPr id="104" name="Oval 34"/>
          <p:cNvSpPr>
            <a:spLocks noChangeArrowheads="1"/>
          </p:cNvSpPr>
          <p:nvPr/>
        </p:nvSpPr>
        <p:spPr bwMode="auto">
          <a:xfrm>
            <a:off x="8171906" y="4585045"/>
            <a:ext cx="736600" cy="369548"/>
          </a:xfrm>
          <a:prstGeom prst="ellipse">
            <a:avLst/>
          </a:prstGeom>
          <a:gradFill rotWithShape="1">
            <a:gsLst>
              <a:gs pos="0">
                <a:srgbClr val="FFFFFF"/>
              </a:gs>
              <a:gs pos="100000">
                <a:schemeClr val="bg1">
                  <a:lumMod val="75000"/>
                </a:schemeClr>
              </a:gs>
            </a:gsLst>
            <a:path path="shape">
              <a:fillToRect l="50000" t="50000" r="50000" b="50000"/>
            </a:path>
          </a:gradFill>
          <a:ln w="9525" algn="ctr">
            <a:solidFill>
              <a:schemeClr val="bg1">
                <a:lumMod val="50000"/>
              </a:schemeClr>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1050" b="1" dirty="0">
                <a:solidFill>
                  <a:srgbClr val="000000">
                    <a:lumMod val="50000"/>
                    <a:lumOff val="50000"/>
                  </a:srgbClr>
                </a:solidFill>
              </a:rPr>
              <a:t>５年</a:t>
            </a:r>
          </a:p>
        </p:txBody>
      </p:sp>
      <p:sp>
        <p:nvSpPr>
          <p:cNvPr id="105" name="AutoShape 16"/>
          <p:cNvSpPr>
            <a:spLocks noChangeArrowheads="1"/>
          </p:cNvSpPr>
          <p:nvPr/>
        </p:nvSpPr>
        <p:spPr bwMode="auto">
          <a:xfrm rot="5400000">
            <a:off x="7874455" y="4622175"/>
            <a:ext cx="293864" cy="275529"/>
          </a:xfrm>
          <a:prstGeom prst="triangle">
            <a:avLst>
              <a:gd name="adj" fmla="val 50000"/>
            </a:avLst>
          </a:prstGeom>
          <a:solidFill>
            <a:schemeClr val="bg1">
              <a:lumMod val="75000"/>
            </a:schemeClr>
          </a:solidFill>
          <a:ln>
            <a:noFill/>
          </a:ln>
          <a:effectLst>
            <a:outerShdw dist="35921" dir="2700000" algn="ctr" rotWithShape="0">
              <a:schemeClr val="bg2"/>
            </a:outerShdw>
          </a:effectLst>
        </p:spPr>
        <p:txBody>
          <a:bodyPr rot="10800000"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400">
              <a:solidFill>
                <a:srgbClr val="FFFFFF"/>
              </a:solidFill>
            </a:endParaRPr>
          </a:p>
        </p:txBody>
      </p:sp>
      <p:cxnSp>
        <p:nvCxnSpPr>
          <p:cNvPr id="106" name="直線コネクタ 105"/>
          <p:cNvCxnSpPr>
            <a:stCxn id="104" idx="5"/>
            <a:endCxn id="104" idx="1"/>
          </p:cNvCxnSpPr>
          <p:nvPr/>
        </p:nvCxnSpPr>
        <p:spPr bwMode="auto">
          <a:xfrm flipH="1" flipV="1">
            <a:off x="8279781" y="4639164"/>
            <a:ext cx="520855" cy="261310"/>
          </a:xfrm>
          <a:prstGeom prst="line">
            <a:avLst/>
          </a:prstGeom>
          <a:solidFill>
            <a:schemeClr val="accent1"/>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直線コネクタ 106"/>
          <p:cNvCxnSpPr>
            <a:stCxn id="104" idx="7"/>
            <a:endCxn id="104" idx="3"/>
          </p:cNvCxnSpPr>
          <p:nvPr/>
        </p:nvCxnSpPr>
        <p:spPr bwMode="auto">
          <a:xfrm flipH="1">
            <a:off x="8279781" y="4639164"/>
            <a:ext cx="520855" cy="261310"/>
          </a:xfrm>
          <a:prstGeom prst="line">
            <a:avLst/>
          </a:prstGeom>
          <a:solidFill>
            <a:schemeClr val="accent1"/>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Oval 7"/>
          <p:cNvSpPr>
            <a:spLocks noChangeArrowheads="1"/>
          </p:cNvSpPr>
          <p:nvPr/>
        </p:nvSpPr>
        <p:spPr bwMode="auto">
          <a:xfrm>
            <a:off x="7729970" y="4203783"/>
            <a:ext cx="1641245" cy="490062"/>
          </a:xfrm>
          <a:prstGeom prst="ellipse">
            <a:avLst/>
          </a:prstGeom>
          <a:gradFill rotWithShape="1">
            <a:gsLst>
              <a:gs pos="0">
                <a:srgbClr val="FFFFFF"/>
              </a:gs>
              <a:gs pos="100000">
                <a:srgbClr val="FF99CC"/>
              </a:gs>
            </a:gsLst>
            <a:path path="shape">
              <a:fillToRect l="50000" t="50000" r="50000" b="50000"/>
            </a:path>
          </a:gradFill>
          <a:ln w="9525" algn="ctr">
            <a:solidFill>
              <a:srgbClr val="FF0000"/>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1400" b="1" dirty="0">
                <a:solidFill>
                  <a:srgbClr val="FF0000"/>
                </a:solidFill>
              </a:rPr>
              <a:t>最大１０年で</a:t>
            </a:r>
          </a:p>
          <a:p>
            <a:pPr algn="ctr" eaLnBrk="1" hangingPunct="1">
              <a:spcBef>
                <a:spcPts val="0"/>
              </a:spcBef>
              <a:buFontTx/>
              <a:buNone/>
            </a:pPr>
            <a:r>
              <a:rPr lang="ja-JP" altLang="en-US" sz="1400" b="1" dirty="0">
                <a:solidFill>
                  <a:srgbClr val="FF0000"/>
                </a:solidFill>
              </a:rPr>
              <a:t>掲載終了</a:t>
            </a:r>
          </a:p>
        </p:txBody>
      </p:sp>
      <p:cxnSp>
        <p:nvCxnSpPr>
          <p:cNvPr id="109" name="直線コネクタ 108"/>
          <p:cNvCxnSpPr/>
          <p:nvPr/>
        </p:nvCxnSpPr>
        <p:spPr bwMode="auto">
          <a:xfrm flipH="1" flipV="1">
            <a:off x="7469543" y="4639164"/>
            <a:ext cx="520855" cy="261310"/>
          </a:xfrm>
          <a:prstGeom prst="line">
            <a:avLst/>
          </a:prstGeom>
          <a:solidFill>
            <a:schemeClr val="accent1"/>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直線コネクタ 109"/>
          <p:cNvCxnSpPr/>
          <p:nvPr/>
        </p:nvCxnSpPr>
        <p:spPr bwMode="auto">
          <a:xfrm flipH="1">
            <a:off x="7469543" y="4639164"/>
            <a:ext cx="520855" cy="261310"/>
          </a:xfrm>
          <a:prstGeom prst="line">
            <a:avLst/>
          </a:prstGeom>
          <a:solidFill>
            <a:schemeClr val="accent1"/>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AutoShape 31"/>
          <p:cNvSpPr>
            <a:spLocks noChangeArrowheads="1"/>
          </p:cNvSpPr>
          <p:nvPr/>
        </p:nvSpPr>
        <p:spPr bwMode="auto">
          <a:xfrm>
            <a:off x="7506736" y="5269324"/>
            <a:ext cx="2053037" cy="793282"/>
          </a:xfrm>
          <a:prstGeom prst="wedgeRoundRectCallout">
            <a:avLst>
              <a:gd name="adj1" fmla="val -57232"/>
              <a:gd name="adj2" fmla="val -114099"/>
              <a:gd name="adj3" fmla="val 16667"/>
            </a:avLst>
          </a:prstGeom>
          <a:solidFill>
            <a:schemeClr val="bg1"/>
          </a:solidFill>
          <a:ln w="9525" algn="ctr">
            <a:solidFill>
              <a:schemeClr val="tx1"/>
            </a:solidFill>
            <a:miter lim="800000"/>
            <a:headEnd/>
            <a:tailEnd/>
          </a:ln>
        </p:spPr>
        <p:txBody>
          <a:bodyPr lIns="36000" rIns="36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ts val="0"/>
              </a:spcBef>
              <a:buFontTx/>
              <a:buNone/>
            </a:pPr>
            <a:r>
              <a:rPr lang="ja-JP" altLang="en-US" sz="1000" dirty="0">
                <a:solidFill>
                  <a:srgbClr val="0000FF"/>
                </a:solidFill>
                <a:latin typeface="ＭＳ Ｐゴシック" charset="-128"/>
              </a:rPr>
              <a:t>再度（：－</a:t>
            </a:r>
            <a:r>
              <a:rPr lang="en-US" altLang="ja-JP" sz="1000" dirty="0">
                <a:solidFill>
                  <a:srgbClr val="0000FF"/>
                </a:solidFill>
                <a:latin typeface="ＭＳ Ｐゴシック" charset="-128"/>
              </a:rPr>
              <a:t>VR</a:t>
            </a:r>
            <a:r>
              <a:rPr lang="ja-JP" altLang="en-US" sz="1000" dirty="0">
                <a:solidFill>
                  <a:srgbClr val="0000FF"/>
                </a:solidFill>
                <a:latin typeface="ＭＳ Ｐゴシック" charset="-128"/>
              </a:rPr>
              <a:t>）と判断された技術においても、当初にＮＥＴＩＳに登録した日の翌年度の４月１日から起算して</a:t>
            </a:r>
            <a:r>
              <a:rPr lang="ja-JP" altLang="en-US" sz="1000" dirty="0">
                <a:solidFill>
                  <a:srgbClr val="FF0000"/>
                </a:solidFill>
                <a:latin typeface="ＭＳ Ｐゴシック" charset="-128"/>
              </a:rPr>
              <a:t>最大１０年</a:t>
            </a:r>
          </a:p>
        </p:txBody>
      </p:sp>
      <p:sp>
        <p:nvSpPr>
          <p:cNvPr id="7" name="スライド番号プレースホルダー 6"/>
          <p:cNvSpPr>
            <a:spLocks noGrp="1"/>
          </p:cNvSpPr>
          <p:nvPr>
            <p:ph type="sldNum" sz="quarter" idx="4"/>
          </p:nvPr>
        </p:nvSpPr>
        <p:spPr/>
        <p:txBody>
          <a:bodyPr/>
          <a:lstStyle/>
          <a:p>
            <a:pPr>
              <a:defRPr/>
            </a:pPr>
            <a:fld id="{B76202A1-EC48-47E2-A289-40BBBFC26A2A}" type="slidenum">
              <a:rPr lang="en-US" altLang="ja-JP" smtClean="0"/>
              <a:pPr>
                <a:defRPr/>
              </a:pPr>
              <a:t>6</a:t>
            </a:fld>
            <a:endParaRPr lang="en-US" altLang="ja-JP" dirty="0"/>
          </a:p>
        </p:txBody>
      </p:sp>
    </p:spTree>
    <p:extLst>
      <p:ext uri="{BB962C8B-B14F-4D97-AF65-F5344CB8AC3E}">
        <p14:creationId xmlns:p14="http://schemas.microsoft.com/office/powerpoint/2010/main" val="1484377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ctrTitle"/>
          </p:nvPr>
        </p:nvSpPr>
        <p:spPr>
          <a:xfrm>
            <a:off x="2088231" y="2276872"/>
            <a:ext cx="7113241" cy="1109266"/>
          </a:xfrm>
        </p:spPr>
        <p:txBody>
          <a:bodyPr>
            <a:normAutofit/>
          </a:bodyPr>
          <a:lstStyle/>
          <a:p>
            <a:r>
              <a:rPr lang="ja-JP" altLang="en-US" dirty="0">
                <a:solidFill>
                  <a:srgbClr val="00B0F0"/>
                </a:solidFill>
                <a:latin typeface="HGP創英角ｺﾞｼｯｸUB" panose="020B0900000000000000" pitchFamily="50" charset="-128"/>
                <a:ea typeface="HGP創英角ｺﾞｼｯｸUB" panose="020B0900000000000000" pitchFamily="50" charset="-128"/>
              </a:rPr>
              <a:t>２．</a:t>
            </a:r>
            <a:r>
              <a:rPr lang="en-US" altLang="ja-JP" dirty="0">
                <a:solidFill>
                  <a:srgbClr val="00B0F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NETIS</a:t>
            </a:r>
            <a:r>
              <a:rPr lang="ja-JP" altLang="en-US" dirty="0">
                <a:solidFill>
                  <a:srgbClr val="00B0F0"/>
                </a:solidFill>
                <a:latin typeface="HGP創英角ｺﾞｼｯｸUB" panose="020B0900000000000000" pitchFamily="50" charset="-128"/>
                <a:ea typeface="HGP創英角ｺﾞｼｯｸUB" panose="020B0900000000000000" pitchFamily="50" charset="-128"/>
              </a:rPr>
              <a:t>の活用状況について</a:t>
            </a:r>
          </a:p>
        </p:txBody>
      </p:sp>
      <p:sp>
        <p:nvSpPr>
          <p:cNvPr id="5" name="スライド番号プレースホルダー 4"/>
          <p:cNvSpPr>
            <a:spLocks noGrp="1"/>
          </p:cNvSpPr>
          <p:nvPr>
            <p:ph type="sldNum" sz="quarter" idx="4"/>
          </p:nvPr>
        </p:nvSpPr>
        <p:spPr/>
        <p:txBody>
          <a:bodyPr/>
          <a:lstStyle/>
          <a:p>
            <a:pPr>
              <a:defRPr/>
            </a:pPr>
            <a:fld id="{B76202A1-EC48-47E2-A289-40BBBFC26A2A}" type="slidenum">
              <a:rPr lang="en-US" altLang="ja-JP" smtClean="0"/>
              <a:pPr>
                <a:defRPr/>
              </a:pPr>
              <a:t>7</a:t>
            </a:fld>
            <a:endParaRPr lang="en-US" altLang="ja-JP" dirty="0"/>
          </a:p>
        </p:txBody>
      </p:sp>
      <p:sp>
        <p:nvSpPr>
          <p:cNvPr id="8" name="正方形/長方形 7"/>
          <p:cNvSpPr/>
          <p:nvPr/>
        </p:nvSpPr>
        <p:spPr>
          <a:xfrm>
            <a:off x="3512840" y="6520988"/>
            <a:ext cx="2874826" cy="276999"/>
          </a:xfrm>
          <a:prstGeom prst="rect">
            <a:avLst/>
          </a:prstGeom>
        </p:spPr>
        <p:txBody>
          <a:bodyPr wrap="none">
            <a:spAutoFit/>
          </a:bodyPr>
          <a:lstStyle/>
          <a:p>
            <a:r>
              <a:rPr lang="en-US" altLang="ja-JP" sz="1200" i="1" dirty="0">
                <a:solidFill>
                  <a:schemeClr val="bg1"/>
                </a:solidFill>
                <a:latin typeface="Plantagenet Cherokee" panose="02020602070100000000" pitchFamily="18" charset="0"/>
                <a:ea typeface="FangSong" panose="02010609060101010101" pitchFamily="49" charset="-122"/>
              </a:rPr>
              <a:t>, Kyusyu Regional Development Bureau</a:t>
            </a:r>
            <a:endParaRPr lang="ja-JP" altLang="en-US" sz="1200" i="1" dirty="0">
              <a:solidFill>
                <a:schemeClr val="bg1"/>
              </a:solidFill>
              <a:latin typeface="Plantagenet Cherokee" panose="02020602070100000000" pitchFamily="18" charset="0"/>
              <a:ea typeface="FangSong" panose="02010609060101010101" pitchFamily="49" charset="-122"/>
            </a:endParaRPr>
          </a:p>
        </p:txBody>
      </p:sp>
    </p:spTree>
    <p:extLst>
      <p:ext uri="{BB962C8B-B14F-4D97-AF65-F5344CB8AC3E}">
        <p14:creationId xmlns:p14="http://schemas.microsoft.com/office/powerpoint/2010/main" val="4272322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21"/>
          <p:cNvSpPr txBox="1">
            <a:spLocks/>
          </p:cNvSpPr>
          <p:nvPr/>
        </p:nvSpPr>
        <p:spPr bwMode="auto">
          <a:xfrm>
            <a:off x="-15552" y="0"/>
            <a:ext cx="8407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800" dirty="0">
                <a:solidFill>
                  <a:srgbClr val="00B0F0"/>
                </a:solidFill>
                <a:latin typeface="HGP創英角ｺﾞｼｯｸUB" panose="020B0900000000000000" pitchFamily="50" charset="-128"/>
                <a:ea typeface="HGP創英角ｺﾞｼｯｸUB" panose="020B0900000000000000" pitchFamily="50" charset="-128"/>
              </a:rPr>
              <a:t>九州地方整備局管内の新技術活用状況の推移</a:t>
            </a:r>
          </a:p>
        </p:txBody>
      </p:sp>
      <p:sp>
        <p:nvSpPr>
          <p:cNvPr id="7" name="スライド番号プレースホルダー 6"/>
          <p:cNvSpPr>
            <a:spLocks noGrp="1"/>
          </p:cNvSpPr>
          <p:nvPr>
            <p:ph type="sldNum" sz="quarter" idx="4"/>
          </p:nvPr>
        </p:nvSpPr>
        <p:spPr/>
        <p:txBody>
          <a:bodyPr/>
          <a:lstStyle/>
          <a:p>
            <a:pPr>
              <a:defRPr/>
            </a:pPr>
            <a:fld id="{B76202A1-EC48-47E2-A289-40BBBFC26A2A}" type="slidenum">
              <a:rPr lang="en-US" altLang="ja-JP" smtClean="0"/>
              <a:pPr>
                <a:defRPr/>
              </a:pPr>
              <a:t>8</a:t>
            </a:fld>
            <a:endParaRPr lang="en-US" altLang="ja-JP" dirty="0"/>
          </a:p>
        </p:txBody>
      </p:sp>
      <p:graphicFrame>
        <p:nvGraphicFramePr>
          <p:cNvPr id="6" name="Chart 1"/>
          <p:cNvGraphicFramePr>
            <a:graphicFrameLocks/>
          </p:cNvGraphicFramePr>
          <p:nvPr>
            <p:extLst>
              <p:ext uri="{D42A27DB-BD31-4B8C-83A1-F6EECF244321}">
                <p14:modId xmlns:p14="http://schemas.microsoft.com/office/powerpoint/2010/main" val="1561081381"/>
              </p:ext>
            </p:extLst>
          </p:nvPr>
        </p:nvGraphicFramePr>
        <p:xfrm>
          <a:off x="101143" y="592865"/>
          <a:ext cx="5087469" cy="6196852"/>
        </p:xfrm>
        <a:graphic>
          <a:graphicData uri="http://schemas.openxmlformats.org/drawingml/2006/chart">
            <c:chart xmlns:c="http://schemas.openxmlformats.org/drawingml/2006/chart" xmlns:r="http://schemas.openxmlformats.org/officeDocument/2006/relationships" r:id="rId2"/>
          </a:graphicData>
        </a:graphic>
      </p:graphicFrame>
      <p:sp>
        <p:nvSpPr>
          <p:cNvPr id="10" name="テキスト ボックス 9"/>
          <p:cNvSpPr txBox="1"/>
          <p:nvPr/>
        </p:nvSpPr>
        <p:spPr>
          <a:xfrm>
            <a:off x="5410200" y="1488447"/>
            <a:ext cx="4495800" cy="3816429"/>
          </a:xfrm>
          <a:prstGeom prst="rect">
            <a:avLst/>
          </a:prstGeom>
          <a:noFill/>
          <a:ln w="28575">
            <a:noFill/>
          </a:ln>
        </p:spPr>
        <p:txBody>
          <a:bodyPr wrap="square" rtlCol="0">
            <a:spAutoFit/>
          </a:bodyPr>
          <a:lstStyle/>
          <a:p>
            <a:r>
              <a:rPr kumimoji="1" lang="ja-JP" altLang="en-US" sz="2800" b="1" dirty="0">
                <a:solidFill>
                  <a:srgbClr val="FF0000"/>
                </a:solidFill>
              </a:rPr>
              <a:t>半数以上の工事で</a:t>
            </a:r>
            <a:endParaRPr kumimoji="1" lang="en-US" altLang="ja-JP" sz="2800" b="1" dirty="0">
              <a:solidFill>
                <a:srgbClr val="FF0000"/>
              </a:solidFill>
            </a:endParaRPr>
          </a:p>
          <a:p>
            <a:r>
              <a:rPr kumimoji="1" lang="ja-JP" altLang="en-US" sz="2800" b="1" dirty="0">
                <a:solidFill>
                  <a:srgbClr val="FF0000"/>
                </a:solidFill>
              </a:rPr>
              <a:t>新技術を活用（</a:t>
            </a:r>
            <a:r>
              <a:rPr lang="en-US" altLang="ja-JP" sz="2800" b="1" dirty="0">
                <a:solidFill>
                  <a:srgbClr val="FF0000"/>
                </a:solidFill>
              </a:rPr>
              <a:t>4</a:t>
            </a:r>
            <a:r>
              <a:rPr kumimoji="1" lang="ja-JP" altLang="en-US" sz="2800" b="1">
                <a:solidFill>
                  <a:srgbClr val="FF0000"/>
                </a:solidFill>
              </a:rPr>
              <a:t>年</a:t>
            </a:r>
            <a:r>
              <a:rPr kumimoji="1" lang="ja-JP" altLang="en-US" sz="2800" b="1" dirty="0">
                <a:solidFill>
                  <a:srgbClr val="FF0000"/>
                </a:solidFill>
              </a:rPr>
              <a:t>連続）</a:t>
            </a:r>
            <a:endParaRPr kumimoji="1" lang="en-US" altLang="ja-JP" sz="2800" b="1" dirty="0">
              <a:solidFill>
                <a:srgbClr val="FF0000"/>
              </a:solidFill>
            </a:endParaRPr>
          </a:p>
          <a:p>
            <a:endParaRPr kumimoji="1" lang="en-US" altLang="ja-JP" sz="2800" b="1" dirty="0">
              <a:solidFill>
                <a:srgbClr val="0000FF"/>
              </a:solidFill>
            </a:endParaRPr>
          </a:p>
          <a:p>
            <a:r>
              <a:rPr kumimoji="1" lang="ja-JP" altLang="en-US" sz="2800" b="1" dirty="0">
                <a:solidFill>
                  <a:srgbClr val="0000FF"/>
                </a:solidFill>
              </a:rPr>
              <a:t>・活用率　約</a:t>
            </a:r>
            <a:r>
              <a:rPr kumimoji="1" lang="en-US" altLang="ja-JP" sz="2800" b="1" dirty="0">
                <a:solidFill>
                  <a:srgbClr val="0000FF"/>
                </a:solidFill>
              </a:rPr>
              <a:t>54.0</a:t>
            </a:r>
            <a:r>
              <a:rPr kumimoji="1" lang="ja-JP" altLang="en-US" sz="2800" b="1" dirty="0">
                <a:solidFill>
                  <a:srgbClr val="0000FF"/>
                </a:solidFill>
              </a:rPr>
              <a:t>％</a:t>
            </a:r>
            <a:endParaRPr kumimoji="1" lang="en-US" altLang="ja-JP" sz="2800" b="1" dirty="0">
              <a:solidFill>
                <a:srgbClr val="0000FF"/>
              </a:solidFill>
            </a:endParaRPr>
          </a:p>
          <a:p>
            <a:endParaRPr lang="en-US" altLang="ja-JP" sz="2800" b="1" dirty="0">
              <a:solidFill>
                <a:srgbClr val="0000FF"/>
              </a:solidFill>
            </a:endParaRPr>
          </a:p>
          <a:p>
            <a:r>
              <a:rPr lang="ja-JP" altLang="en-US" sz="2800" b="1" dirty="0">
                <a:solidFill>
                  <a:srgbClr val="0000FF"/>
                </a:solidFill>
              </a:rPr>
              <a:t>（</a:t>
            </a:r>
            <a:r>
              <a:rPr lang="en-US" altLang="ja-JP" sz="2800" b="1" dirty="0">
                <a:solidFill>
                  <a:srgbClr val="0000FF"/>
                </a:solidFill>
              </a:rPr>
              <a:t>R1</a:t>
            </a:r>
            <a:r>
              <a:rPr lang="ja-JP" altLang="en-US" sz="2800" b="1" dirty="0">
                <a:solidFill>
                  <a:srgbClr val="0000FF"/>
                </a:solidFill>
              </a:rPr>
              <a:t>年度の活用状況）</a:t>
            </a:r>
            <a:endParaRPr lang="en-US" altLang="ja-JP" sz="2800" b="1" dirty="0">
              <a:solidFill>
                <a:srgbClr val="0000FF"/>
              </a:solidFill>
            </a:endParaRPr>
          </a:p>
          <a:p>
            <a:r>
              <a:rPr kumimoji="1" lang="ja-JP" altLang="en-US" sz="2800" b="1" dirty="0">
                <a:solidFill>
                  <a:srgbClr val="0000FF"/>
                </a:solidFill>
              </a:rPr>
              <a:t>・活用技術数　</a:t>
            </a:r>
            <a:r>
              <a:rPr kumimoji="1" lang="en-US" altLang="ja-JP" sz="2800" b="1" dirty="0">
                <a:solidFill>
                  <a:srgbClr val="0000FF"/>
                </a:solidFill>
              </a:rPr>
              <a:t>2,525</a:t>
            </a:r>
            <a:r>
              <a:rPr kumimoji="1" lang="ja-JP" altLang="en-US" sz="2800" b="1" dirty="0">
                <a:solidFill>
                  <a:srgbClr val="0000FF"/>
                </a:solidFill>
              </a:rPr>
              <a:t>件</a:t>
            </a:r>
            <a:endParaRPr kumimoji="1" lang="en-US" altLang="ja-JP" sz="2800" b="1" dirty="0">
              <a:solidFill>
                <a:srgbClr val="0000FF"/>
              </a:solidFill>
            </a:endParaRPr>
          </a:p>
          <a:p>
            <a:r>
              <a:rPr kumimoji="1" lang="ja-JP" altLang="en-US" sz="2800" b="1" dirty="0">
                <a:solidFill>
                  <a:srgbClr val="0000FF"/>
                </a:solidFill>
              </a:rPr>
              <a:t>・</a:t>
            </a:r>
            <a:r>
              <a:rPr kumimoji="1" lang="en-US" altLang="ja-JP" sz="2800" b="1" dirty="0">
                <a:solidFill>
                  <a:srgbClr val="0000FF"/>
                </a:solidFill>
              </a:rPr>
              <a:t>1</a:t>
            </a:r>
            <a:r>
              <a:rPr kumimoji="1" lang="ja-JP" altLang="en-US" sz="2800" b="1" dirty="0">
                <a:solidFill>
                  <a:srgbClr val="0000FF"/>
                </a:solidFill>
              </a:rPr>
              <a:t>工事当り　　</a:t>
            </a:r>
            <a:r>
              <a:rPr lang="ja-JP" altLang="en-US" sz="2800" b="1" dirty="0">
                <a:solidFill>
                  <a:srgbClr val="0000FF"/>
                </a:solidFill>
              </a:rPr>
              <a:t>約</a:t>
            </a:r>
            <a:r>
              <a:rPr lang="en-US" altLang="ja-JP" sz="2800" b="1" dirty="0">
                <a:solidFill>
                  <a:srgbClr val="0000FF"/>
                </a:solidFill>
              </a:rPr>
              <a:t>3</a:t>
            </a:r>
            <a:r>
              <a:rPr kumimoji="1" lang="ja-JP" altLang="en-US" sz="2800" b="1" dirty="0">
                <a:solidFill>
                  <a:srgbClr val="0000FF"/>
                </a:solidFill>
              </a:rPr>
              <a:t>技術</a:t>
            </a:r>
            <a:endParaRPr kumimoji="1" lang="en-US" altLang="ja-JP" sz="2800" b="1" dirty="0">
              <a:solidFill>
                <a:srgbClr val="0000FF"/>
              </a:solidFill>
            </a:endParaRPr>
          </a:p>
          <a:p>
            <a:r>
              <a:rPr lang="ja-JP" altLang="en-US" b="1" dirty="0">
                <a:solidFill>
                  <a:srgbClr val="0000FF"/>
                </a:solidFill>
              </a:rPr>
              <a:t>　（新技術の活用のあった</a:t>
            </a:r>
            <a:r>
              <a:rPr lang="en-US" altLang="ja-JP" b="1" dirty="0">
                <a:solidFill>
                  <a:srgbClr val="0000FF"/>
                </a:solidFill>
              </a:rPr>
              <a:t>1</a:t>
            </a:r>
            <a:r>
              <a:rPr lang="ja-JP" altLang="en-US" b="1" dirty="0">
                <a:solidFill>
                  <a:srgbClr val="0000FF"/>
                </a:solidFill>
              </a:rPr>
              <a:t>工事当り）</a:t>
            </a:r>
            <a:endParaRPr kumimoji="1" lang="ja-JP" altLang="en-US" b="1" dirty="0">
              <a:solidFill>
                <a:srgbClr val="0000FF"/>
              </a:solidFill>
            </a:endParaRPr>
          </a:p>
        </p:txBody>
      </p:sp>
    </p:spTree>
    <p:extLst>
      <p:ext uri="{BB962C8B-B14F-4D97-AF65-F5344CB8AC3E}">
        <p14:creationId xmlns:p14="http://schemas.microsoft.com/office/powerpoint/2010/main" val="4185399166"/>
      </p:ext>
    </p:extLst>
  </p:cSld>
  <p:clrMapOvr>
    <a:masterClrMapping/>
  </p:clrMapOvr>
</p:sld>
</file>

<file path=ppt/theme/theme1.xml><?xml version="1.0" encoding="utf-8"?>
<a:theme xmlns:a="http://schemas.openxmlformats.org/drawingml/2006/main" name="2_テーマ1">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3030</Words>
  <Application>Microsoft Office PowerPoint</Application>
  <PresentationFormat>A4 210 x 297 mm</PresentationFormat>
  <Paragraphs>512</Paragraphs>
  <Slides>24</Slides>
  <Notes>10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24</vt:i4>
      </vt:variant>
    </vt:vector>
  </HeadingPairs>
  <TitlesOfParts>
    <vt:vector size="37" baseType="lpstr">
      <vt:lpstr>ＤＦ特太ゴシック体</vt:lpstr>
      <vt:lpstr>HGP創英角ｺﾞｼｯｸUB</vt:lpstr>
      <vt:lpstr>HGP創英角ﾎﾟｯﾌﾟ体</vt:lpstr>
      <vt:lpstr>HG丸ｺﾞｼｯｸM-PRO</vt:lpstr>
      <vt:lpstr>ＭＳ Ｐゴシック</vt:lpstr>
      <vt:lpstr>ＭＳ ゴシック</vt:lpstr>
      <vt:lpstr>ＭＳ 明朝</vt:lpstr>
      <vt:lpstr>Arial</vt:lpstr>
      <vt:lpstr>Calibri</vt:lpstr>
      <vt:lpstr>Plantagenet Cherokee</vt:lpstr>
      <vt:lpstr>Times New Roman</vt:lpstr>
      <vt:lpstr>Wingdings</vt:lpstr>
      <vt:lpstr>2_テーマ1</vt:lpstr>
      <vt:lpstr>新技術の活用状況と活用促進の取組</vt:lpstr>
      <vt:lpstr>PowerPoint プレゼンテーション</vt:lpstr>
      <vt:lpstr>１．NETISの概要</vt:lpstr>
      <vt:lpstr>PowerPoint プレゼンテーション</vt:lpstr>
      <vt:lpstr>PowerPoint プレゼンテーション</vt:lpstr>
      <vt:lpstr>PowerPoint プレゼンテーション</vt:lpstr>
      <vt:lpstr>PowerPoint プレゼンテーション</vt:lpstr>
      <vt:lpstr>２．NETISの活用状況について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３．活用促進の取り組み</vt:lpstr>
      <vt:lpstr>PowerPoint プレゼンテーション</vt:lpstr>
      <vt:lpstr>PowerPoint プレゼンテーション</vt:lpstr>
      <vt:lpstr>PowerPoint プレゼンテーション</vt:lpstr>
      <vt:lpstr>・モデル施工（防草工）の状況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2015-06-24T02:51:20Z</dcterms:created>
  <dcterms:modified xsi:type="dcterms:W3CDTF">2020-10-08T00:14:50Z</dcterms:modified>
</cp:coreProperties>
</file>